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tags/tag7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8.xml" ContentType="application/vnd.openxmlformats-officedocument.presentationml.tags+xml"/>
  <Override PartName="/ppt/notesSlides/notesSlide30.xml" ContentType="application/vnd.openxmlformats-officedocument.presentationml.notesSlide+xml"/>
  <Override PartName="/ppt/tags/tag9.xml" ContentType="application/vnd.openxmlformats-officedocument.presentationml.tags+xml"/>
  <Override PartName="/ppt/notesSlides/notesSlide31.xml" ContentType="application/vnd.openxmlformats-officedocument.presentationml.notesSlide+xml"/>
  <Override PartName="/ppt/tags/tag10.xml" ContentType="application/vnd.openxmlformats-officedocument.presentationml.tags+xml"/>
  <Override PartName="/ppt/notesSlides/notesSlide32.xml" ContentType="application/vnd.openxmlformats-officedocument.presentationml.notesSlide+xml"/>
  <Override PartName="/ppt/tags/tag11.xml" ContentType="application/vnd.openxmlformats-officedocument.presentationml.tags+xml"/>
  <Override PartName="/ppt/notesSlides/notesSlide33.xml" ContentType="application/vnd.openxmlformats-officedocument.presentationml.notesSlide+xml"/>
  <Override PartName="/ppt/tags/tag12.xml" ContentType="application/vnd.openxmlformats-officedocument.presentationml.tags+xml"/>
  <Override PartName="/ppt/notesSlides/notesSlide34.xml" ContentType="application/vnd.openxmlformats-officedocument.presentationml.notesSlide+xml"/>
  <Override PartName="/ppt/tags/tag13.xml" ContentType="application/vnd.openxmlformats-officedocument.presentationml.tags+xml"/>
  <Override PartName="/ppt/notesSlides/notesSlide35.xml" ContentType="application/vnd.openxmlformats-officedocument.presentationml.notesSlide+xml"/>
  <Override PartName="/ppt/tags/tag14.xml" ContentType="application/vnd.openxmlformats-officedocument.presentationml.tags+xml"/>
  <Override PartName="/ppt/notesSlides/notesSlide36.xml" ContentType="application/vnd.openxmlformats-officedocument.presentationml.notesSlide+xml"/>
  <Override PartName="/ppt/tags/tag15.xml" ContentType="application/vnd.openxmlformats-officedocument.presentationml.tags+xml"/>
  <Override PartName="/ppt/notesSlides/notesSlide37.xml" ContentType="application/vnd.openxmlformats-officedocument.presentationml.notesSlide+xml"/>
  <Override PartName="/ppt/tags/tag16.xml" ContentType="application/vnd.openxmlformats-officedocument.presentationml.tags+xml"/>
  <Override PartName="/ppt/notesSlides/notesSlide38.xml" ContentType="application/vnd.openxmlformats-officedocument.presentationml.notesSlide+xml"/>
  <Override PartName="/ppt/tags/tag17.xml" ContentType="application/vnd.openxmlformats-officedocument.presentationml.tags+xml"/>
  <Override PartName="/ppt/notesSlides/notesSlide39.xml" ContentType="application/vnd.openxmlformats-officedocument.presentationml.notesSlide+xml"/>
  <Override PartName="/ppt/tags/tag18.xml" ContentType="application/vnd.openxmlformats-officedocument.presentationml.tags+xml"/>
  <Override PartName="/ppt/notesSlides/notesSlide40.xml" ContentType="application/vnd.openxmlformats-officedocument.presentationml.notesSlide+xml"/>
  <Override PartName="/ppt/tags/tag19.xml" ContentType="application/vnd.openxmlformats-officedocument.presentationml.tags+xml"/>
  <Override PartName="/ppt/notesSlides/notesSlide41.xml" ContentType="application/vnd.openxmlformats-officedocument.presentationml.notesSlide+xml"/>
  <Override PartName="/ppt/tags/tag20.xml" ContentType="application/vnd.openxmlformats-officedocument.presentationml.tags+xml"/>
  <Override PartName="/ppt/notesSlides/notesSlide42.xml" ContentType="application/vnd.openxmlformats-officedocument.presentationml.notesSlide+xml"/>
  <Override PartName="/ppt/tags/tag21.xml" ContentType="application/vnd.openxmlformats-officedocument.presentationml.tags+xml"/>
  <Override PartName="/ppt/notesSlides/notesSlide43.xml" ContentType="application/vnd.openxmlformats-officedocument.presentationml.notesSlide+xml"/>
  <Override PartName="/ppt/tags/tag22.xml" ContentType="application/vnd.openxmlformats-officedocument.presentationml.tags+xml"/>
  <Override PartName="/ppt/notesSlides/notesSlide44.xml" ContentType="application/vnd.openxmlformats-officedocument.presentationml.notesSlide+xml"/>
  <Override PartName="/ppt/tags/tag23.xml" ContentType="application/vnd.openxmlformats-officedocument.presentationml.tags+xml"/>
  <Override PartName="/ppt/notesSlides/notesSlide45.xml" ContentType="application/vnd.openxmlformats-officedocument.presentationml.notesSlide+xml"/>
  <Override PartName="/ppt/tags/tag24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tags/tag26.xml" ContentType="application/vnd.openxmlformats-officedocument.presentationml.tags+xml"/>
  <Override PartName="/ppt/notesSlides/notesSlide51.xml" ContentType="application/vnd.openxmlformats-officedocument.presentationml.notesSlide+xml"/>
  <Override PartName="/ppt/tags/tag27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28.xml" ContentType="application/vnd.openxmlformats-officedocument.presentationml.tags+xml"/>
  <Override PartName="/ppt/notesSlides/notesSlide54.xml" ContentType="application/vnd.openxmlformats-officedocument.presentationml.notesSlide+xml"/>
  <Override PartName="/ppt/tags/tag29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tags/tag30.xml" ContentType="application/vnd.openxmlformats-officedocument.presentationml.tags+xml"/>
  <Override PartName="/ppt/notesSlides/notesSlide70.xml" ContentType="application/vnd.openxmlformats-officedocument.presentationml.notesSlide+xml"/>
  <Override PartName="/ppt/tags/tag31.xml" ContentType="application/vnd.openxmlformats-officedocument.presentationml.tags+xml"/>
  <Override PartName="/ppt/notesSlides/notesSlide71.xml" ContentType="application/vnd.openxmlformats-officedocument.presentationml.notesSlide+xml"/>
  <Override PartName="/ppt/tags/tag32.xml" ContentType="application/vnd.openxmlformats-officedocument.presentationml.tags+xml"/>
  <Override PartName="/ppt/notesSlides/notesSlide72.xml" ContentType="application/vnd.openxmlformats-officedocument.presentationml.notesSlide+xml"/>
  <Override PartName="/ppt/tags/tag33.xml" ContentType="application/vnd.openxmlformats-officedocument.presentationml.tags+xml"/>
  <Override PartName="/ppt/notesSlides/notesSlide73.xml" ContentType="application/vnd.openxmlformats-officedocument.presentationml.notesSlide+xml"/>
  <Override PartName="/ppt/tags/tag34.xml" ContentType="application/vnd.openxmlformats-officedocument.presentationml.tags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tags/tag35.xml" ContentType="application/vnd.openxmlformats-officedocument.presentationml.tags+xml"/>
  <Override PartName="/ppt/notesSlides/notesSlide79.xml" ContentType="application/vnd.openxmlformats-officedocument.presentationml.notesSlide+xml"/>
  <Override PartName="/ppt/tags/tag36.xml" ContentType="application/vnd.openxmlformats-officedocument.presentationml.tags+xml"/>
  <Override PartName="/ppt/notesSlides/notesSlide80.xml" ContentType="application/vnd.openxmlformats-officedocument.presentationml.notesSlide+xml"/>
  <Override PartName="/ppt/tags/tag37.xml" ContentType="application/vnd.openxmlformats-officedocument.presentationml.tags+xml"/>
  <Override PartName="/ppt/notesSlides/notesSlide81.xml" ContentType="application/vnd.openxmlformats-officedocument.presentationml.notesSlide+xml"/>
  <Override PartName="/ppt/tags/tag38.xml" ContentType="application/vnd.openxmlformats-officedocument.presentationml.tags+xml"/>
  <Override PartName="/ppt/notesSlides/notesSlide82.xml" ContentType="application/vnd.openxmlformats-officedocument.presentationml.notesSlide+xml"/>
  <Override PartName="/ppt/tags/tag39.xml" ContentType="application/vnd.openxmlformats-officedocument.presentationml.tags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tags/tag40.xml" ContentType="application/vnd.openxmlformats-officedocument.presentationml.tags+xml"/>
  <Override PartName="/ppt/notesSlides/notesSlide87.xml" ContentType="application/vnd.openxmlformats-officedocument.presentationml.notesSlide+xml"/>
  <Override PartName="/ppt/tags/tag41.xml" ContentType="application/vnd.openxmlformats-officedocument.presentationml.tags+xml"/>
  <Override PartName="/ppt/notesSlides/notesSlide88.xml" ContentType="application/vnd.openxmlformats-officedocument.presentationml.notesSlide+xml"/>
  <Override PartName="/ppt/tags/tag42.xml" ContentType="application/vnd.openxmlformats-officedocument.presentationml.tags+xml"/>
  <Override PartName="/ppt/notesSlides/notesSlide89.xml" ContentType="application/vnd.openxmlformats-officedocument.presentationml.notesSlide+xml"/>
  <Override PartName="/ppt/tags/tag43.xml" ContentType="application/vnd.openxmlformats-officedocument.presentationml.tags+xml"/>
  <Override PartName="/ppt/notesSlides/notesSlide90.xml" ContentType="application/vnd.openxmlformats-officedocument.presentationml.notesSlide+xml"/>
  <Override PartName="/ppt/tags/tag44.xml" ContentType="application/vnd.openxmlformats-officedocument.presentationml.tags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tags/tag45.xml" ContentType="application/vnd.openxmlformats-officedocument.presentationml.tags+xml"/>
  <Override PartName="/ppt/notesSlides/notesSlide102.xml" ContentType="application/vnd.openxmlformats-officedocument.presentationml.notesSlide+xml"/>
  <Override PartName="/ppt/tags/tag46.xml" ContentType="application/vnd.openxmlformats-officedocument.presentationml.tags+xml"/>
  <Override PartName="/ppt/notesSlides/notesSlide103.xml" ContentType="application/vnd.openxmlformats-officedocument.presentationml.notesSlide+xml"/>
  <Override PartName="/ppt/tags/tag47.xml" ContentType="application/vnd.openxmlformats-officedocument.presentationml.tags+xml"/>
  <Override PartName="/ppt/notesSlides/notesSlide104.xml" ContentType="application/vnd.openxmlformats-officedocument.presentationml.notesSlide+xml"/>
  <Override PartName="/ppt/tags/tag48.xml" ContentType="application/vnd.openxmlformats-officedocument.presentationml.tags+xml"/>
  <Override PartName="/ppt/notesSlides/notesSlide105.xml" ContentType="application/vnd.openxmlformats-officedocument.presentationml.notesSlide+xml"/>
  <Override PartName="/ppt/tags/tag49.xml" ContentType="application/vnd.openxmlformats-officedocument.presentationml.tags+xml"/>
  <Override PartName="/ppt/notesSlides/notesSlide106.xml" ContentType="application/vnd.openxmlformats-officedocument.presentationml.notesSlide+xml"/>
  <Override PartName="/ppt/tags/tag50.xml" ContentType="application/vnd.openxmlformats-officedocument.presentationml.tags+xml"/>
  <Override PartName="/ppt/notesSlides/notesSlide107.xml" ContentType="application/vnd.openxmlformats-officedocument.presentationml.notesSlide+xml"/>
  <Override PartName="/ppt/tags/tag51.xml" ContentType="application/vnd.openxmlformats-officedocument.presentationml.tags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390AB0-3E41-40B8-8090-625ACF7D1052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BAB509-0705-4A36-8D65-0946D30D0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45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6B93C-000F-42A0-90F3-38F2276965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0385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77D5F-C154-4A73-ABB8-F1B57555B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345317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73D3C-45FA-418D-8956-6E31E85C05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108406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6AB36-1DD7-47F1-8370-4915E39EDB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215493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C9CB3-B3DA-4344-A74D-D9E34F5FF8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705483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2B1EA-DC29-4141-9853-60ADDE1D99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225276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07452-5B89-4F61-B672-60FE7BE9EF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358160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B378A-26CA-4DAD-A88C-04130BE97E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898459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3A264-AD05-4F5A-93C3-C8CD8F951A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426807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B6553-D7FD-4FA2-9E7C-0B15BC2C41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690242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33663-7278-4DD7-9F99-D580A90A94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401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AC4B9-7487-4826-9897-E9E9BA7DA6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5590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F95B0-4B3E-4EF9-99ED-95FA7BA700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825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C15B9-8EA4-4183-B555-32748A0E2A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3185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8A6408-9442-4976-ACEF-16CFB1B77F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7072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BEC5A-1CE5-47E7-99F0-DB67380F72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700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A85BD-9AEB-4032-9C0A-CC26435A1F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7738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E9EEA-0C07-4C81-9FB3-BE591EA569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0889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EFF18-30D2-47B0-84F3-5478E11087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060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16F8B9-F76C-4D29-9B46-B497DD3EA3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389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E07B8-04F8-4318-8A8B-3AFB493BCA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1358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123BB-8D6A-40E3-8168-FAD8359A3A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6615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55E92-3035-462B-BE54-8E02633F65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2082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6ACD74-DA3E-4A96-B3D5-90A138C516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9913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65BA2B-9551-4A11-9504-DCC06AE2FB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7245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549643-4830-4F55-BCEF-AD85453882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9613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59A38A-E1DE-4BA4-99A2-B3E70D51AB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3438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3F3E5-56A4-4FFA-AAB2-DD92C5385A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6802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6E7B3-706E-481F-9BDD-7703DF2656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9524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EB96F-2AF3-4635-BF07-A1688A2236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4643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D7D24-5F71-4F20-B365-2D08E26788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556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EA9ABC-11A0-400C-81C6-D9ADBEFC6E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0951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F0CD1-2A78-4A69-AACC-C03824F54C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4228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F834A-4557-44FC-8C29-E80F9B67C8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9845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E87D3-579B-41D0-B7B6-1CD2BD3E0A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9848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1253E-A7E5-42E1-89A0-CEB2F77DAA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9451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162B67-0C49-4699-9F63-16CC5D11CA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441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E344FB-F98C-4AB5-B740-447D19FAE5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1148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3AEA1-B2D7-495F-98BD-C6F2557420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45367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FDE28F-5EBD-4B34-A267-8801AE0009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86638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BB4C3-9507-471F-82B3-E1FE9A7D95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7288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4B79F-BE1F-41A3-BBCF-0D7345FC48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150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19C7C-ACD3-43AD-8779-FF8C88D5D3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2850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8FFE9-AE20-4959-897B-43F710E066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68763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D6C53A-5C0E-42AC-A141-C9C4D09238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43262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E9633-A1DE-4A78-BBFC-E04DA0BC27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49161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9E9A6F-327C-4228-921D-C76456DB32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96254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791040-5B9F-4C9D-8AAB-D627A49BF1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59036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C02D95-E753-4303-8A86-AA932FE556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78265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C65A3-B3A4-46C5-BD52-807603A84F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08971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9DD826-946E-4862-8A1F-1D6ECAFC9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5373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0B199-CEDF-419E-BD9A-807B4EC324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8000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47E88-6E8C-454D-9664-2027CE1F8A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23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28457-9483-445C-B429-42DCF7B25D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48435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500C7-7016-4974-B3C5-724FE05849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65557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48C50-CDBB-466B-978B-6E6DA163BE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9258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BE473-3089-43F4-8021-A7100D4011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80264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EF18B0-FE38-42A0-81ED-4445259750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09276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B96E9-A7BF-4EC3-B029-6082916FF9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28814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60F51-C547-44BD-95E6-F2476D6CDE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54701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C43B4-C8A1-4E44-9F01-D85DF7B70D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76216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F818C-B786-4B68-8ED5-C63FAF32F2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49526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440F0-8506-4D37-8661-EA987683EE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36987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9FFB0-5B91-4216-9D78-CF9F142BF5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09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2417C-D032-4F8B-8E9C-597F40638C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00600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B3A9A-18C2-44B6-B505-7D6C7B5CB0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7056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8B2CA-7223-4ED6-9C21-4348407F84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95333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8CE6A-6F9B-4701-8B8C-9944D4D462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89320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90E831-7AC7-46C1-9433-58A14A0711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36351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8C8591-ED61-4DA1-9E02-ACA5135A23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92049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AFE9F-37C9-4715-8118-79225939C9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65646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26133-27D5-40FD-98C8-7E9F68DCF8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6706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E91DF4-BE01-4662-A049-6DB91ACE35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49465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68F014-2B03-4BE0-A3C3-B46AFF8297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36938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4396A-31C1-4738-9DC3-9319C5443D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195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B6153-E108-4ECE-A4B0-E00839A44C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32009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1F358C-B4C0-40FA-B4BB-37D51AE051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93613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3DCB1-AF9B-4CB3-85F4-1CD618F549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907064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83802-25A5-4ED6-8194-85C3F37D72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34382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9F2CE-59E6-4E36-A632-DB41EAF4AB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34179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9713F-939E-43FA-8E43-0EDFCB5FF7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07708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7458E-BC9B-4ED4-8E7E-01C72EF47F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968133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FAFD4-716C-436D-878D-D384E24B11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317526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611B5-FAAB-4393-B513-E1765CD945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547981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C7871-AEDA-4D40-9F4C-4677E8C84F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4796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72A7B-8905-48A4-93D7-03ACEA2EC0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244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63AA3-AEC3-489F-9B22-3D0D30B08F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851944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30D18-A460-46AD-B0AC-D7A452A956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93723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679AD-E0B7-4E7D-B594-6C5007E4D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81049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519F1-69F3-4B4D-A6DE-7633999B60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559235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F6372-FB76-4683-A183-1FBFD484F2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005071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0A9FE-1253-442B-A8FE-77069B0918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362509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292AC-F926-454E-BFD5-FD4FE57382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019381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50F6B-D394-462D-8064-4674957F63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139583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AE24E0-149A-4C3F-B5C0-60CAF6A5AE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14923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14DEC-3823-4F79-BFA8-44DB181767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652751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55A69-B146-4262-990D-18D52C8F77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14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7B96E-C268-4656-9518-E663B93BE1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90973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2F2352-796C-4B9A-B63E-C834CD5655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731984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366A3-87F1-454C-8E29-C3169FFB3D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16596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9FA88-24CB-496A-B6FF-0FE99E2D95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390768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E87180-C6A8-47D7-A759-70FFE6A582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835771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1EE6EC-B299-4253-8F5A-153A505425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214170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3B64E-A404-4FB8-8016-97C905BAB7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682026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FAA6BD-CD28-4DB4-8413-044B3EDE1B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53851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74B71-BDC9-4E46-8AA0-0DD0F69F9F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992675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092A2-1CE9-4C47-97EA-37AA12E018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583988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819CE-F1F2-40E2-8462-1B9A29CDDC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472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9C6F-E17E-432C-99CE-7A48FA6E3A4C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70E6DACC-E651-48F1-8057-ECA1C5023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2783-547E-4E3C-B9FE-595006045D68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16E9821F-0D3D-48AD-B4E2-23D854724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3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7C2B5-04BB-4985-BEC9-F61B31449A5A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F22702D1-5DCC-40A0-A72A-99230F6C1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83AE8-AF14-432C-808F-D9569166F0F7}" type="datetime1">
              <a:rPr lang="en-US"/>
              <a:pPr>
                <a:defRPr/>
              </a:pPr>
              <a:t>5/13/2015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2C286E17-D44C-4333-8EAC-9AD91FF31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36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7FB7-9723-42D5-869E-B42FBA31B402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71878392-0E5E-4C79-BCBC-A5D449A7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5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AB0E-3B4B-442F-96A5-02C0956125CA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E09436D8-70B6-4451-AC99-9C8389D5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C016-E5C3-46C1-BEEC-536FF94F26F5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9716FFDF-7989-4C77-B3A7-79643C611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26DB-1147-4BDE-8348-BAAB55826D09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47F03657-7A7F-4A24-AAB1-7435D1A9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D96C-C036-4719-88CD-43BBA517DFC7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D14D6831-335F-4A09-9EE2-C10589267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9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5473-73C8-4ACD-9E8C-8D97944FA882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60F8B9D6-24AB-478F-B813-1131F3107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A725-D6DE-4891-9FC3-113AAE0A6452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D2ED5BD3-D1EF-4700-9E6A-25BF3DE91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7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87E4A0-A97D-48B6-99DE-C90F0311A011}" type="datetime1">
              <a:rPr lang="en-US"/>
              <a:pPr>
                <a:defRPr/>
              </a:pPr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A86E012B-350C-4F5A-9716-EBAB95E25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5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5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5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5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7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42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4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4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7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File I/O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 smtClean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 smtClean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70624" y="6257836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</a:t>
            </a:r>
            <a:r>
              <a:rPr lang="en-US" sz="1100" dirty="0">
                <a:latin typeface="Calibri" pitchFamily="34" charset="0"/>
              </a:rPr>
              <a:t>Pearson </a:t>
            </a:r>
            <a:r>
              <a:rPr lang="en-US" sz="1100" dirty="0" smtClean="0">
                <a:latin typeface="Calibri" pitchFamily="34" charset="0"/>
              </a:rPr>
              <a:t>Inc. </a:t>
            </a:r>
            <a:r>
              <a:rPr lang="en-US" sz="1100" dirty="0">
                <a:latin typeface="Calibri" pitchFamily="34" charset="0"/>
              </a:rPr>
              <a:t>All rights 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10" name="Picture 9" descr="http://www-fp.pearsonhighered.com/assets/hip/images/bigcovers/0134041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" y="0"/>
            <a:ext cx="554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to a Text File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When a text file is opened in this way,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FileNotFoundException</a:t>
            </a:r>
            <a:r>
              <a:rPr lang="en-US" sz="2400" smtClean="0"/>
              <a:t> can be thrown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In this context it actually means that the file could not be created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type of exception can also be thrown when a program attempts to open a file for reading and there is no such file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It is therefore necessary to enclose this code in exception handling blocks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file should be opened inside 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try</a:t>
            </a:r>
            <a:r>
              <a:rPr lang="en-US" sz="2000" smtClean="0"/>
              <a:t> block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catch</a:t>
            </a:r>
            <a:r>
              <a:rPr lang="en-US" sz="2000" smtClean="0"/>
              <a:t> block should catch and handle the possible exception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variable that refers to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z="2000" smtClean="0"/>
              <a:t> object should be declared outside the block (and initialized to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null</a:t>
            </a:r>
            <a:r>
              <a:rPr lang="en-US" sz="2000" smtClean="0"/>
              <a:t>) so that it is not local to the block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57AD81A3-F6D7-437B-9D02-8C05CC363D7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 a File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constructor for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RandomAccessFile</a:t>
            </a:r>
            <a:r>
              <a:rPr lang="en-US" sz="2800" b="1" smtClean="0"/>
              <a:t> </a:t>
            </a:r>
            <a:r>
              <a:rPr lang="en-US" sz="2800" smtClean="0"/>
              <a:t>takes either a string file name or an object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File</a:t>
            </a:r>
            <a:r>
              <a:rPr lang="en-US" sz="2800" smtClean="0"/>
              <a:t> as its first argument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second argument must be one of four strings: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"rw"</a:t>
            </a:r>
            <a:r>
              <a:rPr lang="en-US" sz="2400" b="1" smtClean="0"/>
              <a:t>,</a:t>
            </a:r>
            <a:r>
              <a:rPr lang="en-US" sz="2400" smtClean="0"/>
              <a:t> meaning the code can both read and write to the file after it is open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"r"</a:t>
            </a:r>
            <a:r>
              <a:rPr lang="en-US" sz="2400" b="1" smtClean="0"/>
              <a:t>,</a:t>
            </a:r>
            <a:r>
              <a:rPr lang="en-US" sz="2400" smtClean="0"/>
              <a:t> meaning the code can read form the file, but not write to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"rws"</a:t>
            </a:r>
            <a:r>
              <a:rPr lang="en-US" sz="2400" smtClean="0"/>
              <a:t> 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"rwd"</a:t>
            </a:r>
            <a:r>
              <a:rPr lang="en-US" sz="2400" smtClean="0"/>
              <a:t> (See Table of methods from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RandomAccessFile</a:t>
            </a:r>
            <a:r>
              <a:rPr lang="en-US" sz="240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E4299BEE-F49D-4ACD-BFE4-8E4650060C66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A Random Access File Need Not Start Empty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If the file already exists, then when it is opened, the length is not reset to 0, and the file pointer will be positioned at the start of the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ensures that old data is not lost, and that the file pointer is set for the most likely position for reading (not writing)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length of the file can be changed with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setLength</a:t>
            </a:r>
            <a:r>
              <a:rPr lang="en-US" sz="2800" smtClean="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 particular,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setLength</a:t>
            </a:r>
            <a:r>
              <a:rPr lang="en-US" sz="2400" smtClean="0"/>
              <a:t> method can be used to empty the file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7F4483E6-A63B-4C4E-8278-27E1365CF050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Some Methods of the Class </a:t>
            </a:r>
            <a:r>
              <a:rPr lang="en-US" sz="2800" b="1" smtClean="0">
                <a:latin typeface="Courier New" pitchFamily="49" charset="0"/>
              </a:rPr>
              <a:t>RandomAccessFile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(Part 1 of 7)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16739" name="Picture 9" descr="savitch_c10d21_1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EA91195F-799E-48C4-A9E4-ECF92B3EE8D5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Some Methods of the Class </a:t>
            </a:r>
            <a:r>
              <a:rPr lang="en-US" sz="2800" b="1" smtClean="0">
                <a:latin typeface="Courier New" pitchFamily="49" charset="0"/>
              </a:rPr>
              <a:t>RandomAccessFile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(Part 2 of 7)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17763" name="Picture 3" descr="savitch_c10d21_2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A5B94721-8AF0-4A6D-8F30-BE65ADAE98FC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Some Methods of the Class </a:t>
            </a:r>
            <a:r>
              <a:rPr lang="en-US" sz="2800" b="1" smtClean="0">
                <a:latin typeface="Courier New" pitchFamily="49" charset="0"/>
              </a:rPr>
              <a:t>RandomAccessFile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(Part 3 of 7)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18787" name="Picture 3" descr="savitch_c10d21_3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CC6ADE93-630B-4B6D-B4C1-E3E29054C70C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Some Methods of the Class </a:t>
            </a:r>
            <a:r>
              <a:rPr lang="en-US" sz="2800" b="1" smtClean="0">
                <a:latin typeface="Courier New" pitchFamily="49" charset="0"/>
              </a:rPr>
              <a:t>RandomAccessFile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(Part 4 of 7)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19811" name="Picture 3" descr="savitch_c10d21_4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8C265561-FB82-4861-A379-3CFB168E5A30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Some Methods of the Class </a:t>
            </a:r>
            <a:r>
              <a:rPr lang="en-US" sz="2800" b="1" smtClean="0">
                <a:latin typeface="Courier New" pitchFamily="49" charset="0"/>
              </a:rPr>
              <a:t>RandomAccessFile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(Part 5 of 7)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20835" name="Picture 3" descr="savitch_c10d21_5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5DB40C8D-5D36-4A4B-A0CE-40F385140D24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Some Methods of the Class </a:t>
            </a:r>
            <a:r>
              <a:rPr lang="en-US" sz="2800" b="1" smtClean="0">
                <a:latin typeface="Courier New" pitchFamily="49" charset="0"/>
              </a:rPr>
              <a:t>RandomAccessFile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(Part 6 of 7)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21859" name="Picture 3" descr="savitch_c10d21_6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E3EDEBBF-0193-403E-8B84-626E574B4903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Some Methods of the Class </a:t>
            </a:r>
            <a:r>
              <a:rPr lang="en-US" sz="2800" b="1" smtClean="0">
                <a:latin typeface="Courier New" pitchFamily="49" charset="0"/>
              </a:rPr>
              <a:t>RandomAccessFile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(Part 7 of 7)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22883" name="Picture 3" descr="savitch_c10d21_7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270000"/>
            <a:ext cx="77724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F4FEC7B6-9D65-418C-9B24-71FE7353AB58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to a Text File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When a program is finished writing to a file, it should always close the stream connected to that file</a:t>
            </a:r>
          </a:p>
          <a:p>
            <a:pPr lvl="1" eaLnBrk="1" hangingPunct="1">
              <a:buFontTx/>
              <a:buNone/>
            </a:pP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outputStreamName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.close();</a:t>
            </a:r>
          </a:p>
          <a:p>
            <a:pPr lvl="1" eaLnBrk="1" hangingPunct="1"/>
            <a:r>
              <a:rPr lang="en-US" sz="2400" smtClean="0"/>
              <a:t>This allows the system to release any resources used to connect the stream to the file</a:t>
            </a:r>
          </a:p>
          <a:p>
            <a:pPr lvl="1" eaLnBrk="1" hangingPunct="1"/>
            <a:r>
              <a:rPr lang="en-US" sz="2400" smtClean="0"/>
              <a:t>If the program does not close the file before the program ends, Java will close it automatically, but it is safest to close it explicitly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6575D137-6148-45C5-B8ED-98F404145D1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to a Text File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Output streams connected to files are usually </a:t>
            </a:r>
            <a:r>
              <a:rPr lang="en-US" sz="2800" i="1" smtClean="0"/>
              <a:t>buffered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Rather than physically writing to the file as soon as possible, the data is saved in a temporary location (</a:t>
            </a:r>
            <a:r>
              <a:rPr lang="en-US" sz="2400" i="1" smtClean="0"/>
              <a:t>buffer</a:t>
            </a:r>
            <a:r>
              <a:rPr lang="en-US" sz="24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When enough data accumulates, or when 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flush</a:t>
            </a:r>
            <a:r>
              <a:rPr lang="en-US" sz="2400" smtClean="0"/>
              <a:t> is invoked, the buffered data is written to the file all at once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is more efficient, since physical writes to a file can be slow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C867AE56-CE57-45EF-B192-62CBBBCE015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to a Text File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close</a:t>
            </a:r>
            <a:r>
              <a:rPr lang="en-US" sz="2800" smtClean="0"/>
              <a:t> invokes 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flush</a:t>
            </a:r>
            <a:r>
              <a:rPr lang="en-US" sz="2800" smtClean="0"/>
              <a:t>, thus insuring that all the data is written to the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a program relies on Java to close the file, and the program terminates abnormally, then any output that was buffered may not get written to the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Also, if a program writes to a file and later reopens it to read from the same file, it will have to be closed first anyway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sooner a file is closed after writing to it, the less likely it is that there will be a problem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25733A01-8A2B-4534-970A-F5812C3CCD4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Names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rules for how file names should be formed depend on a given operating system, not Java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When a file name is given to a java constructor for a stream, it is just a string, not a Java identifier (e.g.,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"fileName.txt"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Any suffix used, such as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.txt</a:t>
            </a:r>
            <a:r>
              <a:rPr lang="en-US" smtClean="0"/>
              <a:t> has no special meaning to a Java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5FAB6ABB-58ED-431B-8433-E6FA2D56D53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File Has Two Names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800" smtClean="0"/>
              <a:t>Every input file and every output file used by a program has two names: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The real file name used by the operating system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The name of the stream that is connected to the file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 smtClean="0"/>
              <a:t>The actual file name is used to connect to the stream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 smtClean="0"/>
              <a:t>The stream name serves as a temporary name for the file, and is the name that is primarily used within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A0D3E01-4AA7-4D90-A8CB-60B9F627C63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IOException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When performing file I/O there are many situations in which an exception, such as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FileNotFoundException</a:t>
            </a:r>
            <a:r>
              <a:rPr lang="en-US" sz="2400" smtClean="0"/>
              <a:t>, may be thrown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Many of these exception classes are subclasses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IOException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class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IOException</a:t>
            </a:r>
            <a:r>
              <a:rPr lang="en-US" sz="2000" smtClean="0"/>
              <a:t> is the root class for a variety of exception classes having to do with input and/or output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These exception classes are all checked exceptions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Therefore, they must be caught or declared in a throws clause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FB677E00-93FE-407D-90E1-9D23DA4A6EA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Unchecked Exceptions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contrast, the exception classes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NoSuchElementException</a:t>
            </a:r>
            <a:r>
              <a:rPr lang="en-US" smtClean="0"/>
              <a:t>,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InputMismatchException</a:t>
            </a:r>
            <a:r>
              <a:rPr lang="en-US" smtClean="0"/>
              <a:t>, and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IllegalStateException</a:t>
            </a:r>
            <a:r>
              <a:rPr lang="en-US" smtClean="0"/>
              <a:t> are all unchecked exceptions</a:t>
            </a:r>
          </a:p>
          <a:p>
            <a:pPr lvl="1" eaLnBrk="1" hangingPunct="1"/>
            <a:r>
              <a:rPr lang="en-US" smtClean="0"/>
              <a:t>Unchecked exceptions are not required to be caught or declared in a throws clause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78D0E7C7-ED93-4B41-9EE4-F19EADBB8D3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Pitfall:  a </a:t>
            </a:r>
            <a:r>
              <a:rPr lang="en-US" b="1" smtClean="0">
                <a:latin typeface="Courier New" pitchFamily="49" charset="0"/>
              </a:rPr>
              <a:t>try</a:t>
            </a:r>
            <a:r>
              <a:rPr lang="en-US" smtClean="0"/>
              <a:t> Block is a Block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Since opening a file can result in an exception, it should be placed inside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try</a:t>
            </a:r>
            <a:r>
              <a:rPr lang="en-US" sz="2400" smtClean="0"/>
              <a:t> block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variable for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z="2400" smtClean="0"/>
              <a:t> object needs to be used outside that block, then the variable must be declared outside the 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Otherwise it would be local to the block, and could not be used elsewhere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If it were declared in the block and referenced elsewhere, the compiler will generate a message indicating that it is an undefined identifier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10ADB2F-99AF-4608-8893-0814942EA15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Appending to a Text File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To create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z="2800" smtClean="0"/>
              <a:t> object and connect it to a text file for </a:t>
            </a:r>
            <a:r>
              <a:rPr lang="en-US" sz="2800" i="1" smtClean="0"/>
              <a:t>appending</a:t>
            </a:r>
            <a:r>
              <a:rPr lang="en-US" sz="2800" smtClean="0"/>
              <a:t>, a second argument, set to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true</a:t>
            </a:r>
            <a:r>
              <a:rPr lang="en-US" sz="2800" smtClean="0"/>
              <a:t>, must be used in the constructor for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FileOutputStream</a:t>
            </a:r>
            <a:r>
              <a:rPr lang="en-US" sz="2800" smtClean="0"/>
              <a:t> object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outputStreamName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= new PrintWriter(new FileOutputStream(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FileName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, true));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9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After this statement, the methods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</a:t>
            </a:r>
            <a:r>
              <a:rPr lang="en-US" sz="2400" b="1" smtClean="0"/>
              <a:t>,</a:t>
            </a:r>
            <a:r>
              <a:rPr lang="en-US" sz="2400" smtClean="0"/>
              <a:t>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println</a:t>
            </a:r>
            <a:r>
              <a:rPr lang="en-US" sz="2400" smtClean="0"/>
              <a:t> and/or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printf</a:t>
            </a:r>
            <a:r>
              <a:rPr lang="en-US" sz="2400" smtClean="0"/>
              <a:t> can be used to write to the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new text will be written </a:t>
            </a:r>
            <a:r>
              <a:rPr lang="en-US" sz="2400" i="1" smtClean="0"/>
              <a:t>after the old text</a:t>
            </a:r>
            <a:r>
              <a:rPr lang="en-US" sz="2400" smtClean="0"/>
              <a:t> in the file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C5E848EE-47F7-4387-821A-8689351B429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Streams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i="1" smtClean="0"/>
              <a:t>stream </a:t>
            </a:r>
            <a:r>
              <a:rPr lang="en-US" smtClean="0"/>
              <a:t>is an object that enables the flow of data between a program and some I/O device or file</a:t>
            </a:r>
          </a:p>
          <a:p>
            <a:pPr lvl="1" eaLnBrk="1" hangingPunct="1"/>
            <a:r>
              <a:rPr lang="en-US" smtClean="0"/>
              <a:t>If the data flows into a program, then the stream is called an </a:t>
            </a:r>
            <a:r>
              <a:rPr lang="en-US" i="1" smtClean="0"/>
              <a:t>input stream</a:t>
            </a:r>
          </a:p>
          <a:p>
            <a:pPr lvl="1" eaLnBrk="1" hangingPunct="1"/>
            <a:r>
              <a:rPr lang="en-US" smtClean="0"/>
              <a:t>If the data flows out of a program, then the stream is called an </a:t>
            </a:r>
            <a:r>
              <a:rPr lang="en-US" i="1" smtClean="0"/>
              <a:t>output stream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370E172B-1136-4203-B8E4-0A67371B55E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toString</a:t>
            </a:r>
            <a:r>
              <a:rPr lang="en-US" sz="3200" smtClean="0"/>
              <a:t> Helps with Text File Output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If a class has a suitable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toString()</a:t>
            </a:r>
            <a:r>
              <a:rPr lang="en-US" sz="2800" smtClean="0"/>
              <a:t> method,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anObject</a:t>
            </a:r>
            <a:r>
              <a:rPr lang="en-US" sz="2800" smtClean="0"/>
              <a:t> is an object of that class, then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anObject</a:t>
            </a:r>
            <a:r>
              <a:rPr lang="en-US" sz="2800" smtClean="0"/>
              <a:t> can be used as an argument to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2800" smtClean="0"/>
              <a:t>, and it will produce sensible output</a:t>
            </a:r>
          </a:p>
          <a:p>
            <a:pPr eaLnBrk="1" hangingPunct="1"/>
            <a:r>
              <a:rPr lang="en-US" sz="2800" smtClean="0"/>
              <a:t>The same thing applies to the methods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print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println</a:t>
            </a:r>
            <a:r>
              <a:rPr lang="en-US" sz="2800" smtClean="0"/>
              <a:t>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endParaRPr lang="en-US" sz="28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outputStreamName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.println(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anObject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50B125C2-D712-42C8-B474-533CAC6D810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of the Class </a:t>
            </a:r>
            <a:r>
              <a:rPr lang="en-US" sz="3200" b="1" smtClean="0">
                <a:latin typeface="Courier New" pitchFamily="49" charset="0"/>
              </a:rPr>
              <a:t>PrintWriter</a:t>
            </a:r>
            <a:r>
              <a:rPr lang="en-US" sz="3200" smtClean="0"/>
              <a:t> (Part 1 of 3)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33795" name="Picture 15" descr="savitch_c10d02_1of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b="2177"/>
          <a:stretch>
            <a:fillRect/>
          </a:stretch>
        </p:blipFill>
        <p:spPr bwMode="auto">
          <a:xfrm>
            <a:off x="863600" y="1385888"/>
            <a:ext cx="676433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FFED1CD1-8F4E-477B-B7CE-EF3FB025F17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of the Class </a:t>
            </a:r>
            <a:r>
              <a:rPr lang="en-US" sz="3200" b="1" smtClean="0">
                <a:latin typeface="Courier New" pitchFamily="49" charset="0"/>
              </a:rPr>
              <a:t>PrintWriter</a:t>
            </a:r>
            <a:r>
              <a:rPr lang="en-US" sz="3200" smtClean="0"/>
              <a:t> (Part 2 of 3)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34819" name="Picture 3" descr="savitch_c10d02_2of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08100"/>
            <a:ext cx="721201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0119066D-26F9-408D-96DB-A7AF216B3F2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of the Class </a:t>
            </a:r>
            <a:r>
              <a:rPr lang="en-US" sz="3200" b="1" smtClean="0">
                <a:latin typeface="Courier New" pitchFamily="49" charset="0"/>
              </a:rPr>
              <a:t>PrintWriter</a:t>
            </a:r>
            <a:r>
              <a:rPr lang="en-US" sz="3200" smtClean="0"/>
              <a:t> (Part 3 of 3)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35843" name="Picture 3" descr="savitch_c10d02_3of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20800"/>
            <a:ext cx="722153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D769A33F-6FB5-4CF1-BE2F-F54F4D32481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From a Text File Using </a:t>
            </a:r>
            <a:r>
              <a:rPr lang="en-US" sz="3200" b="1" smtClean="0">
                <a:latin typeface="Courier New" pitchFamily="49" charset="0"/>
              </a:rPr>
              <a:t>Scanner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smtClean="0"/>
              <a:t> can be used for reading from the keyboard as well as reading from a text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Simply replace the argument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System.in</a:t>
            </a:r>
            <a:r>
              <a:rPr lang="en-US" sz="2000" smtClean="0"/>
              <a:t> (to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000" smtClean="0"/>
              <a:t> constructor) with a suitable stream that is connected to the text file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Scanner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StreamObject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=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new Scanner(new FileInputStream(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FileName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));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Methods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smtClean="0"/>
              <a:t> class for reading input behave the same whether reading from the keyboard or reading from a text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For example,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nextInt</a:t>
            </a:r>
            <a:r>
              <a:rPr lang="en-US" sz="2000" b="1" smtClean="0">
                <a:solidFill>
                  <a:srgbClr val="034CA1"/>
                </a:solidFill>
              </a:rPr>
              <a:t> </a:t>
            </a:r>
            <a:r>
              <a:rPr lang="en-US" sz="2000" smtClean="0"/>
              <a:t>and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000" smtClean="0"/>
              <a:t> methods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D2D6C1C4-A78C-4479-B4A3-CC19E1D4A08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Input from a Text File Using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b="1" smtClean="0"/>
              <a:t> </a:t>
            </a:r>
            <a:r>
              <a:rPr lang="en-US" sz="3200" smtClean="0"/>
              <a:t>(Part 1 of 4)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37891" name="Picture 8" descr="savitch_c10d03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6703E8A9-44B9-4098-8BB0-289E40372D8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Input from a Text File Using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b="1" smtClean="0"/>
              <a:t> </a:t>
            </a:r>
            <a:r>
              <a:rPr lang="en-US" sz="3200" smtClean="0"/>
              <a:t>(Part 2 of 4)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38915" name="Picture 3" descr="savitch_c10d03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1F6788C9-CECE-43AF-89EF-7ECCFB2B434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Input from a Text File Using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b="1" smtClean="0"/>
              <a:t> </a:t>
            </a:r>
            <a:r>
              <a:rPr lang="en-US" sz="3200" smtClean="0"/>
              <a:t>(Part 3 of 4)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39939" name="Picture 3" descr="savitch_c10d03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A9268627-0FF7-46AD-A47C-73F8A6D31A8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Input from a Text File Using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b="1" smtClean="0"/>
              <a:t> </a:t>
            </a:r>
            <a:r>
              <a:rPr lang="en-US" sz="3200" smtClean="0"/>
              <a:t>(Part 4 of 4)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40963" name="Picture 3" descr="savitch_c10d03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1E41D12-9332-45CF-A151-C164BFD71DB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Testing for the End of a Text File with </a:t>
            </a:r>
            <a:r>
              <a:rPr lang="en-US" sz="3200" b="1" smtClean="0">
                <a:latin typeface="Courier New" pitchFamily="49" charset="0"/>
              </a:rPr>
              <a:t>Scanner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program that tries to read beyond the end of a file using methods of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800" smtClean="0"/>
              <a:t> class will cause an exception to be thrown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However, instead of having to rely on an exception to signal the end of a file,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800" smtClean="0"/>
              <a:t> class provides methods such as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hasNextInt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hasNextLine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These methods can also be used to check that the next token to be input is a suitable element of the appropriate type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7409E716-5C08-4A65-9988-FEB850782F1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Streams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Input streams can flow from the keyboard or from a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System.in</a:t>
            </a:r>
            <a:r>
              <a:rPr lang="en-US" sz="2400" smtClean="0"/>
              <a:t> is an input stream that connects to the keyboard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Scanner keyboard = new Scanner(System.in);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Output streams can flow to a screen or to a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System.out</a:t>
            </a:r>
            <a:r>
              <a:rPr lang="en-US" sz="2400" smtClean="0">
                <a:solidFill>
                  <a:srgbClr val="034CA1"/>
                </a:solidFill>
              </a:rPr>
              <a:t> </a:t>
            </a:r>
            <a:r>
              <a:rPr lang="en-US" sz="2400" smtClean="0"/>
              <a:t>is an output stream that connects to the screen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System.out.println("Output stream");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FA6CD7E-D8F3-4C4B-81C5-FE3188B321D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Checking for the End of a Text File with </a:t>
            </a:r>
            <a:r>
              <a:rPr lang="en-US" sz="3200" b="1" smtClean="0">
                <a:latin typeface="Courier New" pitchFamily="49" charset="0"/>
              </a:rPr>
              <a:t>hasNextLine</a:t>
            </a:r>
            <a:r>
              <a:rPr lang="en-US" sz="3200" smtClean="0"/>
              <a:t> (Part 1 of 4)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43011" name="Picture 9" descr="savitch_c10d04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2DF0C41D-6DB7-44B5-AF6C-99058F78585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Checking for the End of a Text File with </a:t>
            </a:r>
            <a:r>
              <a:rPr lang="en-US" sz="3200" b="1" smtClean="0">
                <a:latin typeface="Courier New" pitchFamily="49" charset="0"/>
              </a:rPr>
              <a:t>hasNextLine</a:t>
            </a:r>
            <a:r>
              <a:rPr lang="en-US" sz="3200" smtClean="0"/>
              <a:t> (Part 2 of 4)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44035" name="Picture 3" descr="savitch_c10d04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AE683B7D-AB83-4DDC-A081-AB72DF0BFE3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Checking for the End of a Text File with </a:t>
            </a:r>
            <a:r>
              <a:rPr lang="en-US" sz="3200" b="1" smtClean="0">
                <a:latin typeface="Courier New" pitchFamily="49" charset="0"/>
              </a:rPr>
              <a:t>hasNextLine</a:t>
            </a:r>
            <a:r>
              <a:rPr lang="en-US" sz="3200" smtClean="0"/>
              <a:t> (Part 3 of 4)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45059" name="Picture 3" descr="savitch_c10d04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C800A0EE-4E57-4CD5-9F5B-2BF5EBD9EF2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Checking for the End of a Text File with </a:t>
            </a:r>
            <a:r>
              <a:rPr lang="en-US" sz="3200" b="1" smtClean="0">
                <a:latin typeface="Courier New" pitchFamily="49" charset="0"/>
              </a:rPr>
              <a:t>hasNextLine</a:t>
            </a:r>
            <a:r>
              <a:rPr lang="en-US" sz="3200" smtClean="0"/>
              <a:t> (Part 4 of 4)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46083" name="Picture 3" descr="savitch_c10d04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58E590E4-9594-4F34-BC11-C579FE25BDF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Checking for the End of a Text File with </a:t>
            </a:r>
            <a:r>
              <a:rPr lang="en-US" sz="3200" b="1" smtClean="0">
                <a:latin typeface="Courier New" pitchFamily="49" charset="0"/>
              </a:rPr>
              <a:t>hasNextInt</a:t>
            </a:r>
            <a:r>
              <a:rPr lang="en-US" sz="3200" smtClean="0"/>
              <a:t> (Part 1 of 2)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47107" name="Picture 8" descr="savitch_c10d05_1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C6F549C3-A24D-47E9-B31E-F65E14B40B4D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Checking for the End of a Text File with </a:t>
            </a:r>
            <a:r>
              <a:rPr lang="en-US" sz="3200" b="1" smtClean="0">
                <a:latin typeface="Courier New" pitchFamily="49" charset="0"/>
              </a:rPr>
              <a:t>hasNextInt</a:t>
            </a:r>
            <a:r>
              <a:rPr lang="en-US" sz="3200" smtClean="0"/>
              <a:t> (Part 2 of 2)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48131" name="Picture 3" descr="savitch_c10d05_2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A1CFCB11-BC76-4737-BD9C-3F0A2D1567EA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(Part 1 of 11)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49155" name="Picture 8" descr="savitch_c10d06_01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DA967AA6-C054-43D2-98E3-FCC2D3B2D85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(Part 2 of 11)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50179" name="Picture 3" descr="savitch_c10d06_02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957A0A2A-7046-4059-AA53-C7F31E7A75E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(Part 3 of 11)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51203" name="Picture 3" descr="savitch_c10d06_03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AE10E005-9138-4168-A81D-135E3EB48D0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(Part 4 of 11)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52227" name="Picture 3" descr="savitch_c10d06_04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B7F7A96-B675-48D8-9F34-53F58CCF342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Files and Binary Files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Files that are designed to be read by human beings, and that can be read or written with an editor are called </a:t>
            </a:r>
            <a:r>
              <a:rPr lang="en-US" sz="2800" i="1" smtClean="0"/>
              <a:t>text files</a:t>
            </a:r>
          </a:p>
          <a:p>
            <a:pPr lvl="1" eaLnBrk="1" hangingPunct="1"/>
            <a:r>
              <a:rPr lang="en-US" sz="2400" smtClean="0"/>
              <a:t>Text files can also be called ASCII files because the data they contain uses an ASCII encoding scheme</a:t>
            </a:r>
          </a:p>
          <a:p>
            <a:pPr lvl="1" eaLnBrk="1" hangingPunct="1"/>
            <a:r>
              <a:rPr lang="en-US" sz="2400" smtClean="0"/>
              <a:t>An advantage of text files is that the are usually the same on all computers, so that they can move from one computer to another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2F3B5B2C-C53A-4EB4-8C4B-1A82CAA74A5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(Part 5 of 11)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53251" name="Picture 3" descr="savitch_c10d06_05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308367B8-F51C-429C-B11B-F9B771A16F7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(Part 6 of 11)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54275" name="Picture 3" descr="savitch_c10d06_06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E48975BC-C29F-4F4A-B7DD-9A20C3F5EEF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(Part 7 of 11)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55299" name="Picture 3" descr="savitch_c10d06_07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03AF7647-47DA-4D2F-95E2-882A018B607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(Part 8 of 11)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56323" name="Picture 3" descr="savitch_c10d06_08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1022A5F4-ED80-4F4F-A46B-2105586CDE77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(Part 9 of 11)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57347" name="Picture 3" descr="savitch_c10d06_09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8541B823-DCDE-4BB8-8896-E672F8B25EF8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(Part 10 of 11)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58371" name="Picture 3" descr="savitch_c10d06_10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044FE8C-5AA8-48B3-AC3C-D5FBC51D167F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Class </a:t>
            </a:r>
            <a:r>
              <a:rPr lang="en-US" sz="3200" b="1" smtClean="0">
                <a:latin typeface="Courier New" pitchFamily="49" charset="0"/>
              </a:rPr>
              <a:t>Scanner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(Part 11 of 11)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59395" name="Picture 3" descr="savitch_c10d06_11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E83EF451-BEE2-4224-B2CF-DCEBC7BFFACD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From a Text File Using </a:t>
            </a:r>
            <a:r>
              <a:rPr lang="en-US" sz="3200" b="1" smtClean="0">
                <a:latin typeface="Courier New" pitchFamily="49" charset="0"/>
              </a:rPr>
              <a:t>BufferedReader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400" smtClean="0"/>
              <a:t> is a stream class that can be used to read from a text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object of the class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000" smtClean="0"/>
              <a:t> has the methods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read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readLine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program using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400" smtClean="0"/>
              <a:t>, like one using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z="2400" smtClean="0"/>
              <a:t>, will start with a set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import</a:t>
            </a:r>
            <a:r>
              <a:rPr lang="en-US" sz="2400" smtClean="0"/>
              <a:t> statements: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java.io.BufferedReader;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java.io.FileReader;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java.io.FileNotFoundException;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java.io.IOException;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3871EB6-01D2-4674-ACC8-63CD776DDEF7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From a Text File Using BufferedReader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Like the classes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z="2400" b="1" smtClean="0">
                <a:solidFill>
                  <a:srgbClr val="034CA1"/>
                </a:solidFill>
              </a:rPr>
              <a:t> </a:t>
            </a:r>
            <a:r>
              <a:rPr lang="en-US" sz="2400" smtClean="0"/>
              <a:t>and</a:t>
            </a:r>
            <a:r>
              <a:rPr lang="en-US" sz="2400" b="1" smtClean="0"/>
              <a:t>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b="1" smtClean="0"/>
              <a:t>,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BufferedReader</a:t>
            </a:r>
            <a:r>
              <a:rPr lang="en-US" sz="2400" smtClean="0"/>
              <a:t> has no constructor that takes a file name as its argument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needs to use another class,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FileReader</a:t>
            </a:r>
            <a:r>
              <a:rPr lang="en-US" sz="2000" smtClean="0"/>
              <a:t>, to convert the file name to an object that can be used as an argument to its (the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000" smtClean="0"/>
              <a:t>) constructor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stream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400" smtClean="0"/>
              <a:t> is created and connected to a text file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BufferedReader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readerObject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readerObject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= new BufferedReader(new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FileReader(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FileName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));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This opens the file for reading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75C9BFB3-BCFC-4B75-858F-7E20F9E7E993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From a Text File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After these statements, the methods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read</a:t>
            </a:r>
            <a:r>
              <a:rPr lang="en-US" sz="2800" b="1" smtClean="0"/>
              <a:t> </a:t>
            </a:r>
            <a:r>
              <a:rPr lang="en-US" sz="2800" smtClean="0"/>
              <a:t>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readLIne</a:t>
            </a:r>
            <a:r>
              <a:rPr lang="en-US" sz="2800" smtClean="0"/>
              <a:t> can be used to read from the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readLine</a:t>
            </a:r>
            <a:r>
              <a:rPr lang="en-US" sz="2400" smtClean="0"/>
              <a:t> method is the same method used to read from the keyboard, but in this case it would read from a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read</a:t>
            </a:r>
            <a:r>
              <a:rPr lang="en-US" sz="2400" smtClean="0"/>
              <a:t> method reads a single character, and returns a value (of type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int</a:t>
            </a:r>
            <a:r>
              <a:rPr lang="en-US" sz="2400" smtClean="0"/>
              <a:t>) that corresponds to the character read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Since the read method does not return the character itself, a type cast must be used: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char next = (char)(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readerObject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.read());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F85995E6-BC9C-4A36-BC43-9EEA925E954B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Files and Binary Files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Files that are designed to be read by programs and that consist of a sequence of binary digits are called </a:t>
            </a:r>
            <a:r>
              <a:rPr lang="en-US" sz="2800" i="1" smtClean="0"/>
              <a:t>binary files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Binary files are designed to be read on the same type of computer and with the same programming language as the computer that created the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An advantage of binary files is that they are </a:t>
            </a:r>
            <a:r>
              <a:rPr lang="en-US" sz="2400" i="1" smtClean="0"/>
              <a:t>more efficient to process</a:t>
            </a:r>
            <a:r>
              <a:rPr lang="en-US" sz="2400" smtClean="0"/>
              <a:t> than text files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Unlike most binary files, Java binary files have the advantage of being platform independent also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106DD3A2-3F07-44C1-96D0-CE104F5BBEF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Input from a Text File Using </a:t>
            </a:r>
            <a:r>
              <a:rPr lang="en-US" sz="3200" b="1" smtClean="0">
                <a:latin typeface="Courier New" pitchFamily="49" charset="0"/>
              </a:rPr>
              <a:t>BufferedReader</a:t>
            </a:r>
            <a:r>
              <a:rPr lang="en-US" sz="3200" smtClean="0"/>
              <a:t> (Part 1 of 3)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63491" name="Picture 8" descr="savitch_c10d07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C7A65521-CCC4-4404-AAD8-717D3E6BCFF9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Input from a Text File Using </a:t>
            </a:r>
            <a:r>
              <a:rPr lang="en-US" sz="3200" b="1" smtClean="0">
                <a:latin typeface="Courier New" pitchFamily="49" charset="0"/>
              </a:rPr>
              <a:t>BufferedReader</a:t>
            </a:r>
            <a:r>
              <a:rPr lang="en-US" sz="3200" smtClean="0"/>
              <a:t> (Part 2 of 3)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64515" name="Picture 3" descr="savitch_c10d07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E5578ACB-DBA8-407F-9F7E-DC80093B87C2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Input from a Text File Using </a:t>
            </a:r>
            <a:r>
              <a:rPr lang="en-US" sz="3200" b="1" smtClean="0">
                <a:latin typeface="Courier New" pitchFamily="49" charset="0"/>
              </a:rPr>
              <a:t>BufferedReader</a:t>
            </a:r>
            <a:r>
              <a:rPr lang="en-US" sz="3200" smtClean="0"/>
              <a:t> (Part 3 of 3)</a:t>
            </a:r>
            <a:endParaRPr lang="en-US" sz="3200" b="1" smtClean="0">
              <a:latin typeface="Courier New" pitchFamily="49" charset="0"/>
            </a:endParaRPr>
          </a:p>
        </p:txBody>
      </p:sp>
      <p:pic>
        <p:nvPicPr>
          <p:cNvPr id="65539" name="Picture 3" descr="savitch_c10d07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3F3D705F-50FD-4027-8D57-3048AD361437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From a Text File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/>
            <a:r>
              <a:rPr lang="en-US" sz="2800" smtClean="0"/>
              <a:t>A program using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800" smtClean="0"/>
              <a:t> object in this way may throw two kinds of exceptions</a:t>
            </a:r>
          </a:p>
          <a:p>
            <a:pPr lvl="1" eaLnBrk="1" hangingPunct="1"/>
            <a:r>
              <a:rPr lang="en-US" sz="2400" smtClean="0"/>
              <a:t>An attempt to open the file may throw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FileNotFoundException</a:t>
            </a:r>
            <a:r>
              <a:rPr lang="en-US" sz="2400" smtClean="0"/>
              <a:t> (which in this case has the expected meaning)</a:t>
            </a:r>
          </a:p>
          <a:p>
            <a:pPr lvl="1" eaLnBrk="1" hangingPunct="1"/>
            <a:r>
              <a:rPr lang="en-US" sz="2400" smtClean="0"/>
              <a:t>An invocation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readLine</a:t>
            </a:r>
            <a:r>
              <a:rPr lang="en-US" sz="2400" smtClean="0"/>
              <a:t> may throw 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IOException</a:t>
            </a:r>
          </a:p>
          <a:p>
            <a:pPr lvl="1" eaLnBrk="1" hangingPunct="1"/>
            <a:r>
              <a:rPr lang="en-US" sz="2400" smtClean="0"/>
              <a:t>Both of these exceptions should be handled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C5D03D01-F621-4587-8946-1F3A406A7C41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of the Class </a:t>
            </a:r>
            <a:r>
              <a:rPr lang="en-US" sz="3200" b="1" smtClean="0">
                <a:latin typeface="Courier New" pitchFamily="49" charset="0"/>
              </a:rPr>
              <a:t>BufferedReader</a:t>
            </a:r>
            <a:r>
              <a:rPr lang="en-US" sz="3200" smtClean="0"/>
              <a:t> (Part 1 of 2)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67587" name="Picture 9" descr="savitch_c10d08_1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257300"/>
            <a:ext cx="77724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165CC782-8922-41F8-ACCB-CDEDAECDB4AA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of the Class </a:t>
            </a:r>
            <a:r>
              <a:rPr lang="en-US" sz="3200" b="1" smtClean="0">
                <a:latin typeface="Courier New" pitchFamily="49" charset="0"/>
              </a:rPr>
              <a:t>BufferedReader</a:t>
            </a:r>
            <a:r>
              <a:rPr lang="en-US" sz="3200" smtClean="0"/>
              <a:t> (Part 2 of 2)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68611" name="Picture 3" descr="savitch_c10d08_2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219200"/>
            <a:ext cx="77724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4069BAF-EBEB-4B5D-BFA8-A47481609721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Numbers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Unlike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smtClean="0"/>
              <a:t> class,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400" smtClean="0"/>
              <a:t> has no methods to read a number from a text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Instead, a number must be read in as a string, and then converted to a value of the appropriate numeric type using one of the wrapper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To read in a single number on a line by itself, first use the method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readLine</a:t>
            </a:r>
            <a:r>
              <a:rPr lang="en-US" sz="2000" smtClean="0"/>
              <a:t>, and then use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Integer.parseInt</a:t>
            </a:r>
            <a:r>
              <a:rPr lang="en-US" sz="2000" b="1" smtClean="0"/>
              <a:t>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Double.parseDouble</a:t>
            </a:r>
            <a:r>
              <a:rPr lang="en-US" sz="2000" smtClean="0"/>
              <a:t>, etc. to convert the string into a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If there are multiple numbers on a line,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StringTokenizer</a:t>
            </a:r>
            <a:r>
              <a:rPr lang="en-US" sz="2000" smtClean="0"/>
              <a:t> can be used to decompose the string into tokens, and then the tokens can be converted as described above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E6A936B7-B608-4970-A367-8A544D0A044A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Testing for the End of a Text File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readLine</a:t>
            </a:r>
            <a:r>
              <a:rPr lang="en-US" sz="2800" smtClean="0"/>
              <a:t>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800" smtClean="0"/>
              <a:t> returns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null</a:t>
            </a:r>
            <a:r>
              <a:rPr lang="en-US" sz="2800" smtClean="0"/>
              <a:t> when it tries to read beyond the end of a text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program can test for the end of the file by testing for the value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null</a:t>
            </a:r>
            <a:r>
              <a:rPr lang="en-US" sz="2400" smtClean="0"/>
              <a:t> when using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readLine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read</a:t>
            </a:r>
            <a:r>
              <a:rPr lang="en-US" sz="2800" smtClean="0"/>
              <a:t>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800" smtClean="0"/>
              <a:t> returns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-1</a:t>
            </a:r>
            <a:r>
              <a:rPr lang="en-US" sz="2800" smtClean="0"/>
              <a:t> when it tries to read beyond the end of a text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program can test for the end of the file by testing for the value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-1</a:t>
            </a:r>
            <a:r>
              <a:rPr lang="en-US" sz="2400" smtClean="0"/>
              <a:t> when using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read</a:t>
            </a:r>
            <a:endParaRPr lang="en-US" sz="24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C5EB0ED0-4725-408C-8BAC-93A09C880295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 Names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a file name is used as an argument to a constructor for opening a file, it is assumed that the file is in the same directory or folder as the one in which the program is run</a:t>
            </a:r>
          </a:p>
          <a:p>
            <a:pPr eaLnBrk="1" hangingPunct="1"/>
            <a:r>
              <a:rPr lang="en-US" smtClean="0"/>
              <a:t>If it is not in the same directory, the full or relative path name must be given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EFEA1A2C-16E4-41DB-A17A-DF38B631CADD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 Names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</a:t>
            </a:r>
            <a:r>
              <a:rPr lang="en-US" i="1" smtClean="0"/>
              <a:t>path name</a:t>
            </a:r>
            <a:r>
              <a:rPr lang="en-US" smtClean="0"/>
              <a:t> not only gives the name of the file, but also the directory or folder in which the file exists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</a:t>
            </a:r>
            <a:r>
              <a:rPr lang="en-US" i="1" smtClean="0"/>
              <a:t>full path name</a:t>
            </a:r>
            <a:r>
              <a:rPr lang="en-US" smtClean="0"/>
              <a:t> gives a complete path name, starting from the root directory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</a:t>
            </a:r>
            <a:r>
              <a:rPr lang="en-US" i="1" smtClean="0"/>
              <a:t>relative path name</a:t>
            </a:r>
            <a:r>
              <a:rPr lang="en-US" smtClean="0"/>
              <a:t> gives the path to the file, starting with the directory in which the program is located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2536877D-2857-447D-8D2B-7A9C0D3E297D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to a Text File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mtClean="0"/>
              <a:t> is a stream class that can be used to write to a text file</a:t>
            </a:r>
          </a:p>
          <a:p>
            <a:pPr lvl="1" eaLnBrk="1" hangingPunct="1"/>
            <a:r>
              <a:rPr lang="en-US" smtClean="0"/>
              <a:t>An object of 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mtClean="0"/>
              <a:t> has the methods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print</a:t>
            </a:r>
            <a:r>
              <a:rPr lang="en-US" smtClean="0"/>
              <a:t> and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println</a:t>
            </a:r>
            <a:endParaRPr lang="en-US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smtClean="0"/>
              <a:t>These are similar to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System.out</a:t>
            </a:r>
            <a:r>
              <a:rPr lang="en-US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mtClean="0"/>
              <a:t>methods of the same names, but are used for text file output, not screen output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F54C621F-B0C7-4DD6-959F-A954BBBDDF7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 Names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4038600"/>
          </a:xfrm>
        </p:spPr>
        <p:txBody>
          <a:bodyPr/>
          <a:lstStyle/>
          <a:p>
            <a:pPr eaLnBrk="1" hangingPunct="1"/>
            <a:r>
              <a:rPr lang="en-US" sz="2800" smtClean="0"/>
              <a:t>The way path names are specified depends on the operating system</a:t>
            </a:r>
          </a:p>
          <a:p>
            <a:pPr lvl="1" eaLnBrk="1" hangingPunct="1"/>
            <a:r>
              <a:rPr lang="en-US" sz="2400" smtClean="0"/>
              <a:t>A typical UNIX path name that could be used as a file name argument is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"/user/sallyz/data/data.txt"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sz="2400" smtClean="0"/>
              <a:t>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400" smtClean="0"/>
              <a:t> input stream connected to this file is created as follows: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BufferedReader inputStream =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new BufferedReader(new 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FileReader("/user/sallyz/data/data.txt"));</a:t>
            </a:r>
            <a:endParaRPr lang="en-US" sz="2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2E4E5424-A6DA-478E-8898-C8D27CEBCE4B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 Names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267200"/>
          </a:xfrm>
        </p:spPr>
        <p:txBody>
          <a:bodyPr/>
          <a:lstStyle/>
          <a:p>
            <a:pPr eaLnBrk="1" hangingPunct="1"/>
            <a:r>
              <a:rPr lang="en-US" sz="2400" smtClean="0"/>
              <a:t>The Windows operating system specifies path names in a different way</a:t>
            </a:r>
          </a:p>
          <a:p>
            <a:pPr lvl="1" eaLnBrk="1" hangingPunct="1"/>
            <a:r>
              <a:rPr lang="en-US" sz="2000" smtClean="0"/>
              <a:t>A typical Windows path name is the following:</a:t>
            </a:r>
          </a:p>
          <a:p>
            <a:pPr lvl="2" eaLnBrk="1" hangingPunct="1"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C:\dataFiles\goodData\data.txt</a:t>
            </a:r>
            <a:endParaRPr lang="en-US" sz="18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sz="2000" smtClean="0"/>
              <a:t>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000" smtClean="0"/>
              <a:t> input stream connected to this file is created as follows:</a:t>
            </a:r>
          </a:p>
          <a:p>
            <a:pPr lvl="2" eaLnBrk="1" hangingPunct="1"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BufferedReader inputStream = new </a:t>
            </a:r>
          </a:p>
          <a:p>
            <a:pPr lvl="2" eaLnBrk="1" hangingPunct="1"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BufferedReader(new FileReader </a:t>
            </a:r>
          </a:p>
          <a:p>
            <a:pPr lvl="2" eaLnBrk="1" hangingPunct="1"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("C:\\dataFiles\\goodData\\data.txt"));</a:t>
            </a:r>
            <a:endParaRPr lang="en-US" sz="1800" smtClean="0"/>
          </a:p>
          <a:p>
            <a:pPr lvl="1" eaLnBrk="1" hangingPunct="1"/>
            <a:r>
              <a:rPr lang="en-US" sz="2000" smtClean="0"/>
              <a:t>Note that in Windows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\\</a:t>
            </a:r>
            <a:r>
              <a:rPr lang="en-US" sz="2000" smtClean="0"/>
              <a:t> must be used in place of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\</a:t>
            </a:r>
            <a:r>
              <a:rPr lang="en-US" sz="2000" smtClean="0"/>
              <a:t>, since a single backslash denotes an the beginning of an escape sequence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ED2ED4AE-28F6-4CF4-B76F-A4A355769D92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 Names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double backslash (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\\</a:t>
            </a:r>
            <a:r>
              <a:rPr lang="en-US" sz="2800" smtClean="0"/>
              <a:t>) must be used for a Windows path name enclosed in a quoted string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problem does not occur with path names read in from the keyboard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Problems with escape characters can be avoided altogether by always using UNIX conventions when writing a path name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Java program will accept a path name written in either Windows or Unix format regardless of the operating system on which it is run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347EAD0-EF91-4F9E-BE25-9B175C6BA842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Nested Constructor Invocations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Each of the Java I/O library classes serves only one function, or a small number of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Normally two or more class constructors are combined to obtain full functionality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Therefore, expressions with two constructors are common when dealing with Java I/O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881F1217-AD0B-44F6-A2BD-F70D0A09F86F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Nested Constructor Invocations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new BufferedReader(new FileReader("stuff.txt"))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/>
            <a:r>
              <a:rPr lang="en-US" sz="2400" smtClean="0"/>
              <a:t>Above, the anonymous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FileReader</a:t>
            </a:r>
            <a:r>
              <a:rPr lang="en-US" sz="24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400" smtClean="0"/>
              <a:t>object establishes a connection with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stuff.txt</a:t>
            </a:r>
            <a:r>
              <a:rPr lang="en-US" sz="2400" smtClean="0"/>
              <a:t> file</a:t>
            </a:r>
          </a:p>
          <a:p>
            <a:pPr lvl="1" eaLnBrk="1" hangingPunct="1"/>
            <a:r>
              <a:rPr lang="en-US" sz="2000" smtClean="0"/>
              <a:t>However, it provides only very primitive methods for input</a:t>
            </a:r>
          </a:p>
          <a:p>
            <a:pPr eaLnBrk="1" hangingPunct="1"/>
            <a:r>
              <a:rPr lang="en-US" sz="2400" smtClean="0"/>
              <a:t>The constructor for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BufferedReader</a:t>
            </a:r>
            <a:r>
              <a:rPr lang="en-US" sz="2400" smtClean="0"/>
              <a:t> takes this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FileReader</a:t>
            </a:r>
            <a:r>
              <a:rPr lang="en-US" sz="2400" smtClean="0"/>
              <a:t> object and adds a richer collection of input methods</a:t>
            </a:r>
          </a:p>
          <a:p>
            <a:pPr lvl="1" eaLnBrk="1" hangingPunct="1"/>
            <a:r>
              <a:rPr lang="en-US" sz="2000" smtClean="0"/>
              <a:t>This transforms the inner object into an instance variable of the outer 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6505E5E2-203D-4A1F-ABF5-A015B13258E9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System.in</a:t>
            </a:r>
            <a:r>
              <a:rPr lang="en-US" sz="3200" b="1" smtClean="0"/>
              <a:t>, </a:t>
            </a:r>
            <a:r>
              <a:rPr lang="en-US" sz="3200" b="1" smtClean="0">
                <a:latin typeface="Courier New" pitchFamily="49" charset="0"/>
              </a:rPr>
              <a:t>System.out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System.err</a:t>
            </a:r>
            <a:endParaRPr lang="en-US" sz="3200" smtClean="0">
              <a:latin typeface="Courier New" pitchFamily="49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standard streams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System.in</a:t>
            </a:r>
            <a:r>
              <a:rPr lang="en-US" sz="2400" b="1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System.out</a:t>
            </a:r>
            <a:r>
              <a:rPr lang="en-US" sz="2400" smtClean="0"/>
              <a:t>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System.err</a:t>
            </a:r>
            <a:r>
              <a:rPr lang="en-US" sz="2400" smtClean="0"/>
              <a:t> are automatically available to every Java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System.out</a:t>
            </a:r>
            <a:r>
              <a:rPr lang="en-US" sz="2000" smtClean="0"/>
              <a:t> is used for normal screen output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System.err</a:t>
            </a:r>
            <a:r>
              <a:rPr lang="en-US" sz="2000" smtClean="0"/>
              <a:t> is used to output error messages to the screen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System</a:t>
            </a:r>
            <a:r>
              <a:rPr lang="en-US" sz="2400" smtClean="0"/>
              <a:t> class provides three methods (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setIn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setOut</a:t>
            </a:r>
            <a:r>
              <a:rPr lang="en-US" sz="2400" smtClean="0"/>
              <a:t>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setErr</a:t>
            </a:r>
            <a:r>
              <a:rPr lang="en-US" sz="2400" smtClean="0"/>
              <a:t>)  for redirecting these standard streams: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static void setIn(InputStream inStream)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static void setOut(PrintStream outStream)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static void setErr(PrintStream outStream)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08CCEC4F-DD7D-4ACE-9507-DA15AC0D2004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System.in</a:t>
            </a:r>
            <a:r>
              <a:rPr lang="en-US" sz="3200" b="1" smtClean="0"/>
              <a:t>, </a:t>
            </a:r>
            <a:r>
              <a:rPr lang="en-US" sz="3200" b="1" smtClean="0">
                <a:latin typeface="Courier New" pitchFamily="49" charset="0"/>
              </a:rPr>
              <a:t>System.out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System.err</a:t>
            </a:r>
            <a:endParaRPr lang="en-US" sz="3200" smtClean="0">
              <a:latin typeface="Courier New" pitchFamily="49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Using these methods, any of the three standard streams can be redirected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 example, instead of appearing on the screen, error messages could be redirected to a file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order to redirect a standard stream, a new stream object is created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Like other streams created in a program, a stream object used for redirection must be closed after I/O is finished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Note, standard streams do not need to be closed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9756F114-8B13-465F-8124-F06170E8C174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System</a:t>
            </a:r>
            <a:r>
              <a:rPr lang="en-US" sz="3200" smtClean="0">
                <a:latin typeface="Courier New" pitchFamily="49" charset="0"/>
              </a:rPr>
              <a:t>.</a:t>
            </a:r>
            <a:r>
              <a:rPr lang="en-US" sz="3200" b="1" smtClean="0">
                <a:latin typeface="Courier New" pitchFamily="49" charset="0"/>
              </a:rPr>
              <a:t>in</a:t>
            </a:r>
            <a:r>
              <a:rPr lang="en-US" sz="3200" smtClean="0"/>
              <a:t>, </a:t>
            </a:r>
            <a:r>
              <a:rPr lang="en-US" sz="3200" b="1" smtClean="0">
                <a:latin typeface="Courier New" pitchFamily="49" charset="0"/>
              </a:rPr>
              <a:t>System</a:t>
            </a:r>
            <a:r>
              <a:rPr lang="en-US" sz="3200" smtClean="0">
                <a:latin typeface="Courier New" pitchFamily="49" charset="0"/>
              </a:rPr>
              <a:t>.</a:t>
            </a:r>
            <a:r>
              <a:rPr lang="en-US" sz="3200" b="1" smtClean="0">
                <a:latin typeface="Courier New" pitchFamily="49" charset="0"/>
              </a:rPr>
              <a:t>out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System</a:t>
            </a:r>
            <a:r>
              <a:rPr lang="en-US" sz="3200" smtClean="0">
                <a:latin typeface="Courier New" pitchFamily="49" charset="0"/>
              </a:rPr>
              <a:t>.</a:t>
            </a:r>
            <a:r>
              <a:rPr lang="en-US" sz="3200" b="1" smtClean="0">
                <a:latin typeface="Courier New" pitchFamily="49" charset="0"/>
              </a:rPr>
              <a:t>err</a:t>
            </a:r>
            <a:endParaRPr lang="en-US" sz="3200" smtClean="0">
              <a:latin typeface="Courier New" pitchFamily="49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Redirecting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System.err</a:t>
            </a:r>
            <a:r>
              <a:rPr lang="en-US" sz="280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void getInput()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. . 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PrintStream errStream = null;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try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errStream = new PrintStream(new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FileOuptputStream("errMessages.txt"));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System.setErr(errStream);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. . . //Set up input stream and 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A41C1CBA-88C6-45A9-9F5A-B39ADA243A6D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System</a:t>
            </a:r>
            <a:r>
              <a:rPr lang="en-US" sz="3200" smtClean="0">
                <a:latin typeface="Courier New" pitchFamily="49" charset="0"/>
              </a:rPr>
              <a:t>.</a:t>
            </a:r>
            <a:r>
              <a:rPr lang="en-US" sz="3200" b="1" smtClean="0">
                <a:latin typeface="Courier New" pitchFamily="49" charset="0"/>
              </a:rPr>
              <a:t>in</a:t>
            </a:r>
            <a:r>
              <a:rPr lang="en-US" sz="3200" smtClean="0"/>
              <a:t>, </a:t>
            </a:r>
            <a:r>
              <a:rPr lang="en-US" sz="3200" b="1" smtClean="0">
                <a:latin typeface="Courier New" pitchFamily="49" charset="0"/>
              </a:rPr>
              <a:t>System</a:t>
            </a:r>
            <a:r>
              <a:rPr lang="en-US" sz="3200" smtClean="0">
                <a:latin typeface="Courier New" pitchFamily="49" charset="0"/>
              </a:rPr>
              <a:t>.</a:t>
            </a:r>
            <a:r>
              <a:rPr lang="en-US" sz="3200" b="1" smtClean="0">
                <a:latin typeface="Courier New" pitchFamily="49" charset="0"/>
              </a:rPr>
              <a:t>out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System</a:t>
            </a:r>
            <a:r>
              <a:rPr lang="en-US" sz="3200" smtClean="0">
                <a:latin typeface="Courier New" pitchFamily="49" charset="0"/>
              </a:rPr>
              <a:t>.</a:t>
            </a:r>
            <a:r>
              <a:rPr lang="en-US" sz="3200" b="1" smtClean="0">
                <a:latin typeface="Courier New" pitchFamily="49" charset="0"/>
              </a:rPr>
              <a:t>err</a:t>
            </a:r>
            <a:endParaRPr lang="en-US" sz="3200" smtClean="0">
              <a:latin typeface="Courier New" pitchFamily="49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catch(FileNotFoundException 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System.err.println("Input file not found");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finally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. . 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errStream.close();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C888A0CC-B070-4993-BE0B-8FD45A94FB31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File</a:t>
            </a:r>
            <a:r>
              <a:rPr lang="en-US" smtClean="0"/>
              <a:t> Class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File</a:t>
            </a:r>
            <a:r>
              <a:rPr lang="en-US" sz="2800" smtClean="0">
                <a:solidFill>
                  <a:srgbClr val="034CA1"/>
                </a:solidFill>
              </a:rPr>
              <a:t> </a:t>
            </a:r>
            <a:r>
              <a:rPr lang="en-US" sz="2800" smtClean="0"/>
              <a:t>class is like a wrapper class for file names</a:t>
            </a:r>
          </a:p>
          <a:p>
            <a:pPr lvl="1" eaLnBrk="1" hangingPunct="1"/>
            <a:r>
              <a:rPr lang="en-US" sz="2400" smtClean="0"/>
              <a:t>The constructor for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</a:t>
            </a:r>
            <a:r>
              <a:rPr lang="en-US" sz="2400" smtClean="0"/>
              <a:t> takes a name, (known as the </a:t>
            </a:r>
            <a:r>
              <a:rPr lang="en-US" sz="2400" i="1" smtClean="0"/>
              <a:t>abstract name) </a:t>
            </a:r>
            <a:r>
              <a:rPr lang="en-US" sz="2400" smtClean="0"/>
              <a:t>as a string argument, and produces an object that represents the file with that name </a:t>
            </a:r>
          </a:p>
          <a:p>
            <a:pPr lvl="1" eaLnBrk="1" hangingPunct="1"/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</a:t>
            </a:r>
            <a:r>
              <a:rPr lang="en-US" sz="2400" smtClean="0">
                <a:solidFill>
                  <a:srgbClr val="034CA1"/>
                </a:solidFill>
              </a:rPr>
              <a:t> </a:t>
            </a:r>
            <a:r>
              <a:rPr lang="en-US" sz="2400" smtClean="0"/>
              <a:t>object and methods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</a:t>
            </a:r>
            <a:r>
              <a:rPr lang="en-US" sz="2400" smtClean="0"/>
              <a:t> can be used to determine information about the file and its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7325E9B5-06FD-42E7-8421-0C716597521F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to a Text File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All the file I/O classes that follow are in the package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java.io</a:t>
            </a:r>
            <a:r>
              <a:rPr lang="en-US" sz="2400" smtClean="0"/>
              <a:t>, so a program that uses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z="2400" smtClean="0"/>
              <a:t> will start with a set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import</a:t>
            </a:r>
            <a:r>
              <a:rPr lang="en-US" sz="2400" smtClean="0"/>
              <a:t> statements: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java.io.PrintWriter;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java.io.FileOutputStream;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java.io.FileNotFoundException;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z="2400" smtClean="0"/>
              <a:t> has no constructor that takes a file name as its argument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uses another class,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FileOutputStream</a:t>
            </a:r>
            <a:r>
              <a:rPr lang="en-US" sz="2000" smtClean="0"/>
              <a:t>, to convert a file name to an object that can be used as the argument to its (the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z="2000" smtClean="0"/>
              <a:t>) constructor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2756997D-38B6-4D0D-8612-0477DF62B39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File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(Part 1 of 5)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83971" name="Picture 9" descr="savitch_c10d12_1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7D863C9-C592-4608-ADA7-074852A9B578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File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(Part 2 of 5)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84995" name="Picture 3" descr="savitch_c10d12_2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0F8E6A2F-EB3A-4DFB-B84C-90F0EE4EBA0D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File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(Part 3 of 5)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86019" name="Picture 3" descr="savitch_c10d12_3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C5782A5-98F0-4D7F-B8EB-07621B07B967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File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(Part 4 of 5)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87043" name="Picture 3" descr="savitch_c10d12_4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96685D1C-7A40-4A43-A7B7-C5B37CB9C6E8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File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(Part 5 of 5)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88067" name="Picture 3" descr="savitch_c10d12_5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4CBBC71-9C6B-4D78-93F5-A8C2894252E4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Files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Binary files store data in the same format used by computer memory to store the values of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 conversion needs to be performed when a value is stored or retrieved from a binary file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Java binary files, unlike other binary language files, are portable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binary file created by a Java program can be moved from one computer to another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These files can then be read by a Java program, but only by a Java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5C677559-5E23-4FD7-BBE0-07B74202E26E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Simple Data to a Binary File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ObjectOutputStream</a:t>
            </a:r>
            <a:r>
              <a:rPr lang="en-US" sz="2400" smtClean="0"/>
              <a:t> is a stream class that can be used to write to a binary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object of this class has  methods to write strings, values of primitive types, and objects to a binary file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program using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ObjectOutputStream</a:t>
            </a:r>
            <a:r>
              <a:rPr lang="en-US" sz="2400" smtClean="0"/>
              <a:t> needs to import several classes from package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java.io</a:t>
            </a:r>
            <a:r>
              <a:rPr lang="en-US" sz="2400" smtClean="0"/>
              <a:t>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java.io.ObjectOutputStream;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java.io.FileOutStream;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java.io.IOException;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6C8067D-9237-4DBE-A8CE-E2E8CF470B39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 a Binary File for Output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ObjectOutputStream</a:t>
            </a:r>
            <a:r>
              <a:rPr lang="en-US" sz="2800" smtClean="0"/>
              <a:t>  object is created and connected to a binary file as follows: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ObjectOutputStream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outputStreamName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= new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ObjectOutputStream(new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FileOutputStream(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FileName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));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constructor for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FileOutputStream</a:t>
            </a:r>
            <a:r>
              <a:rPr lang="en-US" sz="2400" smtClean="0"/>
              <a:t> may throw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FileNotFoundException</a:t>
            </a: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constructor for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ObjectOutputStream</a:t>
            </a:r>
            <a:r>
              <a:rPr lang="en-US" sz="2400" smtClean="0"/>
              <a:t> may throw 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IOException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Each of these must be handled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E5E96149-F0B0-49FB-B515-9ABE4C63151C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 a Binary File for Output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After opening the file,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ObjectOutputStream</a:t>
            </a:r>
            <a:r>
              <a:rPr lang="en-US" sz="2400" smtClean="0"/>
              <a:t> methods can be used to write to the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Methods used to output primitive values include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writeInt</a:t>
            </a:r>
            <a:r>
              <a:rPr lang="en-US" sz="2000" b="1" smtClean="0"/>
              <a:t>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writeDouble</a:t>
            </a:r>
            <a:r>
              <a:rPr lang="en-US" sz="2000" b="1" smtClean="0"/>
              <a:t>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writeChar</a:t>
            </a:r>
            <a:r>
              <a:rPr lang="en-US" sz="2000" smtClean="0"/>
              <a:t>, and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writeBoolean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UTF</a:t>
            </a:r>
            <a:r>
              <a:rPr lang="en-US" sz="2400" smtClean="0"/>
              <a:t> is an encoding scheme used to encode Unicode characters that favors the ASCII character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method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writeUTF</a:t>
            </a:r>
            <a:r>
              <a:rPr lang="en-US" sz="2000" smtClean="0"/>
              <a:t> can be used to output values of type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stream should always be closed after writing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1B269F5D-91BF-49BB-BB14-F704FDC60851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ObjectOutputStream</a:t>
            </a:r>
            <a:r>
              <a:rPr lang="en-US" sz="3200" smtClean="0"/>
              <a:t> (Part 1 of 5)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93187" name="Picture 11" descr="savitch_c10d14_1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FC845D5-947A-42DC-9128-56D9B4C16712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to a Text File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stream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z="28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800" smtClean="0"/>
              <a:t>is created and connected to a text file for writing as follows: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PrintWriter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outputStreamName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outputStreamName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= new PrintWriter(new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FileOutputStream(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FileName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));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sz="2000" smtClean="0"/>
              <a:t>The class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FileOutputStream</a:t>
            </a:r>
            <a:r>
              <a:rPr lang="en-US" sz="2000" smtClean="0"/>
              <a:t> takes a string representing the file name as its argument</a:t>
            </a:r>
          </a:p>
          <a:p>
            <a:pPr lvl="1" eaLnBrk="1" hangingPunct="1"/>
            <a:r>
              <a:rPr lang="en-US" sz="2000" smtClean="0"/>
              <a:t>The class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z="2000" smtClean="0"/>
              <a:t> takes the anonymous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FileOutputStream</a:t>
            </a:r>
            <a:r>
              <a:rPr lang="en-US" sz="2000" smtClean="0"/>
              <a:t> object as its argument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776CAA4F-4D9E-4BD4-BC24-25EC3E0186A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ObjectOutputStream</a:t>
            </a:r>
            <a:r>
              <a:rPr lang="en-US" sz="3200" smtClean="0"/>
              <a:t> (Part 2 of 5)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94211" name="Picture 3" descr="savitch_c10d14_2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896C54E0-CC79-4A97-A97B-4AB8BB5419B4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ObjectOutputStream</a:t>
            </a:r>
            <a:r>
              <a:rPr lang="en-US" sz="3200" smtClean="0"/>
              <a:t> (Part 3 of 5)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95235" name="Picture 3" descr="savitch_c10d14_3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A8DCFF31-3A5E-4D44-A002-CA160B405CD9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ObjectOutputStream</a:t>
            </a:r>
            <a:r>
              <a:rPr lang="en-US" sz="3200" smtClean="0"/>
              <a:t> (Part 4 of 5)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96259" name="Picture 3" descr="savitch_c10d14_4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A202DA9-4398-413B-8FF9-8F52E99C1AB1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ObjectOutputStream</a:t>
            </a:r>
            <a:r>
              <a:rPr lang="en-US" sz="3200" smtClean="0"/>
              <a:t> (Part 5 of 5)</a:t>
            </a:r>
            <a:endParaRPr lang="en-US" sz="3200" smtClean="0">
              <a:latin typeface="Courier New" pitchFamily="49" charset="0"/>
            </a:endParaRPr>
          </a:p>
        </p:txBody>
      </p:sp>
      <p:pic>
        <p:nvPicPr>
          <p:cNvPr id="97283" name="Picture 3" descr="savitch_c10d14_5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969F0DB5-9EA6-4261-A1B3-15F568E86E9C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Simple Data from a Binary File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ObjectInputStream</a:t>
            </a:r>
            <a:r>
              <a:rPr lang="en-US" sz="2400" smtClean="0"/>
              <a:t> is a stream class that can be used to read from a binary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object of this class has  methods to read strings, values of primitive types, and objects from a binary file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program using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ObjectInputStream</a:t>
            </a:r>
            <a:r>
              <a:rPr lang="en-US" sz="2400" smtClean="0"/>
              <a:t> needs to import several classes from package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java.io</a:t>
            </a:r>
            <a:r>
              <a:rPr lang="en-US" sz="2400" smtClean="0"/>
              <a:t>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java.io.ObjectInputStream;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java.io.FileInputStream;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import java.io.IOException;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36431EAB-6A13-425A-A400-CE7F90CCDE96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 a Binary File for Reading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ObjectInputStream</a:t>
            </a:r>
            <a:r>
              <a:rPr lang="en-US" sz="2800" smtClean="0"/>
              <a:t>  object is created and connected to a binary file as follows: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ObjectInputStream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inStreamName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= new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ObjectInputStream(new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FileInputStream(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FileName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));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constructor for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FileInputStream</a:t>
            </a:r>
            <a:r>
              <a:rPr lang="en-US" sz="2400" smtClean="0"/>
              <a:t> may throw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FileNotFoundException</a:t>
            </a: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constructor for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ObjectInputStream</a:t>
            </a:r>
            <a:r>
              <a:rPr lang="en-US" sz="2400" smtClean="0"/>
              <a:t> may throw 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IOException</a:t>
            </a: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Each of these must be handled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E5D64C5-48E4-4F9F-AAFA-4A1A131965B9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 a Binary File for Reading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After opening the file,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ObjectInputStream</a:t>
            </a:r>
            <a:r>
              <a:rPr lang="en-US" sz="2400" b="1" smtClean="0"/>
              <a:t> </a:t>
            </a:r>
            <a:r>
              <a:rPr lang="en-US" sz="2400" smtClean="0"/>
              <a:t>methods can be used to read to the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Methods used to input primitive values include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readInt</a:t>
            </a:r>
            <a:r>
              <a:rPr lang="en-US" sz="2000" smtClean="0"/>
              <a:t>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readDouble</a:t>
            </a:r>
            <a:r>
              <a:rPr lang="en-US" sz="2000" b="1" smtClean="0"/>
              <a:t>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readChar</a:t>
            </a:r>
            <a:r>
              <a:rPr lang="en-US" sz="2000" smtClean="0"/>
              <a:t>, and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readBoolean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method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readUTF</a:t>
            </a:r>
            <a:r>
              <a:rPr lang="en-US" sz="2000" smtClean="0"/>
              <a:t> is used to input values of type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file contains multiple types, each item type must be read in exactly the same order it was written to the file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stream should be closed after reading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591AA35-4D9E-4E66-8B93-0ADA85D49054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Some Methods in the Class </a:t>
            </a:r>
            <a:r>
              <a:rPr lang="en-US" sz="2800" b="1" smtClean="0">
                <a:latin typeface="Courier New" pitchFamily="49" charset="0"/>
              </a:rPr>
              <a:t>ObjectInputStream</a:t>
            </a:r>
            <a:r>
              <a:rPr lang="en-US" sz="2800" smtClean="0"/>
              <a:t> (Part 1 of 5)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01379" name="Picture 9" descr="savitch_c10d15_1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D0AD8A7F-FE78-45C7-B51A-89F8A43D9F0F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Some Methods in the Class </a:t>
            </a:r>
            <a:r>
              <a:rPr lang="en-US" sz="2800" b="1" smtClean="0">
                <a:latin typeface="Courier New" pitchFamily="49" charset="0"/>
              </a:rPr>
              <a:t>ObjectInputStream</a:t>
            </a:r>
            <a:r>
              <a:rPr lang="en-US" sz="2800" smtClean="0"/>
              <a:t> (Part 2 of 5)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02403" name="Picture 3" descr="savitch_c10d15_2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5D30342B-31D8-404D-962C-94551099F2F1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Some Methods in the Class </a:t>
            </a:r>
            <a:r>
              <a:rPr lang="en-US" sz="2800" b="1" smtClean="0">
                <a:latin typeface="Courier New" pitchFamily="49" charset="0"/>
              </a:rPr>
              <a:t>ObjectInputStream</a:t>
            </a:r>
            <a:r>
              <a:rPr lang="en-US" sz="2800" smtClean="0"/>
              <a:t> (Part 3 of 5)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03427" name="Picture 3" descr="savitch_c10d15_3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02BFCCC-342E-4653-87DD-65414B0CCA5D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to a Text File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This produces an object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PrintWriter</a:t>
            </a:r>
            <a:r>
              <a:rPr lang="en-US" sz="2800" smtClean="0"/>
              <a:t> that is connected to the file </a:t>
            </a:r>
            <a:r>
              <a:rPr lang="en-US" sz="2800" b="1" i="1" smtClean="0">
                <a:solidFill>
                  <a:srgbClr val="034CA1"/>
                </a:solidFill>
                <a:latin typeface="Courier New" pitchFamily="49" charset="0"/>
              </a:rPr>
              <a:t>FileName</a:t>
            </a:r>
            <a:endParaRPr lang="en-US" sz="2800" i="1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process of connecting a stream to a file is called </a:t>
            </a:r>
            <a:r>
              <a:rPr lang="en-US" sz="2400" i="1" smtClean="0"/>
              <a:t>opening the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the file already exists, then doing this causes the old contents to be lost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the file does not exist, then a new, empty file named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FileName</a:t>
            </a:r>
            <a:r>
              <a:rPr lang="en-US" sz="2400" smtClean="0"/>
              <a:t> is created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After doing this, the methods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print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println</a:t>
            </a:r>
            <a:r>
              <a:rPr lang="en-US" sz="2800" smtClean="0"/>
              <a:t> can be used to write to the file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24526B8B-DD3F-42B9-819C-9B68CEE03FF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Some Methods in the Class </a:t>
            </a:r>
            <a:r>
              <a:rPr lang="en-US" sz="2800" b="1" smtClean="0">
                <a:latin typeface="Courier New" pitchFamily="49" charset="0"/>
              </a:rPr>
              <a:t>ObjectInputStream</a:t>
            </a:r>
            <a:r>
              <a:rPr lang="en-US" sz="2800" smtClean="0"/>
              <a:t> (Part 4 of 5)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04451" name="Picture 3" descr="savitch_c10d15_4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05BDD4DC-7341-4F6B-AD96-9620261F8762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Some Methods in the Class </a:t>
            </a:r>
            <a:r>
              <a:rPr lang="en-US" sz="2800" b="1" smtClean="0">
                <a:latin typeface="Courier New" pitchFamily="49" charset="0"/>
              </a:rPr>
              <a:t>ObjectInputStream</a:t>
            </a:r>
            <a:r>
              <a:rPr lang="en-US" sz="2800" smtClean="0"/>
              <a:t> (Part 5 of 5)</a:t>
            </a:r>
            <a:endParaRPr lang="en-US" sz="2800" smtClean="0">
              <a:latin typeface="Courier New" pitchFamily="49" charset="0"/>
            </a:endParaRPr>
          </a:p>
        </p:txBody>
      </p:sp>
      <p:pic>
        <p:nvPicPr>
          <p:cNvPr id="105475" name="Picture 3" descr="savitch_c10d15_5of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A2A81BE9-CE89-47D5-B1C2-64164FDCFFF1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Checking for the End of a Binary File the Correct Way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All of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ObjectInputStream</a:t>
            </a:r>
            <a:r>
              <a:rPr lang="en-US" sz="2800" smtClean="0"/>
              <a:t> methods that read from a binary file throw an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EOFException</a:t>
            </a:r>
            <a:r>
              <a:rPr lang="en-US" sz="2800" smtClean="0"/>
              <a:t> when trying to read beyond the end of a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can be used to end a loop that reads all the data in a file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Note that different file-reading methods check for the end of a file in different ways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Testing for the end of a file in the wrong way can cause a program to go into an infinite loop or terminate abnormally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AD05F20B-A37D-4F54-ADD4-41303F44E9AE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I/O of Objects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Objects can also be input and output from a binary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Use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writeObject</a:t>
            </a:r>
            <a:r>
              <a:rPr lang="en-US" sz="2000" smtClean="0"/>
              <a:t> method of the class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ObjectOutputStream</a:t>
            </a:r>
            <a:r>
              <a:rPr lang="en-US" sz="2000" smtClean="0"/>
              <a:t> to write an object to a binary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Use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readObject</a:t>
            </a:r>
            <a:r>
              <a:rPr lang="en-US" sz="2000" smtClean="0">
                <a:solidFill>
                  <a:srgbClr val="034CA1"/>
                </a:solidFill>
              </a:rPr>
              <a:t> </a:t>
            </a:r>
            <a:r>
              <a:rPr lang="en-US" sz="2000" smtClean="0"/>
              <a:t>method of the class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ObjectInputStream</a:t>
            </a:r>
            <a:r>
              <a:rPr lang="en-US" sz="2000" smtClean="0"/>
              <a:t> to read an object from a binary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 order to use the value returned by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readObject</a:t>
            </a:r>
            <a:r>
              <a:rPr lang="en-US" sz="2000" smtClean="0"/>
              <a:t> as an object of a class, it must be type cast first: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SomeClass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someObject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=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(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SomeClass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)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objectInputStream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.readObject();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181821A6-7BB5-4F95-A45C-DA4C69E4AF83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I/O of Objects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It is best to store the data of only one class type in any one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Storing objects of multiple class types or objects of one class type mixed with primitives can lead to loss of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addition, the class of the object being read or written must implement the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Serializable</a:t>
            </a:r>
            <a:r>
              <a:rPr lang="en-US" sz="2400" b="1" i="1" smtClean="0"/>
              <a:t> </a:t>
            </a:r>
            <a:r>
              <a:rPr lang="en-US" sz="2400" i="1" smtClean="0"/>
              <a:t>interface</a:t>
            </a:r>
            <a:endParaRPr lang="en-US" sz="2400" b="1" i="1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Serializable</a:t>
            </a:r>
            <a:r>
              <a:rPr lang="en-US" sz="2000" smtClean="0"/>
              <a:t> interface is easy to use and requires no knowledge of interfaces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class that implements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Serializable</a:t>
            </a: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smtClean="0"/>
              <a:t>interface is said to be a </a:t>
            </a:r>
            <a:r>
              <a:rPr lang="en-US" sz="2000" i="1" smtClean="0"/>
              <a:t>serializable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74269C23-250A-47F2-A4B0-615DD9088CC4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Serializable</a:t>
            </a:r>
            <a:r>
              <a:rPr lang="en-US" smtClean="0"/>
              <a:t> Interface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/>
            <a:r>
              <a:rPr lang="en-US" sz="2800" smtClean="0"/>
              <a:t>In order to make a class serializable, simply add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implements Serializable</a:t>
            </a:r>
            <a:r>
              <a:rPr lang="en-US" sz="2800" smtClean="0"/>
              <a:t> to the  heading  of the class definition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class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SomeClass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implements Serializable</a:t>
            </a:r>
          </a:p>
          <a:p>
            <a:pPr eaLnBrk="1" hangingPunct="1"/>
            <a:r>
              <a:rPr lang="en-US" sz="2800" smtClean="0"/>
              <a:t>When a serializable class has instance variables of a class type, then all those classes must be serializable also</a:t>
            </a:r>
          </a:p>
          <a:p>
            <a:pPr lvl="1" eaLnBrk="1" hangingPunct="1"/>
            <a:r>
              <a:rPr lang="en-US" sz="2400" smtClean="0"/>
              <a:t>A class is not serializable unless the classes for all instance variables are also serializable for all levels of instance variables within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9FDACFB-DD49-4BA3-802B-07C6D07B9B1D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Objects in Binary Files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Since an array is an object, arrays can also be read and written to binary files using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readObject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writeObject</a:t>
            </a:r>
            <a:endParaRPr lang="en-US" sz="28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the base type is a class, then it must also be serializable, just like any other class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Since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readObject</a:t>
            </a:r>
            <a:r>
              <a:rPr lang="en-US" sz="2400" smtClean="0"/>
              <a:t> returns its value as type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Object</a:t>
            </a:r>
            <a:r>
              <a:rPr lang="en-US" sz="2400" smtClean="0"/>
              <a:t> (like any other object), it must be type cast to the correct array type: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SomeClass[]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someObject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=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(SomeClass[])objectInputStream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.readObject();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75C2E42F-AA80-47F4-B9C3-AB3EED0CAF1A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 Access to Binary Files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streams for sequential access to files are the ones most commonly used for file access in Java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However, some applications require very rapid access to records in very large 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applications need to have random access to particular parts of a file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6AD22E54-D9AB-41F2-82D8-2303FFE7AE36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and Writing to the Same File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stream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RandomAccessFile</a:t>
            </a:r>
            <a:r>
              <a:rPr lang="en-US" sz="2400" smtClean="0"/>
              <a:t>, which is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java.io</a:t>
            </a:r>
            <a:r>
              <a:rPr lang="en-US" sz="2400" smtClean="0"/>
              <a:t> package, provides both read and write random access to a file in Java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random access file consists of a sequence of numbered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There is a kind of marker called the </a:t>
            </a:r>
            <a:r>
              <a:rPr lang="en-US" sz="2000" i="1" smtClean="0"/>
              <a:t>file pointer</a:t>
            </a:r>
            <a:r>
              <a:rPr lang="en-US" sz="2000" smtClean="0"/>
              <a:t> that is always positioned at one of the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All reads and writes take place starting at the </a:t>
            </a:r>
            <a:r>
              <a:rPr lang="en-US" sz="2000" i="1" smtClean="0"/>
              <a:t>file pointer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file pointer can be moved to a new location with the method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seek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530C4EC6-7452-444B-BAC5-44A6DC5EF5BE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Reading and Writing to the Same File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Although a random access file is byte oriented, there are methods that allow for reading or writing values of the primitive types as well as string values to/from a random access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These include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readInt</a:t>
            </a:r>
            <a:r>
              <a:rPr lang="en-US" sz="2400" b="1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readDouble</a:t>
            </a:r>
            <a:r>
              <a:rPr lang="en-US" sz="2400" smtClean="0"/>
              <a:t>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readUTF</a:t>
            </a:r>
            <a:r>
              <a:rPr lang="en-US" sz="2400" smtClean="0"/>
              <a:t> for input,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writeInt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writeDouble</a:t>
            </a:r>
            <a:r>
              <a:rPr lang="en-US" sz="2400" smtClean="0"/>
              <a:t>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writeUTF</a:t>
            </a:r>
            <a:r>
              <a:rPr lang="en-US" sz="2400" smtClean="0"/>
              <a:t> for output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It does no have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writeObject</a:t>
            </a:r>
            <a:r>
              <a:rPr lang="en-US" sz="2400" smtClean="0"/>
              <a:t> 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readObject</a:t>
            </a:r>
            <a:r>
              <a:rPr lang="en-US" sz="2400" smtClean="0"/>
              <a:t> methods, however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C30F04C-E816-4CBA-B017-04BD3DD5D016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5898</Words>
  <Application>Microsoft Office PowerPoint</Application>
  <PresentationFormat>On-screen Show (4:3)</PresentationFormat>
  <Paragraphs>715</Paragraphs>
  <Slides>108</Slides>
  <Notes>108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Arial</vt:lpstr>
      <vt:lpstr>Calibri</vt:lpstr>
      <vt:lpstr>Courier New</vt:lpstr>
      <vt:lpstr>Office Theme</vt:lpstr>
      <vt:lpstr>Chapter 10</vt:lpstr>
      <vt:lpstr>Streams</vt:lpstr>
      <vt:lpstr>Streams</vt:lpstr>
      <vt:lpstr>Text Files and Binary Files</vt:lpstr>
      <vt:lpstr>Text Files and Binary Files</vt:lpstr>
      <vt:lpstr>Writing to a Text File</vt:lpstr>
      <vt:lpstr>Writing to a Text File</vt:lpstr>
      <vt:lpstr>Writing to a Text File</vt:lpstr>
      <vt:lpstr>Writing to a Text File</vt:lpstr>
      <vt:lpstr>Writing to a Text File</vt:lpstr>
      <vt:lpstr>Writing to a Text File</vt:lpstr>
      <vt:lpstr>Writing to a Text File</vt:lpstr>
      <vt:lpstr>Writing to a Text File</vt:lpstr>
      <vt:lpstr>File Names</vt:lpstr>
      <vt:lpstr>A File Has Two Names</vt:lpstr>
      <vt:lpstr>IOException</vt:lpstr>
      <vt:lpstr>Unchecked Exceptions</vt:lpstr>
      <vt:lpstr>Pitfall:  a try Block is a Block</vt:lpstr>
      <vt:lpstr>Appending to a Text File</vt:lpstr>
      <vt:lpstr>toString Helps with Text File Output</vt:lpstr>
      <vt:lpstr>Some Methods of the Class PrintWriter (Part 1 of 3)</vt:lpstr>
      <vt:lpstr>Some Methods of the Class PrintWriter (Part 2 of 3)</vt:lpstr>
      <vt:lpstr>Some Methods of the Class PrintWriter (Part 3 of 3)</vt:lpstr>
      <vt:lpstr>Reading From a Text File Using Scanner</vt:lpstr>
      <vt:lpstr>Reading Input from a Text File Using Scanner (Part 1 of 4)</vt:lpstr>
      <vt:lpstr>Reading Input from a Text File Using Scanner (Part 2 of 4)</vt:lpstr>
      <vt:lpstr>Reading Input from a Text File Using Scanner (Part 3 of 4)</vt:lpstr>
      <vt:lpstr>Reading Input from a Text File Using Scanner (Part 4 of 4)</vt:lpstr>
      <vt:lpstr>Testing for the End of a Text File with Scanner</vt:lpstr>
      <vt:lpstr>Checking for the End of a Text File with hasNextLine (Part 1 of 4)</vt:lpstr>
      <vt:lpstr>Checking for the End of a Text File with hasNextLine (Part 2 of 4)</vt:lpstr>
      <vt:lpstr>Checking for the End of a Text File with hasNextLine (Part 3 of 4)</vt:lpstr>
      <vt:lpstr>Checking for the End of a Text File with hasNextLine (Part 4 of 4)</vt:lpstr>
      <vt:lpstr>Checking for the End of a Text File with hasNextInt (Part 1 of 2)</vt:lpstr>
      <vt:lpstr>Checking for the End of a Text File with hasNextInt (Part 2 of 2)</vt:lpstr>
      <vt:lpstr>Methods in the Class Scanner (Part 1 of 11)</vt:lpstr>
      <vt:lpstr>Methods in the Class Scanner (Part 2 of 11)</vt:lpstr>
      <vt:lpstr>Methods in the Class Scanner (Part 3 of 11)</vt:lpstr>
      <vt:lpstr>Methods in the Class Scanner (Part 4 of 11)</vt:lpstr>
      <vt:lpstr>Methods in the Class Scanner (Part 5 of 11)</vt:lpstr>
      <vt:lpstr>Methods in the Class Scanner (Part 6 of 11)</vt:lpstr>
      <vt:lpstr>Methods in the Class Scanner (Part 7 of 11)</vt:lpstr>
      <vt:lpstr>Methods in the Class Scanner (Part 8 of 11)</vt:lpstr>
      <vt:lpstr>Methods in the Class Scanner (Part 9 of 11)</vt:lpstr>
      <vt:lpstr>Methods in the Class Scanner (Part 10 of 11)</vt:lpstr>
      <vt:lpstr>Methods in the Class Scanner (Part 11 of 11)</vt:lpstr>
      <vt:lpstr>Reading From a Text File Using BufferedReader</vt:lpstr>
      <vt:lpstr>Reading From a Text File Using BufferedReader</vt:lpstr>
      <vt:lpstr>Reading From a Text File</vt:lpstr>
      <vt:lpstr>Reading Input from a Text File Using BufferedReader (Part 1 of 3)</vt:lpstr>
      <vt:lpstr>Reading Input from a Text File Using BufferedReader (Part 2 of 3)</vt:lpstr>
      <vt:lpstr>Reading Input from a Text File Using BufferedReader (Part 3 of 3)</vt:lpstr>
      <vt:lpstr>Reading From a Text File</vt:lpstr>
      <vt:lpstr>Some Methods of the Class BufferedReader (Part 1 of 2)</vt:lpstr>
      <vt:lpstr>Some Methods of the Class BufferedReader (Part 2 of 2)</vt:lpstr>
      <vt:lpstr>Reading Numbers</vt:lpstr>
      <vt:lpstr>Testing for the End of a Text File</vt:lpstr>
      <vt:lpstr>Path Names</vt:lpstr>
      <vt:lpstr>Path Names</vt:lpstr>
      <vt:lpstr>Path Names</vt:lpstr>
      <vt:lpstr>Path Names</vt:lpstr>
      <vt:lpstr>Path Names</vt:lpstr>
      <vt:lpstr>Nested Constructor Invocations</vt:lpstr>
      <vt:lpstr>Nested Constructor Invocations</vt:lpstr>
      <vt:lpstr>System.in, System.out, and System.err</vt:lpstr>
      <vt:lpstr>System.in, System.out, and System.err</vt:lpstr>
      <vt:lpstr>System.in, System.out, and System.err</vt:lpstr>
      <vt:lpstr>System.in, System.out, and System.err</vt:lpstr>
      <vt:lpstr>The File Class</vt:lpstr>
      <vt:lpstr>Some Methods in the Class File  (Part 1 of 5)</vt:lpstr>
      <vt:lpstr>Some Methods in the Class File  (Part 2 of 5)</vt:lpstr>
      <vt:lpstr>Some Methods in the Class File  (Part 3 of 5)</vt:lpstr>
      <vt:lpstr>Some Methods in the Class File  (Part 4 of 5)</vt:lpstr>
      <vt:lpstr>Some Methods in the Class File  (Part 5 of 5)</vt:lpstr>
      <vt:lpstr>Binary Files</vt:lpstr>
      <vt:lpstr>Writing Simple Data to a Binary File</vt:lpstr>
      <vt:lpstr>Opening a Binary File for Output</vt:lpstr>
      <vt:lpstr>Opening a Binary File for Output</vt:lpstr>
      <vt:lpstr>Some Methods in the Class ObjectOutputStream (Part 1 of 5)</vt:lpstr>
      <vt:lpstr>Some Methods in the Class ObjectOutputStream (Part 2 of 5)</vt:lpstr>
      <vt:lpstr>Some Methods in the Class ObjectOutputStream (Part 3 of 5)</vt:lpstr>
      <vt:lpstr>Some Methods in the Class ObjectOutputStream (Part 4 of 5)</vt:lpstr>
      <vt:lpstr>Some Methods in the Class ObjectOutputStream (Part 5 of 5)</vt:lpstr>
      <vt:lpstr>Reading Simple Data from a Binary File</vt:lpstr>
      <vt:lpstr>Opening a Binary File for Reading</vt:lpstr>
      <vt:lpstr>Opening a Binary File for Reading</vt:lpstr>
      <vt:lpstr>Some Methods in the Class ObjectInputStream (Part 1 of 5)</vt:lpstr>
      <vt:lpstr>Some Methods in the Class ObjectInputStream (Part 2 of 5)</vt:lpstr>
      <vt:lpstr>Some Methods in the Class ObjectInputStream (Part 3 of 5)</vt:lpstr>
      <vt:lpstr>Some Methods in the Class ObjectInputStream (Part 4 of 5)</vt:lpstr>
      <vt:lpstr>Some Methods in the Class ObjectInputStream (Part 5 of 5)</vt:lpstr>
      <vt:lpstr>Checking for the End of a Binary File the Correct Way</vt:lpstr>
      <vt:lpstr>Binary I/O of Objects</vt:lpstr>
      <vt:lpstr>Binary I/O of Objects</vt:lpstr>
      <vt:lpstr>The Serializable Interface</vt:lpstr>
      <vt:lpstr>Array Objects in Binary Files</vt:lpstr>
      <vt:lpstr>Random Access to Binary Files</vt:lpstr>
      <vt:lpstr>Reading and Writing to the Same File</vt:lpstr>
      <vt:lpstr>Reading and Writing to the Same File</vt:lpstr>
      <vt:lpstr>Opening a File</vt:lpstr>
      <vt:lpstr>Pitfall:  A Random Access File Need Not Start Empty</vt:lpstr>
      <vt:lpstr>Some Methods of the Class RandomAccessFile (Part 1 of 7)</vt:lpstr>
      <vt:lpstr>Some Methods of the Class RandomAccessFile (Part 2 of 7)</vt:lpstr>
      <vt:lpstr>Some Methods of the Class RandomAccessFile (Part 3 of 7)</vt:lpstr>
      <vt:lpstr>Some Methods of the Class RandomAccessFile (Part 4 of 7)</vt:lpstr>
      <vt:lpstr>Some Methods of the Class RandomAccessFile (Part 5 of 7)</vt:lpstr>
      <vt:lpstr>Some Methods of the Class RandomAccessFile (Part 6 of 7)</vt:lpstr>
      <vt:lpstr>Some Methods of the Class RandomAccessFile (Part 7 of 7)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Kenrick J Mock</cp:lastModifiedBy>
  <cp:revision>17</cp:revision>
  <dcterms:created xsi:type="dcterms:W3CDTF">2006-08-16T00:00:00Z</dcterms:created>
  <dcterms:modified xsi:type="dcterms:W3CDTF">2015-05-13T23:50:53Z</dcterms:modified>
</cp:coreProperties>
</file>