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17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808F2B-7EC6-4A73-B5BF-CB5029975A06}" type="datetimeFigureOut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0AD24-C41C-4AAB-BFA4-EF2D02BDB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69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ABAAA0-16AD-4A80-9E5B-3BDDA20C89D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5527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900CBC-D114-49C6-8593-2E2BC049A7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33229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4CE1E3-846D-45DB-8E33-AB69F08D00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56921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CCB12A-1C0B-44E8-AACB-55E8AF252BA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98559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A4FBF5-09A9-4826-A6DE-9FA601157A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217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AEB075-1BF3-4338-A8CB-8E285BBAC4E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3767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3B041F-FB18-4449-87A6-1923557429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687015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10F851-2EAE-4EB3-8997-CAE4B9C58E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1528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E226E-A831-429F-8CDE-2796F92035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00719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E11302-725B-4B53-9A89-8F81124D3B0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05708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FAB6A0-3D5A-46E6-BFA3-FF95FB9A060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68974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7671E3-4EDA-4041-A8A5-B0744CBB64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19423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71F5E2-593F-4143-86C8-2A19A0489B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672082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B16C4-EBDB-4D11-9FE3-0CC07E21EFF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69259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6A71C2-4DEF-405A-BC2F-7F131640DF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841383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06C548-AEEB-448A-9C3D-6909A7BDDE4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244563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BFD6AE-2A9F-43F5-A746-CD4A5D367FC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485864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298810-D8DB-40A6-B986-11A032EFB3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461723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071F82-037C-47A5-88E5-528EE3E2B7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83190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556B93-5220-4214-9213-A597FCE43A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72174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D1D05C-6058-416A-90D4-36EE9301D7C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52623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B6640C-2520-47B2-8C43-AC5D97FFD7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489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9E2824-D9F4-4C84-8B80-44E1599D01B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48323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E237F1-AAEA-43DB-9460-E415263879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97466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665A0F-7493-4E7E-98F2-EBD578914E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60852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AB169-9EA5-4C04-81FE-17CF69A9C0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993026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141C7F-80AD-434E-8672-685BE68887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15938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D93362-A2E5-46DB-8B36-76E355CB12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7051284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8A419E-8CEB-40A4-9FE4-8B72258414E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715696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08DE4D-2129-4CFD-9D78-615634CD642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8347317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D95884-018E-48B2-B4FE-15E958EFF5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324243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D739ED-828C-4339-8BA7-CBF833CACA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964600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6F457B-78BD-44BD-BB20-FC7CBD427D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1562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5B0F39-80B9-4F1C-8C5B-03DA93EEE07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392293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221D34-B5BF-444E-9DC1-81404A154C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317334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62EB97-E16E-483F-BA37-74DB23BED6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58651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A7AB7D-25BB-41DB-84ED-E38669E999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754932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697419-9DE2-4DBB-A265-03ED60434A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676037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54CA6F-08CA-4904-9112-2AF0B15DB93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67436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9856E-23AB-4C53-BD3F-C4ED66EDBC2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15295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051411-8AF5-4CCF-8F0A-2B89D7E5D7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058857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283434-82FE-482C-8869-CB98EC194B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566645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3D115-DDC5-4D87-9B3C-877382F9A81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98095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8D2920-CDED-440C-9134-97ABAB5678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73693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40FDDC-2D27-4CB6-961F-62D26EE1BBD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387569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129E59-1ED1-4C0A-9E62-F5FF9DEF56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8900280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1FF766-1186-45F7-95B1-FF7EA69999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7604279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BC49B8-2A82-450A-9EED-CB0790483C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0407961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8F4E4F-E5FF-44A2-9315-A451EB48E4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851823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91A978-5E49-4236-B5C8-53D24FB990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7697420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CBFF15-B187-471F-BAAE-8C73C35C3B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052447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A4B1A8-A240-4015-B2F4-1F87218BD6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682379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7B2F41-D879-43D2-B22B-052E46A8080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8663186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BB1F03-4DC2-48C9-A922-05792FC3DF0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535537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D92036-DFFB-410B-8145-44AF2E89E6F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12313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87473C-6E19-4A0B-95F5-893211E2A71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82849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C9393A-AE4F-4821-B335-16F23E3FF2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9632415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EDA7AC-B9EF-439E-8BFD-2040B45082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76070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A6CE82-8680-432C-A314-D015AFF404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34202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FFA3B0-978F-4007-80A9-98E8EF2B36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895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6DEB4C-477A-4B4E-98EB-A94833B6330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9577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E114D-BBAA-4954-928C-03FE42C98FAB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482CC377-4C7C-4357-A0CD-C21FC77F4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8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FB6A7-580A-4263-8EED-0179E96FCDFC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AAB671BF-DD25-48E1-87E5-CE3FD70A6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2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CF9AD-68EF-4184-8328-00E70B63BC94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C6752F55-CA69-433F-BA2E-DCCAB9E56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0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1CB0C-F426-4BA7-AA49-FA9E0E56BA89}" type="datetime1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B8DD49F2-673F-4D95-A3A4-92F5BCC04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725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D773-E552-4C7B-B629-0E885A65B4F9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80C3C710-F739-4356-B558-A0B93501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7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0F317-0733-4FE8-A761-3F938EB64C07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27545584-F34F-4CB9-AFAC-A923A7112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6732A-875F-4C58-B839-97B4C9826C8C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54A40362-25DA-4950-8C80-E4DA1A739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0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59F7F-F508-4AA7-927B-5C7D3BF3FF6D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57040499-E6BD-4B0E-96F6-0F915B1FD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14886-F42A-49E8-9C0F-2BC07087B27C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D9363A94-4472-415C-8342-44F4342F5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2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68008-D575-4887-AF20-A85F0F1AD322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3E046D01-4343-4C7C-8680-A4C8015BC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0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C9263-1988-44BF-95B3-47B684558827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11-</a:t>
            </a:r>
            <a:fld id="{9202D73F-9678-4A77-998A-7B1DAC4D0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0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1302F1-E054-446E-9208-401D4ED51FD2}" type="datetime1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3AE3F833-8067-44EC-83FE-4526C0186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 smtClean="0"/>
              <a:t>Chapter 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  <a:endParaRPr lang="en-US" sz="1400" dirty="0" smtClean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 smtClean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 smtClean="0">
                <a:solidFill>
                  <a:schemeClr val="tx1">
                    <a:alpha val="42000"/>
                  </a:schemeClr>
                </a:solidFill>
              </a:rPr>
              <a:t> </a:t>
            </a: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</a:t>
            </a:r>
            <a:r>
              <a:rPr lang="en-US" sz="1100" dirty="0" smtClean="0">
                <a:latin typeface="Calibri" pitchFamily="34" charset="0"/>
              </a:rPr>
              <a:t>2016 </a:t>
            </a:r>
            <a:r>
              <a:rPr lang="en-US" sz="1100" dirty="0">
                <a:latin typeface="Calibri" pitchFamily="34" charset="0"/>
              </a:rPr>
              <a:t>Pearson </a:t>
            </a:r>
            <a:r>
              <a:rPr lang="en-US" sz="1100" dirty="0" smtClean="0">
                <a:latin typeface="Calibri" pitchFamily="34" charset="0"/>
              </a:rPr>
              <a:t>Inc. </a:t>
            </a:r>
            <a:r>
              <a:rPr lang="en-US" sz="1100" dirty="0">
                <a:latin typeface="Calibri" pitchFamily="34" charset="0"/>
              </a:rPr>
              <a:t>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else part begins with the method call: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800" b="1" smtClean="0">
                <a:solidFill>
                  <a:srgbClr val="034CA1"/>
                </a:solidFill>
                <a:latin typeface="Courier New" pitchFamily="49" charset="0"/>
              </a:rPr>
              <a:t>writeVertical(n/10);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Substituting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000" smtClean="0"/>
              <a:t> equal to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123</a:t>
            </a:r>
            <a:r>
              <a:rPr lang="en-US" sz="2000" smtClean="0"/>
              <a:t> produces: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800" b="1" smtClean="0">
                <a:solidFill>
                  <a:srgbClr val="034CA1"/>
                </a:solidFill>
                <a:latin typeface="Courier New" pitchFamily="49" charset="0"/>
              </a:rPr>
              <a:t>writeVertical(123/10);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Which evaluates to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800" b="1" smtClean="0">
                <a:solidFill>
                  <a:srgbClr val="034CA1"/>
                </a:solidFill>
                <a:latin typeface="Courier New" pitchFamily="49" charset="0"/>
              </a:rPr>
              <a:t>writeVertical(12);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At this point, the current method computation is placed on hold, and the recursive call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writeVertical</a:t>
            </a:r>
            <a:r>
              <a:rPr lang="en-US" sz="2000" smtClean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smtClean="0"/>
              <a:t>is executed with the parameter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12</a:t>
            </a: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When the recursive call is finished, the execution of the suspended computation will return and continue from the point above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9644C22-F59B-44E8-B680-836C79D090E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Execution of</a:t>
            </a:r>
            <a:r>
              <a:rPr lang="en-US" sz="3200" b="1" smtClean="0"/>
              <a:t> </a:t>
            </a:r>
            <a:r>
              <a:rPr lang="en-US" sz="3200" b="1" smtClean="0">
                <a:latin typeface="Courier New" pitchFamily="49" charset="0"/>
              </a:rPr>
              <a:t>writeVertical(123)</a:t>
            </a:r>
          </a:p>
        </p:txBody>
      </p:sp>
      <p:pic>
        <p:nvPicPr>
          <p:cNvPr id="23555" name="Picture 6" descr="P58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33613"/>
            <a:ext cx="67818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DCEEE9D2-5152-41C5-BE9C-EE2E3F7F51B0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writeVertical(12);</a:t>
            </a:r>
            <a:endParaRPr lang="en-US" sz="2400" b="1" smtClean="0"/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When this call is executed, the argument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12</a:t>
            </a:r>
            <a:r>
              <a:rPr lang="en-US" sz="2400" smtClean="0"/>
              <a:t> is substituted for the parameter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smtClean="0"/>
              <a:t>, and the body of the method is executed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Since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12</a:t>
            </a:r>
            <a:r>
              <a:rPr lang="en-US" sz="2400" smtClean="0"/>
              <a:t> is not less than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10</a:t>
            </a:r>
            <a:r>
              <a:rPr lang="en-US" sz="2400" smtClean="0"/>
              <a:t>, the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else</a:t>
            </a:r>
            <a:r>
              <a:rPr lang="en-US" sz="2400" smtClean="0"/>
              <a:t> part is executed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else part begins with the method call: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writeVertical(n/10);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Substituting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smtClean="0"/>
              <a:t> equal to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12</a:t>
            </a:r>
            <a:r>
              <a:rPr lang="en-US" sz="2400" smtClean="0"/>
              <a:t> produces: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writeVertical(12/10);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Which evaluates to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write Vertical(1);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390912E9-00A1-4B38-84CC-66249329C8C6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So this second computation of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writeVertical</a:t>
            </a:r>
            <a:r>
              <a:rPr lang="en-US" smtClean="0">
                <a:solidFill>
                  <a:srgbClr val="034CA1"/>
                </a:solidFill>
              </a:rPr>
              <a:t> </a:t>
            </a:r>
            <a:r>
              <a:rPr lang="en-US" smtClean="0"/>
              <a:t>is suspended, leaving two computations waiting to resume , as the computer begins to execute another recursive call</a:t>
            </a:r>
          </a:p>
          <a:p>
            <a:pPr lvl="1" eaLnBrk="1" hangingPunct="1"/>
            <a:r>
              <a:rPr lang="en-US" smtClean="0"/>
              <a:t>When this recursive call is finished, the execution of the second suspended computation will return and continue from the point above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50A67814-83A9-4DA4-BC10-530CD53F04B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Execution of</a:t>
            </a:r>
            <a:r>
              <a:rPr lang="en-US" b="1" smtClean="0"/>
              <a:t> </a:t>
            </a:r>
            <a:r>
              <a:rPr lang="en-US" b="1" smtClean="0">
                <a:latin typeface="Courier New" pitchFamily="49" charset="0"/>
              </a:rPr>
              <a:t>writeVertical(12)</a:t>
            </a:r>
          </a:p>
        </p:txBody>
      </p:sp>
      <p:pic>
        <p:nvPicPr>
          <p:cNvPr id="26627" name="Picture 6" descr="P58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31975"/>
            <a:ext cx="708660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124AAF53-CD39-4A39-A563-21B728C9F5E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write Vertical(1);</a:t>
            </a:r>
          </a:p>
          <a:p>
            <a:pPr lvl="1" eaLnBrk="1" hangingPunct="1"/>
            <a:r>
              <a:rPr lang="en-US" sz="2400" smtClean="0"/>
              <a:t>When this call is executed, the argument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</a:t>
            </a:r>
            <a:r>
              <a:rPr lang="en-US" sz="2400" smtClean="0"/>
              <a:t> is substituted for the parameter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smtClean="0"/>
              <a:t>, and the body of the method is executed</a:t>
            </a:r>
          </a:p>
          <a:p>
            <a:pPr lvl="1" eaLnBrk="1" hangingPunct="1"/>
            <a:r>
              <a:rPr lang="en-US" sz="2400" smtClean="0"/>
              <a:t>Since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</a:t>
            </a:r>
            <a:r>
              <a:rPr lang="en-US" sz="2400" smtClean="0"/>
              <a:t> is less than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10</a:t>
            </a:r>
            <a:r>
              <a:rPr lang="en-US" sz="2400" smtClean="0"/>
              <a:t>, the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 b="1" smtClean="0">
                <a:solidFill>
                  <a:srgbClr val="034CA1"/>
                </a:solidFill>
              </a:rPr>
              <a:t> </a:t>
            </a:r>
            <a:r>
              <a:rPr lang="en-US" sz="2400" smtClean="0"/>
              <a:t>statement Boolean expression is finally true</a:t>
            </a:r>
          </a:p>
          <a:p>
            <a:pPr lvl="1" eaLnBrk="1" hangingPunct="1"/>
            <a:r>
              <a:rPr lang="en-US" sz="2400" smtClean="0"/>
              <a:t>The output statement writes the argument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1</a:t>
            </a:r>
            <a:r>
              <a:rPr lang="en-US" sz="2400" smtClean="0"/>
              <a:t> to the screen, and the method ends without making another recursive call</a:t>
            </a:r>
          </a:p>
          <a:p>
            <a:pPr lvl="1" eaLnBrk="1" hangingPunct="1"/>
            <a:r>
              <a:rPr lang="en-US" sz="2400" smtClean="0"/>
              <a:t>Note that this is the stopping case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95D06EE1-819D-485D-97DE-70E028E18960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Execution of</a:t>
            </a:r>
            <a:r>
              <a:rPr lang="en-US" b="1" smtClean="0"/>
              <a:t> </a:t>
            </a:r>
            <a:r>
              <a:rPr lang="en-US" b="1" smtClean="0">
                <a:latin typeface="Courier New" pitchFamily="49" charset="0"/>
              </a:rPr>
              <a:t>writeVertical(1)</a:t>
            </a:r>
          </a:p>
        </p:txBody>
      </p:sp>
      <p:pic>
        <p:nvPicPr>
          <p:cNvPr id="28675" name="Picture 6" descr="P58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68463"/>
            <a:ext cx="7315200" cy="359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CEF53BE-8AA2-425A-A143-1B04743A0A1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When the call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writeVertical(1)</a:t>
            </a:r>
            <a:r>
              <a:rPr lang="en-US" sz="2800" smtClean="0"/>
              <a:t> ends, the suspended computation that was waiting for it to end (the one that was initiated by the call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writeVertical(12)</a:t>
            </a:r>
            <a:r>
              <a:rPr lang="en-US" sz="2800" smtClean="0"/>
              <a:t>) resumes execution where it left off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It outputs the value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12%10</a:t>
            </a:r>
            <a:r>
              <a:rPr lang="en-US" sz="2800" smtClean="0"/>
              <a:t>, which is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ends the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Now the first suspended computation can resume execution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16E01075-207E-4CF4-944A-5A75BDD7B48F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Completion of</a:t>
            </a:r>
            <a:r>
              <a:rPr lang="en-US" sz="3200" b="1" smtClean="0"/>
              <a:t> </a:t>
            </a:r>
            <a:r>
              <a:rPr lang="en-US" sz="3200" b="1" smtClean="0">
                <a:latin typeface="Courier New" pitchFamily="49" charset="0"/>
              </a:rPr>
              <a:t>writeVertical(12)</a:t>
            </a:r>
          </a:p>
        </p:txBody>
      </p:sp>
      <p:pic>
        <p:nvPicPr>
          <p:cNvPr id="30723" name="Picture 6" descr="P58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76413"/>
            <a:ext cx="7239000" cy="341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3387596D-805B-48E6-A393-B9F2DB568CE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first suspended method was the one that was initiated by the call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writeVertical(123)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It resumes execution where it left off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It outputs the value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123%10</a:t>
            </a:r>
            <a:r>
              <a:rPr lang="en-US" sz="2800" smtClean="0"/>
              <a:t>, which is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3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execution of the original method call ends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As a result, the digits 1,2, and 3 have been written to the screen one per line, in that order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CD20A68-CFAC-4A87-9BC9-E6317B03CFA2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Recursive </a:t>
            </a:r>
            <a:r>
              <a:rPr lang="en-US" b="1" smtClean="0">
                <a:latin typeface="Courier New" pitchFamily="49" charset="0"/>
              </a:rPr>
              <a:t>void</a:t>
            </a:r>
            <a:r>
              <a:rPr lang="en-US" smtClean="0"/>
              <a:t> Methods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i="1" smtClean="0"/>
              <a:t>recursive</a:t>
            </a:r>
            <a:r>
              <a:rPr lang="en-US" smtClean="0"/>
              <a:t> method is a method that includes a call to itself</a:t>
            </a:r>
          </a:p>
          <a:p>
            <a:pPr eaLnBrk="1" hangingPunct="1"/>
            <a:r>
              <a:rPr lang="en-US" smtClean="0"/>
              <a:t>Recursion is based on the general problem solving technique of breaking down a task into subtasks</a:t>
            </a:r>
          </a:p>
          <a:p>
            <a:pPr lvl="1" eaLnBrk="1" hangingPunct="1"/>
            <a:r>
              <a:rPr lang="en-US" smtClean="0"/>
              <a:t>In particular, recursion can be used whenever one subtask is a smaller version of the original task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6941054-8531-46F1-BF21-AA35CCD6CF8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Completion of</a:t>
            </a:r>
            <a:r>
              <a:rPr lang="en-US" sz="3200" b="1" smtClean="0"/>
              <a:t> </a:t>
            </a:r>
            <a:r>
              <a:rPr lang="en-US" sz="3200" b="1" smtClean="0">
                <a:latin typeface="Courier New" pitchFamily="49" charset="0"/>
              </a:rPr>
              <a:t>writeVertical(123)</a:t>
            </a:r>
          </a:p>
        </p:txBody>
      </p:sp>
      <p:pic>
        <p:nvPicPr>
          <p:cNvPr id="32771" name="Picture 6" descr="P584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61035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BCC6422-79EC-4AAA-B349-ADC17AA44D72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Closer Look at Recursion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computer keeps track of recursive calls as follows:</a:t>
            </a:r>
          </a:p>
          <a:p>
            <a:pPr lvl="1" eaLnBrk="1" hangingPunct="1"/>
            <a:r>
              <a:rPr lang="en-US" sz="2400" smtClean="0"/>
              <a:t>When a method is called, the computer plugs in the arguments for the parameter(s), and starts executing the code</a:t>
            </a:r>
          </a:p>
          <a:p>
            <a:pPr lvl="1" eaLnBrk="1" hangingPunct="1"/>
            <a:r>
              <a:rPr lang="en-US" sz="2400" smtClean="0"/>
              <a:t>If it encounters a recursive call, it temporarily stops its computation</a:t>
            </a:r>
          </a:p>
          <a:p>
            <a:pPr lvl="1" eaLnBrk="1" hangingPunct="1"/>
            <a:r>
              <a:rPr lang="en-US" sz="2400" smtClean="0"/>
              <a:t>When the recursive call is completed, the computer returns to finish the outer computation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667E9C7A-B1C3-4B03-B8CF-571FDD8AE67B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Closer Look at Recursion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When the computer encounters a recursive call, it must temporarily suspend its execution of a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It does this because </a:t>
            </a:r>
            <a:r>
              <a:rPr lang="en-US" sz="2400" i="1" smtClean="0"/>
              <a:t>it must know the result of the recursive call before it can proceed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It saves all the information it needs to continue the computation later on, when it returns from the recursive call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Ultimately, this entire process terminates when one of the recursive calls does not depend upon recursion to return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273E9D49-B693-4D50-BBC2-AA4D924F2C0F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General Form of a Recursive Method Definition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general outline of a successful recursive method definition is as follows:</a:t>
            </a:r>
          </a:p>
          <a:p>
            <a:pPr lvl="1" eaLnBrk="1" hangingPunct="1"/>
            <a:r>
              <a:rPr lang="en-US" sz="2400" smtClean="0"/>
              <a:t>One or more cases that include one or more recursive calls to the method being defined</a:t>
            </a:r>
          </a:p>
          <a:p>
            <a:pPr lvl="2" eaLnBrk="1" hangingPunct="1"/>
            <a:r>
              <a:rPr lang="en-US" sz="2000" smtClean="0"/>
              <a:t>These recursive calls should solve "smaller" versions of the task performed by the method being defined</a:t>
            </a:r>
          </a:p>
          <a:p>
            <a:pPr lvl="1" eaLnBrk="1" hangingPunct="1"/>
            <a:r>
              <a:rPr lang="en-US" sz="2400" smtClean="0"/>
              <a:t>One or more cases that include no recursive calls:  </a:t>
            </a:r>
            <a:r>
              <a:rPr lang="en-US" sz="2400" i="1" smtClean="0"/>
              <a:t>base cases</a:t>
            </a:r>
            <a:r>
              <a:rPr lang="en-US" sz="2400" smtClean="0"/>
              <a:t> or </a:t>
            </a:r>
            <a:r>
              <a:rPr lang="en-US" sz="2400" i="1" smtClean="0"/>
              <a:t>stopping cases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753EA939-AB58-4E3C-A7D7-FD624570CC4C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Pitfall:  Infinite Recursion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the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writeVertical</a:t>
            </a:r>
            <a:r>
              <a:rPr lang="en-US" sz="2800" smtClean="0"/>
              <a:t> example, the series of recursive calls eventually reached a call of the method that did not involve recursion (a stopping case)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If, instead, every recursive call had produced another recursive call, then a call to that method would, in theory, run forever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This is called </a:t>
            </a:r>
            <a:r>
              <a:rPr lang="en-US" sz="2400" i="1" smtClean="0"/>
              <a:t>infinite recursion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In practice, such a method runs until the computer runs out of resources, and the program terminates abnormally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77125568-47AB-4C3E-BF99-3D2DF427ECC5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Pitfall:  Infinite Recursion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An alternative version of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writeVertical</a:t>
            </a:r>
            <a:endParaRPr lang="en-US" b="1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Note:  No stopping case!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public static void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              newWriteVertical(int n)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  newWriteVertical(n/10);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  System.out.println(n%10);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F5EA3180-2CD8-46BE-8E3F-D721A6AE3474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Pitfall:  Infinite Recursion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/>
            <a:r>
              <a:rPr lang="en-US" sz="2400" smtClean="0"/>
              <a:t>A program with this method will compile and run</a:t>
            </a:r>
          </a:p>
          <a:p>
            <a:pPr eaLnBrk="1" hangingPunct="1"/>
            <a:r>
              <a:rPr lang="en-US" sz="2400" smtClean="0"/>
              <a:t>Calling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newWriteVertical(12)</a:t>
            </a:r>
            <a:r>
              <a:rPr lang="en-US" sz="2400" smtClean="0"/>
              <a:t> causes that execution to stop to execute the recursive call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newWriteVertical(12/10)</a:t>
            </a:r>
          </a:p>
          <a:p>
            <a:pPr lvl="1" eaLnBrk="1" hangingPunct="1"/>
            <a:r>
              <a:rPr lang="en-US" sz="2000" smtClean="0"/>
              <a:t>Which is equivalent to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newWriteVertical(1)</a:t>
            </a:r>
          </a:p>
          <a:p>
            <a:pPr eaLnBrk="1" hangingPunct="1"/>
            <a:r>
              <a:rPr lang="en-US" sz="2400" smtClean="0"/>
              <a:t>Calling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newWriteVertical(1)</a:t>
            </a:r>
            <a:r>
              <a:rPr lang="en-US" sz="2400" smtClean="0"/>
              <a:t> causes that execution to stop to execute the recursive call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newWriteVertical(1/10)</a:t>
            </a:r>
          </a:p>
          <a:p>
            <a:pPr lvl="1" eaLnBrk="1" hangingPunct="1"/>
            <a:r>
              <a:rPr lang="en-US" sz="2000" smtClean="0"/>
              <a:t>Which is equivalent to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newWriteVertical(0)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4F86345-F62F-4E0D-A5F6-BFE1BC307352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Pitfall:  Infinite Recursion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Calling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newWriteVertical(0)</a:t>
            </a:r>
            <a:r>
              <a:rPr lang="en-US" sz="2800" smtClean="0"/>
              <a:t> causes that execution to stop to execute the recursive call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newWriteVertical(0/10)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Which is equivalent to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newWriteVertical(0)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. . .</a:t>
            </a:r>
            <a:r>
              <a:rPr lang="en-US" sz="2400" smtClean="0"/>
              <a:t> And so on, forever!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Since the definition of</a:t>
            </a:r>
            <a:r>
              <a:rPr lang="en-US" sz="2800" smtClean="0">
                <a:solidFill>
                  <a:srgbClr val="034CA1"/>
                </a:solidFill>
              </a:rPr>
              <a:t>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newWriteVertical</a:t>
            </a:r>
            <a:r>
              <a:rPr lang="en-US" sz="2800" b="1" smtClean="0">
                <a:solidFill>
                  <a:srgbClr val="034CA1"/>
                </a:solidFill>
              </a:rPr>
              <a:t> </a:t>
            </a:r>
            <a:r>
              <a:rPr lang="en-US" sz="2800" smtClean="0"/>
              <a:t>has no stopping case, the process will proceed </a:t>
            </a:r>
            <a:r>
              <a:rPr lang="en-US" sz="2800" i="1" smtClean="0"/>
              <a:t>forever</a:t>
            </a:r>
            <a:r>
              <a:rPr lang="en-US" sz="2800" smtClean="0"/>
              <a:t> (or until the computer runs out of resources)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44627015-B0F2-4AB6-B8CA-5A85D66BC4CF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To keep track of recursion (and other things), most computer systems use a </a:t>
            </a:r>
            <a:r>
              <a:rPr lang="en-US" sz="2800" i="1" smtClean="0"/>
              <a:t>stack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stack is a very specialized kind of memory structure analogous to a stack of paper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As an analogy, there is also an inexhaustible supply of extra blank sheets of paper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Information is placed on the stack by writing on one of these sheets, and placing it on top of the stack (becoming the new top of the stack)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More information is placed on the stack by  writing on another one of these sheets, placing it  on top of the stack, and so 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F8E790EF-39EC-41AC-9C89-801BF2FB2F94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z="2400" smtClean="0"/>
              <a:t>To get information out of the stack, the top paper can be read, </a:t>
            </a:r>
            <a:r>
              <a:rPr lang="en-US" sz="2400" i="1" smtClean="0"/>
              <a:t>but only the top paper</a:t>
            </a:r>
          </a:p>
          <a:p>
            <a:pPr lvl="1" eaLnBrk="1" hangingPunct="1"/>
            <a:r>
              <a:rPr lang="en-US" sz="2400" smtClean="0"/>
              <a:t>To get more information, the top paper can be thrown away, and then the new top paper can be read, and so on</a:t>
            </a:r>
          </a:p>
          <a:p>
            <a:pPr eaLnBrk="1" hangingPunct="1"/>
            <a:r>
              <a:rPr lang="en-US" sz="2800" smtClean="0"/>
              <a:t>Since the last sheet put on the stack is the first sheet taken off the stack, a stack is called a </a:t>
            </a:r>
            <a:r>
              <a:rPr lang="en-US" sz="2800" i="1" smtClean="0"/>
              <a:t>last-in/first-out </a:t>
            </a:r>
            <a:r>
              <a:rPr lang="en-US" sz="2800" smtClean="0"/>
              <a:t>memory structure</a:t>
            </a:r>
            <a:r>
              <a:rPr lang="en-US" sz="2800" i="1" smtClean="0"/>
              <a:t> (LIFO)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FC1451F1-56F8-457D-84E7-C27979183BF2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Vertical Numbers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</a:t>
            </a:r>
            <a:r>
              <a:rPr lang="en-US" sz="2400" i="1" smtClean="0"/>
              <a:t>static recursive method</a:t>
            </a:r>
            <a:r>
              <a:rPr lang="en-US" sz="2400" smtClean="0"/>
              <a:t>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writeVertical</a:t>
            </a:r>
            <a:r>
              <a:rPr lang="en-US" sz="2400" smtClean="0"/>
              <a:t> takes one (nonnegative)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400" smtClean="0"/>
              <a:t> argument, and writes that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400" smtClean="0"/>
              <a:t> with the digits going down the screen one per line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Note:  Recursive methods need not be static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This task may be broken down into the following two subtasks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Simple case:  If n&lt;10, then write the number n to the screen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Recursive Case:  If n&gt;=10, then do two subtasks: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Output all the digits except the last digit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Output the last digit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B976C15-05EE-4D46-AED1-0980C228331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To keep track of recursion, whenever a method is called, a new "sheet of paper" is taken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method definition is copied onto this sheet, and the arguments are plugged in for the method parameters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computer starts to execute the method body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When it encounters a recursive call, it stops the computation in order to make the recursive call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It writes information about the current method on the </a:t>
            </a:r>
            <a:r>
              <a:rPr lang="en-US" sz="2400" i="1" smtClean="0"/>
              <a:t>sheet of paper</a:t>
            </a:r>
            <a:r>
              <a:rPr lang="en-US" sz="2400" smtClean="0"/>
              <a:t>, and places it on the stack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476D7573-47C9-4476-A3F2-71426810499C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new </a:t>
            </a:r>
            <a:r>
              <a:rPr lang="en-US" i="1" smtClean="0"/>
              <a:t>sheet of paper</a:t>
            </a:r>
            <a:r>
              <a:rPr lang="en-US" smtClean="0"/>
              <a:t> is used for the recursive call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computer writes a second copy of the method, plugs in the arguments, and starts to execute its body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When this copy gets to a recursive call, its information is saved on the stack also, and a new </a:t>
            </a:r>
            <a:r>
              <a:rPr lang="en-US" i="1" smtClean="0"/>
              <a:t>sheet of paper</a:t>
            </a:r>
            <a:r>
              <a:rPr lang="en-US" smtClean="0"/>
              <a:t> is used for the new recursive call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FDEC9A96-63E1-48D2-9F4E-E7367643B6D8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This process continues until some recursive call to the method completes its computation without producing any more recursive calls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Its </a:t>
            </a:r>
            <a:r>
              <a:rPr lang="en-US" sz="2000" i="1" smtClean="0"/>
              <a:t>sheet of paper</a:t>
            </a:r>
            <a:r>
              <a:rPr lang="en-US" sz="2000" smtClean="0"/>
              <a:t> is then discarded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Then the computer goes to the top </a:t>
            </a:r>
            <a:r>
              <a:rPr lang="en-US" sz="2400" i="1" smtClean="0"/>
              <a:t>sheet of paper</a:t>
            </a:r>
            <a:r>
              <a:rPr lang="en-US" sz="2400" smtClean="0"/>
              <a:t> on the stack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This sheet contains the partially completed computation that is waiting for the recursive computation that just ended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Now it is possible to proceed with that suspended computation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BB7B82AE-4505-493E-8B2A-2630CCB2CFF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After the suspended computation ends, the computer discards its corresponding sheet of paper (the one on top)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 The suspended computation that is below it on the stack now becomes the computation on top of the stack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process continues until the computation on the bottom sheet is completed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2FB19BCB-E3EB-484D-9377-52ABB24679C0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Stacks for Recursion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Depending on how many recursive calls are made, and how the method definition is written, the stack may grow and shrink in any fashion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stack of paper analogy has its counterpart in the computer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contents of one of the </a:t>
            </a:r>
            <a:r>
              <a:rPr lang="en-US" sz="2400" i="1" smtClean="0"/>
              <a:t>sheets of paper</a:t>
            </a:r>
            <a:r>
              <a:rPr lang="en-US" sz="2400" smtClean="0"/>
              <a:t> is called a </a:t>
            </a:r>
            <a:r>
              <a:rPr lang="en-US" sz="2400" i="1" smtClean="0"/>
              <a:t>stack frame</a:t>
            </a:r>
            <a:r>
              <a:rPr lang="en-US" sz="2400" smtClean="0"/>
              <a:t> or </a:t>
            </a:r>
            <a:r>
              <a:rPr lang="en-US" sz="2400" i="1" smtClean="0"/>
              <a:t>activation record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stack frames don't actually contain a complete copy of the method definition, but reference a single copy instead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A8460785-2331-49F8-B16F-63B6E9FF01C5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Pitfall:  Stack Overflow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There is always some limit to the size of the stack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there is a long chain in which a method makes a call to itself, and that call makes another recursive call, . . . , and so forth, there will be many suspended computations placed on the stack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there are too many, then the stack will attempt to grow beyond its limit, resulting in an error condition known as a </a:t>
            </a:r>
            <a:r>
              <a:rPr lang="en-US" sz="2400" i="1" smtClean="0"/>
              <a:t>stack overflow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 common cause of stack overflow is infinite recursion</a:t>
            </a:r>
            <a:endParaRPr lang="en-US" sz="2800" i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774E9943-C0E1-4588-8FBC-4A2E5DC5440F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Recursion Versus Iteration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Recursion is not absolutely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Any task that can be done using recursion can also be done in a nonrecursive manner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nonrecursive version of a method is called an </a:t>
            </a:r>
            <a:r>
              <a:rPr lang="en-US" sz="2400" i="1" smtClean="0"/>
              <a:t>iterative version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An iteratively written method will typically use loops of some sort in place of recursion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recursively written method can be simpler, but will usually run slower and use more storage than an equivalent iterative version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3032BB1C-A16E-4EBC-B5DB-7C67ABEC399D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Iterative version of </a:t>
            </a:r>
            <a:r>
              <a:rPr lang="en-US" sz="3200" b="1" smtClean="0">
                <a:latin typeface="Courier New" pitchFamily="49" charset="0"/>
              </a:rPr>
              <a:t>writeVertical</a:t>
            </a:r>
          </a:p>
        </p:txBody>
      </p:sp>
      <p:pic>
        <p:nvPicPr>
          <p:cNvPr id="50179" name="Picture 4" descr="D11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90600"/>
            <a:ext cx="7505700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0B19DF3A-85C2-44E9-8C34-ADB21E4B31E7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Recursive Methods that Return a Value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Recursion is not limited to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sz="2400" smtClean="0"/>
              <a:t> methods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 recursive method can return a value of any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An outline for a successful recursive method that returns a value is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One or more cases in which the value returned is computed in terms of calls to the same 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arguments for the recursive calls should be intuitively "smaller"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One or more cases in which the value returned is computed without the use of any recursive calls (the base or stopping cases)</a:t>
            </a:r>
          </a:p>
          <a:p>
            <a:pPr lvl="1"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A9F76E8E-B050-40E4-8E65-BC46B4618E23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Powers Method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method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pow</a:t>
            </a:r>
            <a:r>
              <a:rPr lang="en-US" sz="2800" smtClean="0"/>
              <a:t> from the Math class computes powers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It takes two arguments of type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 smtClean="0"/>
              <a:t> and returns a value of type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double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recursive method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power</a:t>
            </a:r>
            <a:r>
              <a:rPr lang="en-US" sz="2800" smtClean="0"/>
              <a:t> takes two arguments of type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800" smtClean="0"/>
              <a:t> and returns a value of type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definition of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power </a:t>
            </a:r>
            <a:r>
              <a:rPr lang="en-US" sz="2400" smtClean="0"/>
              <a:t>is based on the following formula: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</a:rPr>
              <a:t>x</a:t>
            </a:r>
            <a:r>
              <a:rPr lang="en-US" sz="2000" b="1" baseline="30000" smtClean="0">
                <a:solidFill>
                  <a:srgbClr val="034CA1"/>
                </a:solidFill>
              </a:rPr>
              <a:t>n</a:t>
            </a:r>
            <a:r>
              <a:rPr lang="en-US" sz="2000" b="1" smtClean="0">
                <a:solidFill>
                  <a:srgbClr val="034CA1"/>
                </a:solidFill>
              </a:rPr>
              <a:t> is equal to x</a:t>
            </a:r>
            <a:r>
              <a:rPr lang="en-US" sz="2000" b="1" baseline="30000" smtClean="0">
                <a:solidFill>
                  <a:srgbClr val="034CA1"/>
                </a:solidFill>
              </a:rPr>
              <a:t>n-1</a:t>
            </a:r>
            <a:r>
              <a:rPr lang="en-US" sz="2000" b="1" smtClean="0">
                <a:solidFill>
                  <a:srgbClr val="034CA1"/>
                </a:solidFill>
              </a:rPr>
              <a:t> * 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405AEAFB-B171-4787-93F9-B2C83AF4D283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Vertical Numbers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Given the argument 1234, the output of the first subtask would be: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1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2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3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output of the second part would be: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2E1848E8-C6A9-454D-A338-3A67BDA4100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Powers Method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terms of Java, the value returned by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power(x, n)</a:t>
            </a:r>
            <a:r>
              <a:rPr lang="en-US" smtClean="0"/>
              <a:t> for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n&gt;0</a:t>
            </a:r>
            <a:r>
              <a:rPr lang="en-US" smtClean="0"/>
              <a:t> should be the same as</a:t>
            </a:r>
          </a:p>
          <a:p>
            <a:pPr lvl="1" eaLnBrk="1" hangingPunct="1"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power(x, n-1) * x</a:t>
            </a:r>
          </a:p>
          <a:p>
            <a:pPr eaLnBrk="1" hangingPunct="1"/>
            <a:r>
              <a:rPr lang="en-US" smtClean="0"/>
              <a:t>When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n=0</a:t>
            </a:r>
            <a:r>
              <a:rPr lang="en-US" smtClean="0"/>
              <a:t>, then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power(x, n)</a:t>
            </a:r>
            <a:r>
              <a:rPr lang="en-US" smtClean="0"/>
              <a:t> should return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1</a:t>
            </a:r>
          </a:p>
          <a:p>
            <a:pPr lvl="1" eaLnBrk="1" hangingPunct="1"/>
            <a:r>
              <a:rPr lang="en-US" smtClean="0"/>
              <a:t>This is the stopping case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B427E76-3FBA-4A53-AD0D-1DAB858F2825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The Recursive Method </a:t>
            </a:r>
            <a:r>
              <a:rPr lang="en-US" sz="3200" b="1" smtClean="0">
                <a:latin typeface="Courier New" pitchFamily="49" charset="0"/>
              </a:rPr>
              <a:t>power</a:t>
            </a:r>
            <a:r>
              <a:rPr lang="en-US" sz="3200" smtClean="0"/>
              <a:t> </a:t>
            </a:r>
            <a:br>
              <a:rPr lang="en-US" sz="3200" smtClean="0"/>
            </a:br>
            <a:r>
              <a:rPr lang="en-US" sz="3200" smtClean="0"/>
              <a:t>(Part 1 of 2)</a:t>
            </a:r>
            <a:endParaRPr lang="en-US" sz="3200" b="1" smtClean="0">
              <a:latin typeface="Courier New" pitchFamily="49" charset="0"/>
            </a:endParaRPr>
          </a:p>
        </p:txBody>
      </p:sp>
      <p:pic>
        <p:nvPicPr>
          <p:cNvPr id="54275" name="Picture 5" descr="D11_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90650"/>
            <a:ext cx="751522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FDFB684-832D-4F91-A007-D1EAEF6E5E7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The Recursive Method </a:t>
            </a:r>
            <a:r>
              <a:rPr lang="en-US" sz="3200" b="1" smtClean="0">
                <a:latin typeface="Courier New" pitchFamily="49" charset="0"/>
              </a:rPr>
              <a:t>power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(Part 1 of 2)</a:t>
            </a:r>
          </a:p>
        </p:txBody>
      </p:sp>
      <p:pic>
        <p:nvPicPr>
          <p:cNvPr id="55299" name="Picture 4" descr="D11_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81125"/>
            <a:ext cx="75152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B9FF33ED-2CB3-4ED0-910C-AEF2DAAB8908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Evaluating the Recursive Method Call </a:t>
            </a:r>
            <a:r>
              <a:rPr lang="en-US" sz="3200" b="1" smtClean="0">
                <a:latin typeface="Courier New" pitchFamily="49" charset="0"/>
              </a:rPr>
              <a:t>power(2,3)</a:t>
            </a:r>
          </a:p>
        </p:txBody>
      </p:sp>
      <p:pic>
        <p:nvPicPr>
          <p:cNvPr id="56323" name="Picture 6" descr="D11_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13" y="1219200"/>
            <a:ext cx="65547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304D502E-5FE2-4A95-8DF6-05B5BE804B8E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Thinking Recursively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If a problem lends itself to recursion, it is more important to think of it in recursive terms, rather than concentrating on the stack and the suspended computations</a:t>
            </a:r>
          </a:p>
          <a:p>
            <a:pPr eaLnBrk="1" hangingPunct="1">
              <a:buFontTx/>
              <a:buNone/>
            </a:pPr>
            <a:endParaRPr lang="en-US" sz="800" smtClean="0"/>
          </a:p>
          <a:p>
            <a:pPr lvl="1" eaLnBrk="1" hangingPunct="1">
              <a:buFontTx/>
              <a:buNone/>
            </a:pP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power(x,n)</a:t>
            </a:r>
            <a:r>
              <a:rPr lang="en-US" sz="2400" smtClean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smtClean="0"/>
              <a:t>returns</a:t>
            </a:r>
            <a:r>
              <a:rPr lang="en-US" sz="2400" smtClean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power(x, n-1) * x</a:t>
            </a:r>
          </a:p>
          <a:p>
            <a:pPr lvl="1" eaLnBrk="1" hangingPunct="1">
              <a:buFontTx/>
              <a:buNone/>
            </a:pPr>
            <a:endParaRPr lang="en-US" sz="800" smtClean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sz="2800" smtClean="0"/>
              <a:t>In the case of methods that return a value, there are three properties that must be satisfied, as follows: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05FDA90-D50B-4DA4-9719-FF73C1FC3EC5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Thinking Recursively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There is no infinite recursion</a:t>
            </a:r>
          </a:p>
          <a:p>
            <a:pPr marL="1371600" lvl="2" indent="-457200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 smtClean="0"/>
              <a:t>Every chain of recursive calls must reach a stopping case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Each stopping case returns the correct value for that case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For the cases that involve recursion:  </a:t>
            </a:r>
            <a:r>
              <a:rPr lang="en-US" sz="2400" i="1" dirty="0" smtClean="0"/>
              <a:t>if</a:t>
            </a:r>
            <a:r>
              <a:rPr lang="en-US" sz="2400" dirty="0" smtClean="0"/>
              <a:t> all recursive calls return the correct value, </a:t>
            </a:r>
            <a:r>
              <a:rPr lang="en-US" sz="2400" i="1" dirty="0" smtClean="0"/>
              <a:t>then</a:t>
            </a:r>
            <a:r>
              <a:rPr lang="en-US" sz="2400" dirty="0" smtClean="0"/>
              <a:t> the final value returned by the method is the correct value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/>
              <a:t>These properties follow a technique also known as </a:t>
            </a:r>
            <a:r>
              <a:rPr lang="en-US" sz="2400" i="1" dirty="0" smtClean="0"/>
              <a:t>mathematical induction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i="1" dirty="0"/>
          </a:p>
          <a:p>
            <a:pPr marL="609600" indent="-609600"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620E5B5A-1553-437E-8290-5C79B7D05232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dirty="0"/>
              <a:t>When the recursive method does nothing after the recursive call except return the value then the method is </a:t>
            </a:r>
            <a:r>
              <a:rPr lang="en-US" sz="2400" dirty="0" smtClean="0"/>
              <a:t>called </a:t>
            </a:r>
            <a:r>
              <a:rPr lang="en-US" sz="2400" b="1" i="1" dirty="0" smtClean="0"/>
              <a:t>tail </a:t>
            </a:r>
            <a:r>
              <a:rPr lang="en-US" sz="2400" b="1" i="1" dirty="0"/>
              <a:t>recursive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/>
              <a:t>Tail recursive methods can easily be converted into an equivalent iterative </a:t>
            </a:r>
            <a:r>
              <a:rPr lang="en-US" sz="2400" dirty="0" smtClean="0"/>
              <a:t>algorithm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000" dirty="0" smtClean="0"/>
              <a:t>Your compiler may do this automatically for </a:t>
            </a:r>
            <a:r>
              <a:rPr lang="en-US" sz="2000" dirty="0"/>
              <a:t>greater </a:t>
            </a:r>
            <a:r>
              <a:rPr lang="en-US" sz="2000" dirty="0" smtClean="0"/>
              <a:t>efficiency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000" dirty="0" smtClean="0"/>
              <a:t>A similar effect can be achieved if the compiler re-uses the stack frame for successive recursive calls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11-</a:t>
            </a:r>
            <a:fld id="{B8DD49F2-673F-4D95-A3A4-92F5BCC04CBB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270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Recursive Design Techniques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mtClean="0"/>
              <a:t>The same rules can be applied to a recursive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smtClean="0"/>
              <a:t> method: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There is no infinite recursion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Each stopping case performs the correct action for that case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For each of the cases that involve recursion:  if all recursive calls perform their actions correctly, then the entire case performs correctly</a:t>
            </a:r>
            <a:endParaRPr lang="en-US" i="1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27ED62DA-8267-44F8-BA67-E57AEF90F6B5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Binary Search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Binary search uses a recursive method to search an array to find a specified value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array must be a sorted array: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a[0]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a[1]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a[2]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. . .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  a[finalIndex]</a:t>
            </a: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If the value is found, its index is returned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If the value is not found, -1 is returned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Note:  Each execution of the recursive method reduces the search space by about a half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754EA7A0-CEA2-49FE-AD5D-4DA473881C94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Binary Search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An algorithm to solve this task looks at the middle of the array or array segment first</a:t>
            </a:r>
          </a:p>
          <a:p>
            <a:pPr eaLnBrk="1" hangingPunct="1"/>
            <a:r>
              <a:rPr lang="en-US" sz="2800" smtClean="0"/>
              <a:t>If the value looked for is smaller than the value in the middle of the array</a:t>
            </a:r>
          </a:p>
          <a:p>
            <a:pPr lvl="1" eaLnBrk="1" hangingPunct="1"/>
            <a:r>
              <a:rPr lang="en-US" sz="2400" smtClean="0"/>
              <a:t>Then the second half of the array or array segment can be ignored</a:t>
            </a:r>
          </a:p>
          <a:p>
            <a:pPr lvl="1" eaLnBrk="1" hangingPunct="1"/>
            <a:r>
              <a:rPr lang="en-US" sz="2400" smtClean="0"/>
              <a:t>This strategy is then applied to the first half of the array or array segment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EB24D72B-BAF3-4557-B850-2942209FE91C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Vertical Numbers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decomposition of tasks into subtasks can be used to derive the method definition:</a:t>
            </a:r>
          </a:p>
          <a:p>
            <a:pPr lvl="1" eaLnBrk="1" hangingPunct="1"/>
            <a:r>
              <a:rPr lang="en-US" smtClean="0"/>
              <a:t>Subtask 1 is a smaller version of the original task, so it can be implemented with a recursive call</a:t>
            </a:r>
          </a:p>
          <a:p>
            <a:pPr lvl="1" eaLnBrk="1" hangingPunct="1"/>
            <a:r>
              <a:rPr lang="en-US" smtClean="0"/>
              <a:t>Subtask 2 is just the simple case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A540E060-0054-4F6C-807E-F8383F9E2EB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Binary Search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If the value looked for is larger than the value in the middle of the array or array segment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Then the first half of the array or array segment can be ignored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This strategy is then applied to the second half of the array or array segment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If the value looked for is at the middle of the array or array segment, then it has been found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If the entire array (or array segment) has been searched in this way without finding the value, then it is not in the array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BECE9E6-6E27-4B0E-B495-57950A93BD33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Pseudocode for Binary Search</a:t>
            </a:r>
          </a:p>
        </p:txBody>
      </p:sp>
      <p:pic>
        <p:nvPicPr>
          <p:cNvPr id="63491" name="Picture 6" descr="D11_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52525"/>
            <a:ext cx="7496175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1C4FA255-099D-43C7-8AF8-A4148F2AF93D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Recursive Method for Binary Search</a:t>
            </a:r>
          </a:p>
        </p:txBody>
      </p:sp>
      <p:pic>
        <p:nvPicPr>
          <p:cNvPr id="64515" name="Picture 4" descr="D11_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57238"/>
            <a:ext cx="7394575" cy="571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CCBAC709-BF77-49A2-BB56-46989D7037B1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Execution of the Method </a:t>
            </a:r>
            <a:r>
              <a:rPr lang="en-US" sz="3200" b="1" smtClean="0">
                <a:latin typeface="Courier New" pitchFamily="49" charset="0"/>
              </a:rPr>
              <a:t>search</a:t>
            </a:r>
            <a:r>
              <a:rPr lang="en-US" sz="3200" b="1" smtClean="0"/>
              <a:t> 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(Part 1 of 2)</a:t>
            </a:r>
            <a:endParaRPr lang="en-US" sz="3200" smtClean="0">
              <a:latin typeface="Courier New" pitchFamily="49" charset="0"/>
            </a:endParaRPr>
          </a:p>
        </p:txBody>
      </p:sp>
      <p:pic>
        <p:nvPicPr>
          <p:cNvPr id="65539" name="Picture 5" descr="D11_7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534275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3CF06749-DD56-4F4A-8351-774DD1D85518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Execution of the Method </a:t>
            </a:r>
            <a:r>
              <a:rPr lang="en-US" sz="3200" b="1" smtClean="0">
                <a:latin typeface="Courier New" pitchFamily="49" charset="0"/>
              </a:rPr>
              <a:t>search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(Part 1 of 2)</a:t>
            </a:r>
          </a:p>
        </p:txBody>
      </p:sp>
      <p:pic>
        <p:nvPicPr>
          <p:cNvPr id="66563" name="Picture 4" descr="D11_7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51522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67B4F627-0389-4CAA-A746-EBE8496A12A2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Checking the </a:t>
            </a:r>
            <a:r>
              <a:rPr lang="en-US" b="1" smtClean="0">
                <a:latin typeface="Courier New" pitchFamily="49" charset="0"/>
              </a:rPr>
              <a:t>search</a:t>
            </a:r>
            <a:r>
              <a:rPr lang="en-US" smtClean="0"/>
              <a:t> Method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There is no infinite recursion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smtClean="0"/>
              <a:t>On each recursive call, the value of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first</a:t>
            </a:r>
            <a:r>
              <a:rPr lang="en-US" smtClean="0"/>
              <a:t> is increased, or the value of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last</a:t>
            </a:r>
            <a:r>
              <a:rPr lang="en-US" smtClean="0"/>
              <a:t> is decreased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smtClean="0"/>
              <a:t>If the chain of recursive calls does not end in some other way, then eventually the method will be called with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first</a:t>
            </a:r>
            <a:r>
              <a:rPr lang="en-US" b="1" smtClean="0"/>
              <a:t> </a:t>
            </a:r>
            <a:r>
              <a:rPr lang="en-US" smtClean="0"/>
              <a:t>larger than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last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9FC43811-4F3F-4F64-8333-EAC3133354A6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Checking the </a:t>
            </a:r>
            <a:r>
              <a:rPr lang="en-US" b="1" smtClean="0">
                <a:latin typeface="Courier New" pitchFamily="49" charset="0"/>
              </a:rPr>
              <a:t>search</a:t>
            </a:r>
            <a:r>
              <a:rPr lang="en-US" smtClean="0"/>
              <a:t> Method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en-US" smtClean="0"/>
              <a:t>Each stopping case performs the correct action for that case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smtClean="0"/>
              <a:t>If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first &gt; last</a:t>
            </a:r>
            <a:r>
              <a:rPr lang="en-US" smtClean="0"/>
              <a:t>, there are no array elements between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a[first]</a:t>
            </a:r>
            <a:r>
              <a:rPr lang="en-US" smtClean="0"/>
              <a:t> and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a[last</a:t>
            </a:r>
            <a:r>
              <a:rPr lang="en-US" smtClean="0">
                <a:solidFill>
                  <a:srgbClr val="034CA1"/>
                </a:solidFill>
                <a:latin typeface="Courier New" pitchFamily="49" charset="0"/>
              </a:rPr>
              <a:t>]</a:t>
            </a:r>
            <a:r>
              <a:rPr lang="en-US" smtClean="0"/>
              <a:t>, so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key</a:t>
            </a:r>
            <a:r>
              <a:rPr lang="en-US" smtClean="0"/>
              <a:t> is not in this segment of the array, and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result </a:t>
            </a:r>
            <a:r>
              <a:rPr lang="en-US" smtClean="0"/>
              <a:t>is correctly set to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-1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smtClean="0"/>
              <a:t>If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key == a[mid]</a:t>
            </a:r>
            <a:r>
              <a:rPr lang="en-US" smtClean="0"/>
              <a:t>,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result</a:t>
            </a:r>
            <a:r>
              <a:rPr lang="en-US" smtClean="0"/>
              <a:t> is correctly set to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mid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23DB4D3A-905B-41AB-BA95-59C4B037EC76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Checking the </a:t>
            </a:r>
            <a:r>
              <a:rPr lang="en-US" b="1" smtClean="0">
                <a:latin typeface="Courier New" pitchFamily="49" charset="0"/>
              </a:rPr>
              <a:t>search</a:t>
            </a:r>
            <a:r>
              <a:rPr lang="en-US" smtClean="0"/>
              <a:t> Method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 startAt="3"/>
            </a:pPr>
            <a:r>
              <a:rPr lang="en-US" sz="2800" smtClean="0"/>
              <a:t>For each of the cases that involve recursion, </a:t>
            </a:r>
            <a:r>
              <a:rPr lang="en-US" sz="2800" i="1" smtClean="0"/>
              <a:t>if</a:t>
            </a:r>
            <a:r>
              <a:rPr lang="en-US" sz="2800" smtClean="0"/>
              <a:t> all recursive calls perform their actions correctly, </a:t>
            </a:r>
            <a:r>
              <a:rPr lang="en-US" sz="2800" i="1" smtClean="0"/>
              <a:t>then</a:t>
            </a:r>
            <a:r>
              <a:rPr lang="en-US" sz="2800" smtClean="0"/>
              <a:t> the entire case performs correctly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sz="2400" smtClean="0"/>
              <a:t>If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key &lt; a[mid]</a:t>
            </a:r>
            <a:r>
              <a:rPr lang="en-US" sz="2400" smtClean="0"/>
              <a:t>, then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key</a:t>
            </a:r>
            <a:r>
              <a:rPr lang="en-US" sz="2400" smtClean="0"/>
              <a:t> must be one of the elements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a[first]</a:t>
            </a:r>
            <a:r>
              <a:rPr lang="en-US" sz="2400" smtClean="0"/>
              <a:t> through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a[mid-1]</a:t>
            </a:r>
            <a:r>
              <a:rPr lang="en-US" sz="2400" smtClean="0"/>
              <a:t>, or it is not in the array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sz="2400" smtClean="0"/>
              <a:t>The method should then search only those elements, which it does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sz="2400" smtClean="0"/>
              <a:t>The recursive call is correct, therefore the entire action is correct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91209D42-C8B8-498B-8859-12F662D96E87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Checking the </a:t>
            </a:r>
            <a:r>
              <a:rPr lang="en-US" b="1" smtClean="0">
                <a:latin typeface="Courier New" pitchFamily="49" charset="0"/>
              </a:rPr>
              <a:t>search</a:t>
            </a:r>
            <a:r>
              <a:rPr lang="en-US" smtClean="0"/>
              <a:t> Method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sz="2400" smtClean="0"/>
              <a:t>If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key &gt; a[mid]</a:t>
            </a:r>
            <a:r>
              <a:rPr lang="en-US" sz="2400" smtClean="0"/>
              <a:t>, then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key</a:t>
            </a:r>
            <a:r>
              <a:rPr lang="en-US" sz="2400" smtClean="0"/>
              <a:t> must be one of the elements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a[mid+1]</a:t>
            </a:r>
            <a:r>
              <a:rPr lang="en-US" sz="2400" smtClean="0"/>
              <a:t> through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a[last]</a:t>
            </a:r>
            <a:r>
              <a:rPr lang="en-US" sz="2400" smtClean="0"/>
              <a:t>, or it is not in the array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sz="2400" smtClean="0"/>
              <a:t>The method should then search only those elements, which it does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sz="2400" smtClean="0"/>
              <a:t>The recursive call is correct, therefore the entire action is correct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The method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search</a:t>
            </a:r>
            <a:r>
              <a:rPr lang="en-US" sz="2800" smtClean="0"/>
              <a:t> passes all three tests: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Therefore, it is a good recursive method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E2C28DA5-5019-4D86-B53E-6379327409BB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 of Binary Search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binary search algorithm is extremely fast compared to an algorithm that tries all array elements in order</a:t>
            </a:r>
          </a:p>
          <a:p>
            <a:pPr lvl="1" eaLnBrk="1" hangingPunct="1"/>
            <a:r>
              <a:rPr lang="en-US" smtClean="0"/>
              <a:t>About half the array is eliminated from consideration right at the start</a:t>
            </a:r>
          </a:p>
          <a:p>
            <a:pPr lvl="1" eaLnBrk="1" hangingPunct="1"/>
            <a:r>
              <a:rPr lang="en-US" smtClean="0"/>
              <a:t>Then a quarter of the array, then an eighth of the array, and so forth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8B039E87-FAE2-4C55-9836-9E82887B1B61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Algorithm for Vertical Numbers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Given parameter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800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	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if (n&lt;10)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	  System.out.println(n);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 	else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	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	  writeVertical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      (the number n with the last digit removed);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	  System.out.println(the last digit of n);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	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Note:  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n/10</a:t>
            </a:r>
            <a:r>
              <a:rPr lang="en-US" sz="2400" smtClean="0"/>
              <a:t> is the number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smtClean="0"/>
              <a:t> with the last digit removed, and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n%n</a:t>
            </a:r>
            <a:r>
              <a:rPr lang="en-US" sz="2400" smtClean="0"/>
              <a:t> is the last digit of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B04D83FD-4DFD-4DC4-9DF9-119409589C5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 of Binary Search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Given an array with 1,000 elements, the binary search will only need to compare about 10 array elements to the key value, as compared to an average of 500 for a serial search algorithm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binary search algorithm has a worst-case running time that is logarithmic:    O(log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i="1" dirty="0" smtClean="0"/>
              <a:t>n</a:t>
            </a:r>
            <a:r>
              <a:rPr lang="en-US" sz="24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serial search algorithm is linear:  O(</a:t>
            </a:r>
            <a:r>
              <a:rPr lang="en-US" sz="2000" i="1" dirty="0" smtClean="0"/>
              <a:t>n</a:t>
            </a:r>
            <a:r>
              <a:rPr lang="en-US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If desired, the recursive version of the method </a:t>
            </a:r>
            <a:r>
              <a:rPr lang="en-US" sz="2400" b="1" dirty="0" smtClean="0">
                <a:solidFill>
                  <a:srgbClr val="034CA1"/>
                </a:solidFill>
                <a:latin typeface="Courier New" pitchFamily="49" charset="0"/>
              </a:rPr>
              <a:t>search</a:t>
            </a:r>
            <a:r>
              <a:rPr lang="en-US" sz="2400" dirty="0" smtClean="0"/>
              <a:t> can be converted to an iterative version that will run more efficiently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487B31DD-F256-41E5-85AB-AC9F4D8B476C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9248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Iterative Version of Binary Search</a:t>
            </a:r>
            <a:br>
              <a:rPr lang="en-US" sz="3200" smtClean="0"/>
            </a:br>
            <a:r>
              <a:rPr lang="en-US" sz="3200" smtClean="0"/>
              <a:t>(Part 1 of 2)</a:t>
            </a:r>
          </a:p>
        </p:txBody>
      </p:sp>
      <p:pic>
        <p:nvPicPr>
          <p:cNvPr id="73731" name="Picture 5" descr="D11_9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801052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657294E0-A4E8-4745-A9A9-D0F2933FD54C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Iterative Version of Binary Search</a:t>
            </a:r>
            <a:br>
              <a:rPr lang="en-US" sz="3200" smtClean="0"/>
            </a:br>
            <a:r>
              <a:rPr lang="en-US" sz="3200" smtClean="0"/>
              <a:t>(Part 2 of 2)</a:t>
            </a:r>
          </a:p>
        </p:txBody>
      </p:sp>
      <p:pic>
        <p:nvPicPr>
          <p:cNvPr id="74755" name="Picture 4" descr="D11_9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7943850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EDCAD023-ADCE-424E-BED8-D953A2AEC84A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 Recursive </a:t>
            </a:r>
            <a:r>
              <a:rPr lang="en-US" sz="3200" b="1" smtClean="0">
                <a:latin typeface="Courier New" pitchFamily="49" charset="0"/>
              </a:rPr>
              <a:t>void</a:t>
            </a:r>
            <a:r>
              <a:rPr lang="en-US" sz="3200" smtClean="0"/>
              <a:t> Method (Part 1 of 2)</a:t>
            </a:r>
          </a:p>
        </p:txBody>
      </p:sp>
      <p:pic>
        <p:nvPicPr>
          <p:cNvPr id="19459" name="Picture 5" descr="D11_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756285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9624B2F9-0187-4B5F-809B-8407AF83F7A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 Recursive </a:t>
            </a:r>
            <a:r>
              <a:rPr lang="en-US" sz="3200" b="1" smtClean="0">
                <a:latin typeface="Courier New" pitchFamily="49" charset="0"/>
              </a:rPr>
              <a:t>void</a:t>
            </a:r>
            <a:r>
              <a:rPr lang="en-US" sz="3200" smtClean="0"/>
              <a:t> Method (Part 2 of 2)</a:t>
            </a:r>
          </a:p>
        </p:txBody>
      </p:sp>
      <p:pic>
        <p:nvPicPr>
          <p:cNvPr id="20483" name="Picture 7" descr="D11_1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23950"/>
            <a:ext cx="7534275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ED657722-DE2A-4030-98B4-8AB1338A6C45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Tracing a Recursive Call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Recursive methods are processed in the same way as any method call</a:t>
            </a:r>
            <a:r>
              <a:rPr lang="en-US" smtClean="0">
                <a:solidFill>
                  <a:srgbClr val="034CA1"/>
                </a:solidFill>
                <a:latin typeface="Courier New" pitchFamily="49" charset="0"/>
              </a:rPr>
              <a:t>	</a:t>
            </a:r>
          </a:p>
          <a:p>
            <a:pPr lvl="1" eaLnBrk="1" hangingPunct="1">
              <a:buFontTx/>
              <a:buNone/>
            </a:pP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writeVertical(123);</a:t>
            </a:r>
            <a:endParaRPr lang="en-US" b="1" smtClean="0"/>
          </a:p>
          <a:p>
            <a:pPr lvl="1" eaLnBrk="1" hangingPunct="1"/>
            <a:r>
              <a:rPr lang="en-US" smtClean="0"/>
              <a:t>When this call is executed, the argument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123</a:t>
            </a:r>
            <a:r>
              <a:rPr lang="en-US" smtClean="0"/>
              <a:t> is substituted for the parameter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mtClean="0"/>
              <a:t>, and the body of the method is executed</a:t>
            </a:r>
          </a:p>
          <a:p>
            <a:pPr lvl="1" eaLnBrk="1" hangingPunct="1"/>
            <a:r>
              <a:rPr lang="en-US" smtClean="0"/>
              <a:t>Since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123</a:t>
            </a:r>
            <a:r>
              <a:rPr lang="en-US" smtClean="0"/>
              <a:t> is not less than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10</a:t>
            </a:r>
            <a:r>
              <a:rPr lang="en-US" smtClean="0"/>
              <a:t>, the </a:t>
            </a:r>
            <a:r>
              <a:rPr lang="en-US" b="1" smtClean="0">
                <a:solidFill>
                  <a:srgbClr val="034CA1"/>
                </a:solidFill>
                <a:latin typeface="Courier New" pitchFamily="49" charset="0"/>
              </a:rPr>
              <a:t>else</a:t>
            </a:r>
            <a:r>
              <a:rPr lang="en-US" smtClean="0"/>
              <a:t> part is executed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11-</a:t>
            </a:r>
            <a:fld id="{723ACDFC-3982-494C-BF7C-2ECC384BE619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3695</Words>
  <Application>Microsoft Office PowerPoint</Application>
  <PresentationFormat>On-screen Show (4:3)</PresentationFormat>
  <Paragraphs>457</Paragraphs>
  <Slides>62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6" baseType="lpstr">
      <vt:lpstr>Arial</vt:lpstr>
      <vt:lpstr>Calibri</vt:lpstr>
      <vt:lpstr>Courier New</vt:lpstr>
      <vt:lpstr>Office Theme</vt:lpstr>
      <vt:lpstr>Chapter 11</vt:lpstr>
      <vt:lpstr>Recursive void Methods</vt:lpstr>
      <vt:lpstr>Vertical Numbers</vt:lpstr>
      <vt:lpstr>Vertical Numbers</vt:lpstr>
      <vt:lpstr>Vertical Numbers</vt:lpstr>
      <vt:lpstr>Algorithm for Vertical Numbers</vt:lpstr>
      <vt:lpstr>A Recursive void Method (Part 1 of 2)</vt:lpstr>
      <vt:lpstr>A Recursive void Method (Part 2 of 2)</vt:lpstr>
      <vt:lpstr>Tracing a Recursive Call</vt:lpstr>
      <vt:lpstr>Tracing a Recursive Call</vt:lpstr>
      <vt:lpstr>Execution of writeVertical(123)</vt:lpstr>
      <vt:lpstr>Tracing a Recursive Call</vt:lpstr>
      <vt:lpstr>Tracing a Recursive Call</vt:lpstr>
      <vt:lpstr>Execution of writeVertical(12)</vt:lpstr>
      <vt:lpstr>Tracing a Recursive Call</vt:lpstr>
      <vt:lpstr>Execution of writeVertical(1)</vt:lpstr>
      <vt:lpstr>Tracing a Recursive Call</vt:lpstr>
      <vt:lpstr>Completion of writeVertical(12)</vt:lpstr>
      <vt:lpstr>Tracing a Recursive Call</vt:lpstr>
      <vt:lpstr>Completion of writeVertical(123)</vt:lpstr>
      <vt:lpstr>A Closer Look at Recursion</vt:lpstr>
      <vt:lpstr>A Closer Look at Recursion</vt:lpstr>
      <vt:lpstr>General Form of a Recursive Method Definition</vt:lpstr>
      <vt:lpstr>Pitfall:  Infinite Recursion</vt:lpstr>
      <vt:lpstr>Pitfall:  Infinite Recursion</vt:lpstr>
      <vt:lpstr>Pitfall:  Infinite Recursion</vt:lpstr>
      <vt:lpstr>Pitfall:  Infinite Recursion</vt:lpstr>
      <vt:lpstr>Stacks for Recursion</vt:lpstr>
      <vt:lpstr>Stacks for Recursion</vt:lpstr>
      <vt:lpstr>Stacks for Recursion</vt:lpstr>
      <vt:lpstr>Stacks for Recursion</vt:lpstr>
      <vt:lpstr>Stacks for Recursion</vt:lpstr>
      <vt:lpstr>Stacks for Recursion</vt:lpstr>
      <vt:lpstr>Stacks for Recursion</vt:lpstr>
      <vt:lpstr>Pitfall:  Stack Overflow</vt:lpstr>
      <vt:lpstr>Recursion Versus Iteration</vt:lpstr>
      <vt:lpstr>Iterative version of writeVertical</vt:lpstr>
      <vt:lpstr>Recursive Methods that Return a Value</vt:lpstr>
      <vt:lpstr>Another Powers Method</vt:lpstr>
      <vt:lpstr>Another Powers Method</vt:lpstr>
      <vt:lpstr>The Recursive Method power  (Part 1 of 2)</vt:lpstr>
      <vt:lpstr>The Recursive Method power (Part 1 of 2)</vt:lpstr>
      <vt:lpstr>Evaluating the Recursive Method Call power(2,3)</vt:lpstr>
      <vt:lpstr>Thinking Recursively</vt:lpstr>
      <vt:lpstr>Thinking Recursively</vt:lpstr>
      <vt:lpstr>Tail Recursion</vt:lpstr>
      <vt:lpstr>Recursive Design Techniques</vt:lpstr>
      <vt:lpstr>Binary Search</vt:lpstr>
      <vt:lpstr>Binary Search</vt:lpstr>
      <vt:lpstr>Binary Search</vt:lpstr>
      <vt:lpstr>Pseudocode for Binary Search</vt:lpstr>
      <vt:lpstr>Recursive Method for Binary Search</vt:lpstr>
      <vt:lpstr>Execution of the Method search  (Part 1 of 2)</vt:lpstr>
      <vt:lpstr>Execution of the Method search (Part 1 of 2)</vt:lpstr>
      <vt:lpstr>Checking the search Method</vt:lpstr>
      <vt:lpstr>Checking the search Method</vt:lpstr>
      <vt:lpstr>Checking the search Method</vt:lpstr>
      <vt:lpstr>Checking the search Method</vt:lpstr>
      <vt:lpstr>Efficiency of Binary Search</vt:lpstr>
      <vt:lpstr>Efficiency of Binary Search</vt:lpstr>
      <vt:lpstr>Iterative Version of Binary Search (Part 1 of 2)</vt:lpstr>
      <vt:lpstr>Iterative Version of Binary Search (Part 2 of 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Kenrick J Mock</cp:lastModifiedBy>
  <cp:revision>18</cp:revision>
  <dcterms:created xsi:type="dcterms:W3CDTF">2006-08-16T00:00:00Z</dcterms:created>
  <dcterms:modified xsi:type="dcterms:W3CDTF">2015-05-13T23:51:46Z</dcterms:modified>
</cp:coreProperties>
</file>