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tags/tag12.xml" ContentType="application/vnd.openxmlformats-officedocument.presentationml.tags+xml"/>
  <Override PartName="/ppt/notesSlides/notesSlide26.xml" ContentType="application/vnd.openxmlformats-officedocument.presentationml.notesSlide+xml"/>
  <Override PartName="/ppt/tags/tag13.xml" ContentType="application/vnd.openxmlformats-officedocument.presentationml.tags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8.xml" ContentType="application/vnd.openxmlformats-officedocument.presentationml.tags+xml"/>
  <Override PartName="/ppt/notesSlides/notesSlide39.xml" ContentType="application/vnd.openxmlformats-officedocument.presentationml.notesSlide+xml"/>
  <Override PartName="/ppt/tags/tag19.xml" ContentType="application/vnd.openxmlformats-officedocument.presentationml.tags+xml"/>
  <Override PartName="/ppt/notesSlides/notesSlide40.xml" ContentType="application/vnd.openxmlformats-officedocument.presentationml.notesSlide+xml"/>
  <Override PartName="/ppt/tags/tag20.xml" ContentType="application/vnd.openxmlformats-officedocument.presentationml.tags+xml"/>
  <Override PartName="/ppt/notesSlides/notesSlide41.xml" ContentType="application/vnd.openxmlformats-officedocument.presentationml.notesSlide+xml"/>
  <Override PartName="/ppt/tags/tag21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34" r:id="rId4"/>
    <p:sldId id="335" r:id="rId5"/>
    <p:sldId id="336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9B6477-5C23-4B96-B226-E7063BD5B8EF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E10534-A600-4FF1-A041-2ADB9FFBA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1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11320-E909-433A-AFE6-4DBB9994E9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4C9DE-E7D5-452F-A6CD-10D6F23510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0D79C3-B635-4879-9B3D-52E74E6252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4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55D55-61E4-4741-B6D1-A4444D633E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37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8B9AE-8BB0-410D-800A-3BA4780267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0A211-3BD7-4D58-915E-1755D79331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9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50732-B4EB-45DB-83CB-B617DB2FC0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09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F78E3-2F6D-427F-8328-25AC30B29A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23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07159-8860-41DF-8007-072F248A7B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12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FFEDF-BF9E-4543-A9B5-5005007FC9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2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958E80-F6D3-4480-8F18-2A1E006F54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4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120F1-4933-45A7-B021-044167E0FE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4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3752F-1942-49C7-9BFB-0B1B6EF647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81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89C96-3C5E-479E-971F-131E4A46F9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2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C9D89-FCB4-4E43-9C16-7F4C8C88BE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42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86C83-5849-4F7C-8565-7A914BC481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26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E0F0E-D307-4589-8C40-D4A647A6BD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24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84A78-2AEB-4385-AE20-E91A574CD4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3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CCB80-7BBF-4AA1-A5DA-F6C9673C71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6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B7C9E-151F-4576-9A42-E321DE7C90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8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91B67-C7D6-4E25-98AB-752C06CEAF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1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92641-C4C8-4C9A-9732-A5FD043C69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120F1-4933-45A7-B021-044167E0FE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23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6A8F8-F95B-4974-87D3-B83654E644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4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7C343-73B1-4849-AF64-AE04954E58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85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DF295-C7D4-49F3-A378-77507257FE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2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9AC44-C474-46DE-ABFC-43ABD00B64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58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F7DEC-0E26-4142-94CB-BECC30ADC9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91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DCBEC-B2A8-461E-B096-16504EFA88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75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822D2-CB05-4AA7-9AAF-EEF9E56EE6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20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2DE03-4D0A-4D04-8DA1-29E0478C87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137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46343-42AA-4E92-BDDE-9BFACD351E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5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F9AC8-BB59-4E05-ABB0-434206C8C0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120F1-4933-45A7-B021-044167E0FE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3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DA53D-8C0B-40C3-8160-AB521A5DFF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8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BEB2D-2CC5-43B6-B570-5AA0361901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55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788B5-AE67-4DA1-83E0-52E4663977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120F1-4933-45A7-B021-044167E0FE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7599D-ED0C-4E75-8800-37C0A439CC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86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D4F68-7FE1-4968-99E6-6DCC3361FB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1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C7CB9-DC99-4EB2-83C0-5F5C480FC9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F1585-60CB-45A3-A654-84D2B94C7A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E6B9-33EA-4512-8095-ED09091FA8C1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D2E6869C-9609-48BD-B742-AC8A8439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91AF-1EEB-4D41-8059-B9A98F9E7651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B1959AEB-9B32-41A7-83FC-549BF4D98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1870-4DF9-49CC-A3CD-EB4C890FCB6B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5B7D7A13-3F38-473B-ABA1-4AD0D4FE8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1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C1D4-8747-4AAF-86B5-87753A3F9E2D}" type="datetime1">
              <a:rPr lang="en-US"/>
              <a:pPr>
                <a:defRPr/>
              </a:pPr>
              <a:t>10/22/2023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A0F82211-41B4-4A35-B0D1-AE3CF6CB6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13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A360-0975-4155-B503-ABEC0535992E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980C43ED-9649-4AF2-9DDA-88A7645A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30A8-D6E3-4143-A78D-8A46E537574C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11E49047-CBA9-4783-A394-F338F1B64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86E5-1ECB-41E4-8818-7E85EE2B1D1E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DAE2782B-3DAE-4A23-A429-E0126B6E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436D-EED7-4611-970D-FB6884CC3FA4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8156D753-A47A-4344-A6CA-4F2794171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8413-027F-4413-87B7-FBBF653A8AFA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0CE34E1D-56EA-4CC0-94FD-24BE41726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6AF8-231F-460D-8FFE-E044F126FDF5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AF673AFB-AB11-4798-B77B-3A3615D1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8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D4A8-9B12-4AB1-8027-D422EBC2C7F3}" type="datetime1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98F905DE-F1F7-4FC1-8F79-EBB1FADF0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8187FB-C57D-4A61-8EAB-F7C7AFF05858}" type="datetime1">
              <a:rPr lang="en-US"/>
              <a:pPr>
                <a:defRPr/>
              </a:pPr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73BFFB57-F1B2-4811-BF01-94BC53528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/>
              <a:t>Chapter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Generics 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0624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2016 Pearson Inc. 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9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pPr eaLnBrk="1" hangingPunct="1"/>
            <a:r>
              <a:rPr lang="en-US"/>
              <a:t>A Generic Ordered Pair Class (Part 1 of 4)</a:t>
            </a:r>
          </a:p>
        </p:txBody>
      </p:sp>
      <p:pic>
        <p:nvPicPr>
          <p:cNvPr id="59395" name="Picture 3" descr="C:\WINDOWS\Desktop\Oh_type\savitch_gif\c14_rev\savitch_c14d05_1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144980AB-8FCA-4EE0-997B-76EA5E75B14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/>
              <a:t>A Generic Ordered Pair Class (Part 2 of 4)</a:t>
            </a:r>
          </a:p>
        </p:txBody>
      </p:sp>
      <p:pic>
        <p:nvPicPr>
          <p:cNvPr id="60419" name="Picture 3" descr="C:\WINDOWS\Desktop\Oh_type\savitch_gif\c14_rev\savitch_c14d05_2of4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0006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EF490919-845D-4E40-A804-6E27C4B4F33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pPr eaLnBrk="1" hangingPunct="1"/>
            <a:r>
              <a:rPr lang="en-US"/>
              <a:t>A Generic Ordered Pair Class (Part 3 of 4)</a:t>
            </a:r>
          </a:p>
        </p:txBody>
      </p:sp>
      <p:pic>
        <p:nvPicPr>
          <p:cNvPr id="61443" name="Picture 3" descr="C:\WINDOWS\Desktop\Oh_type\savitch_gif\c14_rev\savitch_c14d05_3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2113374-A17C-4071-AC7F-23126D07588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/>
              <a:t>A Generic Ordered Pair Class (Part 4 of 4)</a:t>
            </a:r>
          </a:p>
        </p:txBody>
      </p:sp>
      <p:pic>
        <p:nvPicPr>
          <p:cNvPr id="62467" name="Picture 3" descr="C:\WINDOWS\Desktop\Oh_type\savitch_gif\c14_rev\savitch_c14d05_4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B6D2922B-405C-42F9-9EF6-545F41262DA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pPr eaLnBrk="1" hangingPunct="1"/>
            <a:r>
              <a:rPr lang="en-US"/>
              <a:t>Using Our Ordered Pair Class (Part 1 of 3)</a:t>
            </a:r>
          </a:p>
        </p:txBody>
      </p:sp>
      <p:pic>
        <p:nvPicPr>
          <p:cNvPr id="63491" name="Picture 3" descr="C:\WINDOWS\Desktop\Oh_type\savitch_gif\c14_rev\savitch_c14d06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70CDC87F-01FE-4A15-81A1-CB18E40864F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/>
              <a:t>Using Our Ordered Pair Class (Part 2 of 3)</a:t>
            </a:r>
          </a:p>
        </p:txBody>
      </p:sp>
      <p:pic>
        <p:nvPicPr>
          <p:cNvPr id="64515" name="Picture 3" descr="savitch_c14d06_2of3.gif                                        0004F375backup                         BE98102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89863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4EA8FFB-79F5-461E-A359-09021DC3541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/>
              <a:t>Using Our Ordered Pair Class (Part 3 of 3)</a:t>
            </a:r>
          </a:p>
        </p:txBody>
      </p:sp>
      <p:pic>
        <p:nvPicPr>
          <p:cNvPr id="65539" name="Picture 3" descr="C:\WINDOWS\Desktop\Oh_type\savitch_gif\c14_rev\savitch_c14d06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EB8E157-2503-4493-81B4-6C4D9CF3300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 Generic Constructor Name Has No Type Parameter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Although the class name in a parameterized class definition has a type parameter attached, the type parameter is not used in the heading of the constructor definition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public Pair&lt;T&gt;() </a:t>
            </a:r>
            <a:r>
              <a:rPr lang="en-US" sz="2000" b="1" dirty="0">
                <a:solidFill>
                  <a:srgbClr val="034CA1"/>
                </a:solidFill>
                <a:highlight>
                  <a:srgbClr val="FFFF00"/>
                </a:highlight>
                <a:latin typeface="Courier New" pitchFamily="49" charset="0"/>
              </a:rPr>
              <a:t>// not allowed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A constructor can use the type parameter as the type for a parameter of the constructor, but in this case, the angular brackets are not used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public Pair(T first, T second)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However, when a generic class is instantiated, the angular brackets are used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Pair&lt;String&gt; pair =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new Pair&lt;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&gt;("Happy", "Day");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0DEDDE57-EC5C-4B58-9A08-9827B6D09D7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 Primitive Type Cannot be Plugged in for a Type Parameter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type plugged in for a type parameter must always be a reference type</a:t>
            </a:r>
          </a:p>
          <a:p>
            <a:pPr lvl="1" eaLnBrk="1" hangingPunct="1"/>
            <a:r>
              <a:rPr lang="en-US"/>
              <a:t>It cannot be a primitive type such as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int</a:t>
            </a:r>
            <a:r>
              <a:rPr lang="en-US"/>
              <a:t>,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/>
              <a:t>, or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char</a:t>
            </a:r>
          </a:p>
          <a:p>
            <a:pPr lvl="1" eaLnBrk="1" hangingPunct="1"/>
            <a:r>
              <a:rPr lang="en-US"/>
              <a:t>However, now that Java has automatic boxing, this is not a big restriction</a:t>
            </a:r>
          </a:p>
          <a:p>
            <a:pPr lvl="1" eaLnBrk="1" hangingPunct="1"/>
            <a:r>
              <a:rPr lang="en-US"/>
              <a:t>Note:  reference types can include 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0CA397CF-0C0B-4840-9734-055EA26A9B7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z="3200"/>
              <a:t>Pitfall:  A Type Parameter Cannot Be Used Everywhere a Type Name Can Be Used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Within the definition of a parameterized class definition, there are places where an ordinary class name would be allowed, but a type parameter is not allowed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highlight>
                  <a:srgbClr val="FFFF00"/>
                </a:highlight>
              </a:rPr>
              <a:t>In particular, the type parameter cannot be used in </a:t>
            </a:r>
            <a:r>
              <a:rPr lang="en-US" sz="2800" b="1" dirty="0">
                <a:highlight>
                  <a:srgbClr val="FFFF00"/>
                </a:highlight>
              </a:rPr>
              <a:t>simple expressions using new to create a new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instance, the type parameter cannot be used as a constructor name or like a constructor: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T object =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new T(); // not allowed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T[] a =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new T[10]; // not allowed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2775F0E2-B554-49C6-8D4F-C26B0D2615F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 to Generics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Beginning with version 5.0, Java allows class and method definitions that include parameters for types</a:t>
            </a:r>
          </a:p>
          <a:p>
            <a:pPr eaLnBrk="1" hangingPunct="1"/>
            <a:r>
              <a:rPr lang="en-US" dirty="0"/>
              <a:t>Such definitions are called </a:t>
            </a:r>
            <a:r>
              <a:rPr lang="en-US" i="1" dirty="0"/>
              <a:t>generics</a:t>
            </a:r>
          </a:p>
          <a:p>
            <a:pPr lvl="1" eaLnBrk="1" hangingPunct="1"/>
            <a:r>
              <a:rPr lang="en-US" dirty="0">
                <a:highlight>
                  <a:srgbClr val="FFFF00"/>
                </a:highlight>
              </a:rPr>
              <a:t>Generic programming with a type parameter enables code to be written that applies to any class</a:t>
            </a:r>
            <a:r>
              <a:rPr lang="en-US" i="1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6641E6F-81F2-40D4-ADCA-CB8E754B82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An Instantiation of a Generic Class Cannot be an Array Base Type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Arrays such as the following are illegal: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Pair&lt;String&gt;[] a = 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new Pair&lt;String&gt;[10];</a:t>
            </a:r>
          </a:p>
          <a:p>
            <a:pPr lvl="1" eaLnBrk="1" hangingPunct="1"/>
            <a:r>
              <a:rPr lang="en-US"/>
              <a:t>Although this is a reasonable thing to want to do, it is not allowed given the way that Java implements generic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BD91843-533E-4043-B09E-F47A8D6758A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Our Ordered Pair Class and Automatic Boxing (Part 1 of 3)</a:t>
            </a:r>
          </a:p>
        </p:txBody>
      </p:sp>
      <p:pic>
        <p:nvPicPr>
          <p:cNvPr id="70659" name="Picture 3" descr="C:\WINDOWS\Desktop\Oh_type\savitch_gif\c14_rev\savitch_c14d07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1B05FA4-3585-4CA9-A7ED-466FF6A3574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Our Ordered Pair Class and Automatic Boxing (Part 2 of 3)</a:t>
            </a:r>
          </a:p>
        </p:txBody>
      </p:sp>
      <p:pic>
        <p:nvPicPr>
          <p:cNvPr id="71683" name="Picture 3" descr="C:\WINDOWS\Desktop\Oh_type\savitch_gif\c14_rev\savitch_c14d07_2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75D7C231-CD09-46EA-AE29-18600F1AF2D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Our Ordered Pair Class and Automatic Boxing (Part 3 of 3)</a:t>
            </a:r>
          </a:p>
        </p:txBody>
      </p:sp>
      <p:pic>
        <p:nvPicPr>
          <p:cNvPr id="72707" name="Picture 3" descr="C:\WINDOWS\Desktop\Oh_type\savitch_gif\c14_rev\savitch_c14d07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B9EA5BA8-F6AC-4139-A179-5814D0E5792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 Class Definition Can Have More Than One Type Parameter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generic class definition can have any number of type parameters</a:t>
            </a:r>
          </a:p>
          <a:p>
            <a:pPr lvl="1" eaLnBrk="1" hangingPunct="1"/>
            <a:r>
              <a:rPr lang="en-US"/>
              <a:t>Multiple type parameters are listed in angular brackets just as in the single type parameter case, but are separated by commas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2E8F540D-E183-4C50-AD83-1CA431E2591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Multiple Type Parameters (Part 1 of 4)</a:t>
            </a:r>
          </a:p>
        </p:txBody>
      </p:sp>
      <p:pic>
        <p:nvPicPr>
          <p:cNvPr id="74755" name="Picture 3" descr="C:\WINDOWS\Desktop\Oh_type\savitch_gif\c14_rev\savitch_c14d08_1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06B071F5-47CE-4F15-8BEA-9B0BC95E6CD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Multiple Type Parameters (Part 2 of 4)</a:t>
            </a:r>
          </a:p>
        </p:txBody>
      </p:sp>
      <p:pic>
        <p:nvPicPr>
          <p:cNvPr id="75779" name="Picture 3" descr="C:\WINDOWS\Desktop\Oh_type\savitch_gif\c14_rev\savitch_c14d08_2of4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55783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4787FD0-A158-4EA9-9599-4D69005A495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Multiple Type Parameters (Part 3 of 4)</a:t>
            </a:r>
          </a:p>
        </p:txBody>
      </p:sp>
      <p:pic>
        <p:nvPicPr>
          <p:cNvPr id="76803" name="Picture 3" descr="C:\WINDOWS\Desktop\Oh_type\savitch_gif\c14_rev\savitch_c14d08_3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4B3C5E2-5F4E-409B-B5D2-DEF4E78C98D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Multiple Type Parameters (Part 4 of 4)</a:t>
            </a:r>
          </a:p>
        </p:txBody>
      </p:sp>
      <p:pic>
        <p:nvPicPr>
          <p:cNvPr id="77827" name="Picture 3" descr="C:\WINDOWS\Desktop\Oh_type\savitch_gif\c14_rev\savitch_c14d08_4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E0575B8-5C0B-48BA-BD6E-0648690953D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A Generic Class Cannot Be an Exception Class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It is not permitted to create a generic class with </a:t>
            </a: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Exception</a:t>
            </a:r>
            <a:r>
              <a:rPr lang="en-US" dirty="0"/>
              <a:t>, </a:t>
            </a:r>
            <a:r>
              <a:rPr lang="en-US" b="1" dirty="0">
                <a:solidFill>
                  <a:srgbClr val="034CA1"/>
                </a:solidFill>
                <a:latin typeface="Courier New" pitchFamily="49" charset="0"/>
              </a:rPr>
              <a:t>Error</a:t>
            </a:r>
            <a:r>
              <a:rPr lang="en-US" dirty="0"/>
              <a:t>, </a:t>
            </a:r>
            <a:r>
              <a:rPr lang="en-US" b="1" dirty="0" err="1">
                <a:solidFill>
                  <a:srgbClr val="034CA1"/>
                </a:solidFill>
                <a:latin typeface="Courier New" pitchFamily="49" charset="0"/>
              </a:rPr>
              <a:t>Throwable</a:t>
            </a:r>
            <a:r>
              <a:rPr lang="en-US" dirty="0"/>
              <a:t>, or any descendent class of </a:t>
            </a:r>
            <a:r>
              <a:rPr lang="en-US" b="1" dirty="0" err="1">
                <a:solidFill>
                  <a:srgbClr val="034CA1"/>
                </a:solidFill>
                <a:latin typeface="Courier New" pitchFamily="49" charset="0"/>
              </a:rPr>
              <a:t>Throwable</a:t>
            </a:r>
            <a:endParaRPr lang="en-US" b="1" dirty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generic class cannot be created whose objects are </a:t>
            </a:r>
            <a:r>
              <a:rPr lang="en-US" dirty="0" err="1"/>
              <a:t>throwable</a:t>
            </a:r>
            <a:endParaRPr lang="en-US" dirty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public class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</a:rPr>
              <a:t>Gex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&lt;T&gt; extends Exception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above example will generate a compiler error message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1DFA5C70-F64B-4D77-BE75-A36934A1D70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 to Generics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Code that uses generics has many benefits over non-generic code: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Stronger type checks at compile time.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Java compiler applies strong type checking to generic code and issues errors if the code violates type safety. Fixing compile-time errors is easier than fixing runtime errors, which can be difficult to find.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eaLnBrk="1" hangingPunct="1"/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6641E6F-81F2-40D4-ADCA-CB8E754B82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76956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a Generic Class with Two Type Parameters (Part 1 of 2)</a:t>
            </a:r>
          </a:p>
        </p:txBody>
      </p:sp>
      <p:pic>
        <p:nvPicPr>
          <p:cNvPr id="79875" name="Picture 3" descr="C:\WINDOWS\Desktop\Oh_type\savitch_gif\c14_rev\savitch_c14d09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0D08AAD-B3C2-4DCF-92EF-6F59858C1DF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a Generic Class with Two Type Parameters (Part 2 of 2)</a:t>
            </a:r>
          </a:p>
        </p:txBody>
      </p:sp>
      <p:pic>
        <p:nvPicPr>
          <p:cNvPr id="80899" name="Picture 3" descr="C:\WINDOWS\Desktop\Oh_type\savitch_gif\c14_rev\savitch_c14d09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66142B21-BD2B-4851-8D39-E3D325F1B2B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Bounds for Type Parameters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Sometimes it makes sense to restrict the possible types that can be plugged in for a type parameter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T</a:t>
            </a:r>
            <a:endParaRPr lang="en-US" sz="2800"/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For instance, to ensure that only classes that implement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Comparable</a:t>
            </a:r>
            <a:r>
              <a:rPr lang="en-US" sz="2400"/>
              <a:t> interface are plugged in for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T</a:t>
            </a:r>
            <a:r>
              <a:rPr lang="en-US" sz="2400"/>
              <a:t>, define a class as follows: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public class RClass&lt;T extends Comparable&gt;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"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extends Comparable</a:t>
            </a:r>
            <a:r>
              <a:rPr lang="en-US" sz="2000"/>
              <a:t>"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/>
              <a:t>serves as a </a:t>
            </a:r>
            <a:r>
              <a:rPr lang="en-US" sz="2000" i="1"/>
              <a:t>bound</a:t>
            </a:r>
            <a:r>
              <a:rPr lang="en-US" sz="2000"/>
              <a:t> on the type parameter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Any attempt to plug in a type for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T</a:t>
            </a:r>
            <a:r>
              <a:rPr lang="en-US" sz="2000"/>
              <a:t> which does not implement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Comparable</a:t>
            </a:r>
            <a:r>
              <a:rPr lang="en-US" sz="2000"/>
              <a:t> interface will result in a compiler error message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96F96FC6-B701-48CB-BDAC-3A7027FF608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Bounds for Type Parameters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bound on a type may be a class name (rather than an interface name)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Then only descendent classes of the bounding class may be plugged in for the type parameters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public class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ExClass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&lt;T extends Class1&gt;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 bounds expression may contain multiple interfaces and up to one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there is more than one type parameter, the syntax is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public class Two&lt;T1 extends Class1, T2 extends Class2 </a:t>
            </a:r>
            <a:r>
              <a:rPr lang="en-US" sz="2000" b="1" dirty="0">
                <a:solidFill>
                  <a:srgbClr val="034CA1"/>
                </a:solidFill>
                <a:highlight>
                  <a:srgbClr val="FFFF00"/>
                </a:highlight>
                <a:latin typeface="Courier New" pitchFamily="49" charset="0"/>
              </a:rPr>
              <a:t>&amp;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Comparable&gt;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B423AC6-7DA0-45BC-9F54-80E7902D7E2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Bounded Type Parameter</a:t>
            </a:r>
          </a:p>
        </p:txBody>
      </p:sp>
      <p:pic>
        <p:nvPicPr>
          <p:cNvPr id="83971" name="Picture 3" descr="C:\WINDOWS\Desktop\Oh_type\savitch_gif\c14_rev\savitch_c14d10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BBBB7E02-F25C-4320-8C5B-CCD766B1E01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Tip:  Generic Interfaces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 interface can have one or more type parameters</a:t>
            </a:r>
          </a:p>
          <a:p>
            <a:pPr eaLnBrk="1" hangingPunct="1"/>
            <a:r>
              <a:rPr lang="en-US" dirty="0"/>
              <a:t>The details and notation are the same as they are for classes with type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E96163BF-6D5D-4D87-B91D-9A8590F77D5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Generic Methods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When a generic class is defined, the type parameter can be used in the definitions of the methods for that generic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highlight>
                  <a:srgbClr val="FFFF00"/>
                </a:highlight>
              </a:rPr>
              <a:t>In addition,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a generic method </a:t>
            </a:r>
            <a:r>
              <a:rPr lang="en-US" sz="2800" dirty="0">
                <a:highlight>
                  <a:srgbClr val="FFFF00"/>
                </a:highlight>
              </a:rPr>
              <a:t>can be defined that has its own type parameter that is not the type parameter of any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generic method can be a member of an ordinary class or a member of a generic class that has some other type parameter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The type parameter of a generic method is local to that method, not to the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69EE69C-0BC4-446C-AD44-8A45088AB25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Generic Methods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type parameter must be placed (in angular brackets) after all the modifiers, and before the returned type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public static &lt;T&gt; T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genMethod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(T[]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When one of these generic methods is invoked, the method name is prefaced with the type to be plugged in, enclosed in angular brackets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String s =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NonG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.&lt;String&gt;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genMethod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(c);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6522593A-26EF-48F2-8A04-18E9F3727C6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Inheritance with Generic Classes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 generic class can be defined as a derived class of an ordinary class or of another generic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As in ordinary classes, an object of the subclass type would also be of the superclass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Given two classes: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800"/>
              <a:t> and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800"/>
              <a:t>, and given </a:t>
            </a:r>
            <a:r>
              <a:rPr lang="en-US" sz="2800" b="1">
                <a:solidFill>
                  <a:srgbClr val="034CA1"/>
                </a:solidFill>
              </a:rPr>
              <a:t>G</a:t>
            </a:r>
            <a:r>
              <a:rPr lang="en-US" sz="2800"/>
              <a:t>: a generic class, there is no relationship between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G&lt;A&gt;</a:t>
            </a:r>
            <a:r>
              <a:rPr lang="en-US" sz="2800"/>
              <a:t> and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G&lt;B&gt;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This is true regardless of the relationship between class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/>
              <a:t> and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/>
              <a:t>, e.g., if class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/>
              <a:t> is a subclass of class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E8EF800-B274-4679-B7A5-38CE0FBECED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A Derived Generic Class (Part 1 of 2)</a:t>
            </a:r>
          </a:p>
        </p:txBody>
      </p:sp>
      <p:pic>
        <p:nvPicPr>
          <p:cNvPr id="89091" name="Picture 4" descr="C:\WINDOWS\Desktop\Oh_type\savitch_gif\c14_rev\savitch_c14d11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006A8B6-1495-46F9-981F-79AF9FBE2F1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 to Generics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6641E6F-81F2-40D4-ADCA-CB8E754B820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8244F-DA24-B856-9D47-F61A1A03C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7026"/>
            <a:ext cx="859241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Elimination of casts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following code snippet without generics requires casting: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List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list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 = new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ArrayList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list.add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("hello");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String s 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(String)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list.get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(0);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re-written to use generics,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code does not require casting: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List&lt;String&gt; list = new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ArrayList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&lt;String&gt;();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list.add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("hello");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 String s =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list.get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Arial" panose="020B0604020202020204" pitchFamily="34" charset="0"/>
              </a:rPr>
              <a:t>(0); // no cast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86853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A Derived Generic Class (Part 2 of 2)</a:t>
            </a:r>
          </a:p>
        </p:txBody>
      </p:sp>
      <p:pic>
        <p:nvPicPr>
          <p:cNvPr id="90115" name="Picture 3" descr="C:\WINDOWS\Desktop\Oh_type\savitch_gif\c14_rev\savitch_c14d11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E01E590-6F75-46EC-B89D-5CEBA379F7A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UnorderedPair (Part 1 of 2)</a:t>
            </a:r>
          </a:p>
        </p:txBody>
      </p:sp>
      <p:pic>
        <p:nvPicPr>
          <p:cNvPr id="91139" name="Picture 3" descr="C:\WINDOWS\Desktop\Oh_type\savitch_gif\c14_rev\savitch_c14d12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982CF483-1E2C-488F-AF46-884ABDDF90F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UnorderedPair (Part 2 of 2)</a:t>
            </a:r>
          </a:p>
        </p:txBody>
      </p:sp>
      <p:pic>
        <p:nvPicPr>
          <p:cNvPr id="92163" name="Picture 3" descr="C:\WINDOWS\Desktop\Oh_type\savitch_gif\c14_rev\savitch_c14d12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45810B1-35F5-43E6-8A04-4BBDCA66103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 to Generics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Enabling programmers to implement generic algorithms.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using generics, programmers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implement generic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algorithms that work on collections of different types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be customized,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are type safe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easier to read.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eaLnBrk="1" hangingPunct="1"/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6641E6F-81F2-40D4-ADCA-CB8E754B820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2210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Generics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highlight>
                  <a:srgbClr val="FFFF00"/>
                </a:highlight>
              </a:rPr>
              <a:t>Classes and methods can have a type parameter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 type parameter can have any reference type (i.e., any class type) plugged in for the type parameter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When a specific type is plugged in, this produces a specific class type or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Traditionally, a single uppercase letter is used for a type parameter, but any non-keyword identifier may be used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CA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CA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CA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CA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Sample&lt;T&gt;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1E3212DC-72CA-46EB-9DAB-121C7398192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Generics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 class definition with a type parameter is stored in a file and compiled just like any other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Once a parameterized class is compiled, it can be used like any other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However, the class type plugged in for the type parameter must be specified before it can be used in a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Doing this is said to </a:t>
            </a:r>
            <a:r>
              <a:rPr lang="en-US" sz="2400" i="1"/>
              <a:t>instantiate</a:t>
            </a:r>
            <a:r>
              <a:rPr lang="en-US" sz="2400"/>
              <a:t> the generic class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Sample&lt;String&gt; object =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   new Sample&lt;String&gt;();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82C78B8-963C-494C-8F32-EF4B9C1046A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Class Definition with a Type Parameter</a:t>
            </a:r>
          </a:p>
        </p:txBody>
      </p:sp>
      <p:pic>
        <p:nvPicPr>
          <p:cNvPr id="56323" name="Picture 3" descr="C:\WINDOWS\Desktop\Oh_type\savitch_gif\c14_rev\savitch_c14d0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E58AEAD-6E3F-4443-8273-FB4D3B66182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Class Definition with a Type Parameter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class that is defined with a parameter for a type is called a generic class or a parameterized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highlight>
                  <a:srgbClr val="FFFF00"/>
                </a:highlight>
              </a:rPr>
              <a:t>The type parameter is included in angular brackets after the class name in the class definition heading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Any non-keyword identifier can be used for the type parameter, but by convention, the parameter starts with an uppercase letter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highlight>
                  <a:srgbClr val="FFFF00"/>
                </a:highlight>
              </a:rPr>
              <a:t>The type parameter can be used like other types used in the definition of a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4E788372-9268-46E8-B662-21885246615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2117</Words>
  <Application>Microsoft Office PowerPoint</Application>
  <PresentationFormat>On-screen Show (4:3)</PresentationFormat>
  <Paragraphs>262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Arial Unicode MS</vt:lpstr>
      <vt:lpstr>Calibri</vt:lpstr>
      <vt:lpstr>Consolas</vt:lpstr>
      <vt:lpstr>Courier New</vt:lpstr>
      <vt:lpstr>Office Theme</vt:lpstr>
      <vt:lpstr>Chapter 14</vt:lpstr>
      <vt:lpstr>Introduction to Generics</vt:lpstr>
      <vt:lpstr>Introduction to Generics</vt:lpstr>
      <vt:lpstr>Introduction to Generics</vt:lpstr>
      <vt:lpstr>Introduction to Generics</vt:lpstr>
      <vt:lpstr>Generics</vt:lpstr>
      <vt:lpstr>Generics</vt:lpstr>
      <vt:lpstr>A Class Definition with a Type Parameter</vt:lpstr>
      <vt:lpstr>Class Definition with a Type Parameter</vt:lpstr>
      <vt:lpstr>A Generic Ordered Pair Class (Part 1 of 4)</vt:lpstr>
      <vt:lpstr>A Generic Ordered Pair Class (Part 2 of 4)</vt:lpstr>
      <vt:lpstr>A Generic Ordered Pair Class (Part 3 of 4)</vt:lpstr>
      <vt:lpstr>A Generic Ordered Pair Class (Part 4 of 4)</vt:lpstr>
      <vt:lpstr>Using Our Ordered Pair Class (Part 1 of 3)</vt:lpstr>
      <vt:lpstr>Using Our Ordered Pair Class (Part 2 of 3)</vt:lpstr>
      <vt:lpstr>Using Our Ordered Pair Class (Part 3 of 3)</vt:lpstr>
      <vt:lpstr>Pitfall:  A Generic Constructor Name Has No Type Parameter</vt:lpstr>
      <vt:lpstr>Pitfall:  A Primitive Type Cannot be Plugged in for a Type Parameter</vt:lpstr>
      <vt:lpstr>Pitfall:  A Type Parameter Cannot Be Used Everywhere a Type Name Can Be Used</vt:lpstr>
      <vt:lpstr>Pitfall:  An Instantiation of a Generic Class Cannot be an Array Base Type</vt:lpstr>
      <vt:lpstr>Using Our Ordered Pair Class and Automatic Boxing (Part 1 of 3)</vt:lpstr>
      <vt:lpstr>Using Our Ordered Pair Class and Automatic Boxing (Part 2 of 3)</vt:lpstr>
      <vt:lpstr>Using Our Ordered Pair Class and Automatic Boxing (Part 3 of 3)</vt:lpstr>
      <vt:lpstr>Pitfall:  A Class Definition Can Have More Than One Type Parameter</vt:lpstr>
      <vt:lpstr>Multiple Type Parameters (Part 1 of 4)</vt:lpstr>
      <vt:lpstr>Multiple Type Parameters (Part 2 of 4)</vt:lpstr>
      <vt:lpstr>Multiple Type Parameters (Part 3 of 4)</vt:lpstr>
      <vt:lpstr>Multiple Type Parameters (Part 4 of 4)</vt:lpstr>
      <vt:lpstr>Pitfall:  A Generic Class Cannot Be an Exception Class</vt:lpstr>
      <vt:lpstr>Using a Generic Class with Two Type Parameters (Part 1 of 2)</vt:lpstr>
      <vt:lpstr>Using a Generic Class with Two Type Parameters (Part 2 of 2)</vt:lpstr>
      <vt:lpstr>Bounds for Type Parameters</vt:lpstr>
      <vt:lpstr>Bounds for Type Parameters</vt:lpstr>
      <vt:lpstr>A Bounded Type Parameter</vt:lpstr>
      <vt:lpstr>Tip:  Generic Interfaces</vt:lpstr>
      <vt:lpstr>Generic Methods</vt:lpstr>
      <vt:lpstr>Generic Methods</vt:lpstr>
      <vt:lpstr>Inheritance with Generic Classes</vt:lpstr>
      <vt:lpstr>A Derived Generic Class (Part 1 of 2)</vt:lpstr>
      <vt:lpstr>A Derived Generic Class (Part 2 of 2)</vt:lpstr>
      <vt:lpstr>Using UnorderedPair (Part 1 of 2)</vt:lpstr>
      <vt:lpstr>Using UnorderedPair (Part 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Abdul-Rahman Mawlood-Yunis</cp:lastModifiedBy>
  <cp:revision>27</cp:revision>
  <cp:lastPrinted>2023-10-22T11:19:42Z</cp:lastPrinted>
  <dcterms:created xsi:type="dcterms:W3CDTF">2006-08-16T00:00:00Z</dcterms:created>
  <dcterms:modified xsi:type="dcterms:W3CDTF">2023-10-22T15:52:05Z</dcterms:modified>
</cp:coreProperties>
</file>