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345" r:id="rId33"/>
    <p:sldId id="346" r:id="rId34"/>
    <p:sldId id="347" r:id="rId35"/>
    <p:sldId id="348" r:id="rId36"/>
    <p:sldId id="349" r:id="rId37"/>
    <p:sldId id="350" r:id="rId38"/>
    <p:sldId id="351" r:id="rId39"/>
    <p:sldId id="352" r:id="rId40"/>
    <p:sldId id="299" r:id="rId41"/>
    <p:sldId id="300" r:id="rId42"/>
    <p:sldId id="301" r:id="rId43"/>
    <p:sldId id="302" r:id="rId44"/>
    <p:sldId id="303" r:id="rId45"/>
    <p:sldId id="304" r:id="rId46"/>
    <p:sldId id="306" r:id="rId47"/>
    <p:sldId id="307" r:id="rId48"/>
    <p:sldId id="308" r:id="rId49"/>
    <p:sldId id="309" r:id="rId50"/>
    <p:sldId id="353" r:id="rId51"/>
    <p:sldId id="287" r:id="rId52"/>
    <p:sldId id="288" r:id="rId53"/>
    <p:sldId id="289" r:id="rId54"/>
    <p:sldId id="290" r:id="rId55"/>
    <p:sldId id="291" r:id="rId56"/>
    <p:sldId id="292" r:id="rId57"/>
    <p:sldId id="293" r:id="rId58"/>
    <p:sldId id="294" r:id="rId59"/>
    <p:sldId id="295" r:id="rId60"/>
    <p:sldId id="296" r:id="rId61"/>
    <p:sldId id="297" r:id="rId62"/>
    <p:sldId id="312" r:id="rId63"/>
    <p:sldId id="313" r:id="rId64"/>
    <p:sldId id="314" r:id="rId65"/>
    <p:sldId id="298" r:id="rId66"/>
    <p:sldId id="310" r:id="rId67"/>
    <p:sldId id="311" r:id="rId68"/>
    <p:sldId id="318" r:id="rId69"/>
    <p:sldId id="315" r:id="rId70"/>
    <p:sldId id="316" r:id="rId71"/>
    <p:sldId id="317" r:id="rId72"/>
    <p:sldId id="319" r:id="rId73"/>
    <p:sldId id="320" r:id="rId74"/>
    <p:sldId id="322" r:id="rId75"/>
    <p:sldId id="323" r:id="rId76"/>
    <p:sldId id="324" r:id="rId77"/>
    <p:sldId id="325" r:id="rId78"/>
    <p:sldId id="326" r:id="rId79"/>
    <p:sldId id="327" r:id="rId80"/>
    <p:sldId id="328" r:id="rId81"/>
    <p:sldId id="329" r:id="rId82"/>
    <p:sldId id="330" r:id="rId83"/>
    <p:sldId id="331" r:id="rId84"/>
    <p:sldId id="332" r:id="rId85"/>
    <p:sldId id="333" r:id="rId86"/>
    <p:sldId id="334" r:id="rId87"/>
    <p:sldId id="335" r:id="rId88"/>
    <p:sldId id="336" r:id="rId89"/>
    <p:sldId id="337" r:id="rId90"/>
    <p:sldId id="338" r:id="rId91"/>
    <p:sldId id="339" r:id="rId92"/>
    <p:sldId id="341" r:id="rId93"/>
    <p:sldId id="340" r:id="rId94"/>
    <p:sldId id="342" r:id="rId95"/>
    <p:sldId id="343" r:id="rId96"/>
    <p:sldId id="344"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1" r:id="rId114"/>
    <p:sldId id="370" r:id="rId115"/>
    <p:sldId id="372" r:id="rId116"/>
    <p:sldId id="373" r:id="rId117"/>
    <p:sldId id="374" r:id="rId1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60"/>
  </p:normalViewPr>
  <p:slideViewPr>
    <p:cSldViewPr>
      <p:cViewPr varScale="1">
        <p:scale>
          <a:sx n="74" d="100"/>
          <a:sy n="74" d="100"/>
        </p:scale>
        <p:origin x="1718"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notesMaster" Target="notesMasters/notes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918F429-64FE-4190-9DAE-0F073254D9A8}" type="datetimeFigureOut">
              <a:rPr lang="en-US"/>
              <a:pPr>
                <a:defRPr/>
              </a:pPr>
              <a:t>12/6/2022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43B6CB7-F6D0-466E-8254-B8C818EF4553}" type="slidenum">
              <a:rPr lang="en-US"/>
              <a:pPr>
                <a:defRPr/>
              </a:pPr>
              <a:t>‹#›</a:t>
            </a:fld>
            <a:endParaRPr lang="en-US"/>
          </a:p>
        </p:txBody>
      </p:sp>
    </p:spTree>
    <p:extLst>
      <p:ext uri="{BB962C8B-B14F-4D97-AF65-F5344CB8AC3E}">
        <p14:creationId xmlns:p14="http://schemas.microsoft.com/office/powerpoint/2010/main" val="5755187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BE5888-F616-432E-9953-7B80D9D949AC}" type="slidenum">
              <a:rPr lang="en-US" smtClean="0"/>
              <a:pPr fontAlgn="base">
                <a:spcBef>
                  <a:spcPct val="0"/>
                </a:spcBef>
                <a:spcAft>
                  <a:spcPct val="0"/>
                </a:spcAft>
                <a:defRPr/>
              </a:pPr>
              <a:t>1</a:t>
            </a:fld>
            <a:endParaRPr lang="en-US"/>
          </a:p>
        </p:txBody>
      </p:sp>
    </p:spTree>
    <p:extLst>
      <p:ext uri="{BB962C8B-B14F-4D97-AF65-F5344CB8AC3E}">
        <p14:creationId xmlns:p14="http://schemas.microsoft.com/office/powerpoint/2010/main" val="174436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2F2D37-3FDC-4DAC-845D-F20948F5135F}" type="slidenum">
              <a:rPr lang="en-US" smtClean="0"/>
              <a:pPr fontAlgn="base">
                <a:spcBef>
                  <a:spcPct val="0"/>
                </a:spcBef>
                <a:spcAft>
                  <a:spcPct val="0"/>
                </a:spcAft>
                <a:defRPr/>
              </a:pPr>
              <a:t>10</a:t>
            </a:fld>
            <a:endParaRPr lang="en-US"/>
          </a:p>
        </p:txBody>
      </p:sp>
    </p:spTree>
    <p:extLst>
      <p:ext uri="{BB962C8B-B14F-4D97-AF65-F5344CB8AC3E}">
        <p14:creationId xmlns:p14="http://schemas.microsoft.com/office/powerpoint/2010/main" val="92482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A71617-6778-4BE5-9A44-68216ACEBFCC}" type="slidenum">
              <a:rPr lang="en-US" smtClean="0"/>
              <a:pPr fontAlgn="base">
                <a:spcBef>
                  <a:spcPct val="0"/>
                </a:spcBef>
                <a:spcAft>
                  <a:spcPct val="0"/>
                </a:spcAft>
                <a:defRPr/>
              </a:pPr>
              <a:t>11</a:t>
            </a:fld>
            <a:endParaRPr lang="en-US"/>
          </a:p>
        </p:txBody>
      </p:sp>
    </p:spTree>
    <p:extLst>
      <p:ext uri="{BB962C8B-B14F-4D97-AF65-F5344CB8AC3E}">
        <p14:creationId xmlns:p14="http://schemas.microsoft.com/office/powerpoint/2010/main" val="4264522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73A786-F13A-49A1-BF93-63ECC427A85F}" type="slidenum">
              <a:rPr lang="en-US" smtClean="0"/>
              <a:pPr fontAlgn="base">
                <a:spcBef>
                  <a:spcPct val="0"/>
                </a:spcBef>
                <a:spcAft>
                  <a:spcPct val="0"/>
                </a:spcAft>
                <a:defRPr/>
              </a:pPr>
              <a:t>12</a:t>
            </a:fld>
            <a:endParaRPr lang="en-US"/>
          </a:p>
        </p:txBody>
      </p:sp>
    </p:spTree>
    <p:extLst>
      <p:ext uri="{BB962C8B-B14F-4D97-AF65-F5344CB8AC3E}">
        <p14:creationId xmlns:p14="http://schemas.microsoft.com/office/powerpoint/2010/main" val="379669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CB85C1-87F7-4EC8-ACD4-36397A7B23A8}" type="slidenum">
              <a:rPr lang="en-US" smtClean="0"/>
              <a:pPr fontAlgn="base">
                <a:spcBef>
                  <a:spcPct val="0"/>
                </a:spcBef>
                <a:spcAft>
                  <a:spcPct val="0"/>
                </a:spcAft>
                <a:defRPr/>
              </a:pPr>
              <a:t>13</a:t>
            </a:fld>
            <a:endParaRPr lang="en-US"/>
          </a:p>
        </p:txBody>
      </p:sp>
    </p:spTree>
    <p:extLst>
      <p:ext uri="{BB962C8B-B14F-4D97-AF65-F5344CB8AC3E}">
        <p14:creationId xmlns:p14="http://schemas.microsoft.com/office/powerpoint/2010/main" val="3425002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776D2B-20BC-436E-B9EB-3572FC22AF68}" type="slidenum">
              <a:rPr lang="en-US" smtClean="0"/>
              <a:pPr fontAlgn="base">
                <a:spcBef>
                  <a:spcPct val="0"/>
                </a:spcBef>
                <a:spcAft>
                  <a:spcPct val="0"/>
                </a:spcAft>
                <a:defRPr/>
              </a:pPr>
              <a:t>14</a:t>
            </a:fld>
            <a:endParaRPr lang="en-US"/>
          </a:p>
        </p:txBody>
      </p:sp>
    </p:spTree>
    <p:extLst>
      <p:ext uri="{BB962C8B-B14F-4D97-AF65-F5344CB8AC3E}">
        <p14:creationId xmlns:p14="http://schemas.microsoft.com/office/powerpoint/2010/main" val="2520334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2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3270A7-8A44-4630-94B8-1157ECCFFE7A}" type="slidenum">
              <a:rPr lang="en-US" smtClean="0"/>
              <a:pPr fontAlgn="base">
                <a:spcBef>
                  <a:spcPct val="0"/>
                </a:spcBef>
                <a:spcAft>
                  <a:spcPct val="0"/>
                </a:spcAft>
                <a:defRPr/>
              </a:pPr>
              <a:t>15</a:t>
            </a:fld>
            <a:endParaRPr lang="en-US"/>
          </a:p>
        </p:txBody>
      </p:sp>
    </p:spTree>
    <p:extLst>
      <p:ext uri="{BB962C8B-B14F-4D97-AF65-F5344CB8AC3E}">
        <p14:creationId xmlns:p14="http://schemas.microsoft.com/office/powerpoint/2010/main" val="1797446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4C6206-FE25-4980-97A7-0BD4C9B625E0}" type="slidenum">
              <a:rPr lang="en-US" smtClean="0"/>
              <a:pPr fontAlgn="base">
                <a:spcBef>
                  <a:spcPct val="0"/>
                </a:spcBef>
                <a:spcAft>
                  <a:spcPct val="0"/>
                </a:spcAft>
                <a:defRPr/>
              </a:pPr>
              <a:t>16</a:t>
            </a:fld>
            <a:endParaRPr lang="en-US"/>
          </a:p>
        </p:txBody>
      </p:sp>
    </p:spTree>
    <p:extLst>
      <p:ext uri="{BB962C8B-B14F-4D97-AF65-F5344CB8AC3E}">
        <p14:creationId xmlns:p14="http://schemas.microsoft.com/office/powerpoint/2010/main" val="1302559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03E43F-332D-4A26-98AF-ECED133B3A64}" type="slidenum">
              <a:rPr lang="en-US" smtClean="0"/>
              <a:pPr fontAlgn="base">
                <a:spcBef>
                  <a:spcPct val="0"/>
                </a:spcBef>
                <a:spcAft>
                  <a:spcPct val="0"/>
                </a:spcAft>
                <a:defRPr/>
              </a:pPr>
              <a:t>17</a:t>
            </a:fld>
            <a:endParaRPr lang="en-US"/>
          </a:p>
        </p:txBody>
      </p:sp>
    </p:spTree>
    <p:extLst>
      <p:ext uri="{BB962C8B-B14F-4D97-AF65-F5344CB8AC3E}">
        <p14:creationId xmlns:p14="http://schemas.microsoft.com/office/powerpoint/2010/main" val="801886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7CF3D7-EFEE-4481-AA4B-6D58647381AE}" type="slidenum">
              <a:rPr lang="en-US" smtClean="0"/>
              <a:pPr fontAlgn="base">
                <a:spcBef>
                  <a:spcPct val="0"/>
                </a:spcBef>
                <a:spcAft>
                  <a:spcPct val="0"/>
                </a:spcAft>
                <a:defRPr/>
              </a:pPr>
              <a:t>18</a:t>
            </a:fld>
            <a:endParaRPr lang="en-US"/>
          </a:p>
        </p:txBody>
      </p:sp>
    </p:spTree>
    <p:extLst>
      <p:ext uri="{BB962C8B-B14F-4D97-AF65-F5344CB8AC3E}">
        <p14:creationId xmlns:p14="http://schemas.microsoft.com/office/powerpoint/2010/main" val="514669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6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BBDBD9-638A-41C0-B974-8B1D64A197C0}" type="slidenum">
              <a:rPr lang="en-US" smtClean="0"/>
              <a:pPr fontAlgn="base">
                <a:spcBef>
                  <a:spcPct val="0"/>
                </a:spcBef>
                <a:spcAft>
                  <a:spcPct val="0"/>
                </a:spcAft>
                <a:defRPr/>
              </a:pPr>
              <a:t>19</a:t>
            </a:fld>
            <a:endParaRPr lang="en-US"/>
          </a:p>
        </p:txBody>
      </p:sp>
    </p:spTree>
    <p:extLst>
      <p:ext uri="{BB962C8B-B14F-4D97-AF65-F5344CB8AC3E}">
        <p14:creationId xmlns:p14="http://schemas.microsoft.com/office/powerpoint/2010/main" val="1544851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5ABCA5-6317-464F-867B-BED3E56B2D7F}" type="slidenum">
              <a:rPr lang="en-US" smtClean="0"/>
              <a:pPr fontAlgn="base">
                <a:spcBef>
                  <a:spcPct val="0"/>
                </a:spcBef>
                <a:spcAft>
                  <a:spcPct val="0"/>
                </a:spcAft>
                <a:defRPr/>
              </a:pPr>
              <a:t>2</a:t>
            </a:fld>
            <a:endParaRPr lang="en-US"/>
          </a:p>
        </p:txBody>
      </p:sp>
    </p:spTree>
    <p:extLst>
      <p:ext uri="{BB962C8B-B14F-4D97-AF65-F5344CB8AC3E}">
        <p14:creationId xmlns:p14="http://schemas.microsoft.com/office/powerpoint/2010/main" val="1246140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7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B0A295-CCCB-4562-865A-E36687E7B797}" type="slidenum">
              <a:rPr lang="en-US" smtClean="0"/>
              <a:pPr fontAlgn="base">
                <a:spcBef>
                  <a:spcPct val="0"/>
                </a:spcBef>
                <a:spcAft>
                  <a:spcPct val="0"/>
                </a:spcAft>
                <a:defRPr/>
              </a:pPr>
              <a:t>20</a:t>
            </a:fld>
            <a:endParaRPr lang="en-US"/>
          </a:p>
        </p:txBody>
      </p:sp>
    </p:spTree>
    <p:extLst>
      <p:ext uri="{BB962C8B-B14F-4D97-AF65-F5344CB8AC3E}">
        <p14:creationId xmlns:p14="http://schemas.microsoft.com/office/powerpoint/2010/main" val="3950844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7B1156-94D3-4FAD-B316-D70102BB0C3A}" type="slidenum">
              <a:rPr lang="en-US" smtClean="0"/>
              <a:pPr fontAlgn="base">
                <a:spcBef>
                  <a:spcPct val="0"/>
                </a:spcBef>
                <a:spcAft>
                  <a:spcPct val="0"/>
                </a:spcAft>
                <a:defRPr/>
              </a:pPr>
              <a:t>21</a:t>
            </a:fld>
            <a:endParaRPr lang="en-US"/>
          </a:p>
        </p:txBody>
      </p:sp>
    </p:spTree>
    <p:extLst>
      <p:ext uri="{BB962C8B-B14F-4D97-AF65-F5344CB8AC3E}">
        <p14:creationId xmlns:p14="http://schemas.microsoft.com/office/powerpoint/2010/main" val="31024891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DBEC76-E3C7-464E-AF83-7E7926F68A5E}" type="slidenum">
              <a:rPr lang="en-US" smtClean="0"/>
              <a:pPr fontAlgn="base">
                <a:spcBef>
                  <a:spcPct val="0"/>
                </a:spcBef>
                <a:spcAft>
                  <a:spcPct val="0"/>
                </a:spcAft>
                <a:defRPr/>
              </a:pPr>
              <a:t>22</a:t>
            </a:fld>
            <a:endParaRPr lang="en-US"/>
          </a:p>
        </p:txBody>
      </p:sp>
    </p:spTree>
    <p:extLst>
      <p:ext uri="{BB962C8B-B14F-4D97-AF65-F5344CB8AC3E}">
        <p14:creationId xmlns:p14="http://schemas.microsoft.com/office/powerpoint/2010/main" val="2867318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CA6D5B-3107-4E33-8BAC-1E097CD28F6C}" type="slidenum">
              <a:rPr lang="en-US" smtClean="0"/>
              <a:pPr fontAlgn="base">
                <a:spcBef>
                  <a:spcPct val="0"/>
                </a:spcBef>
                <a:spcAft>
                  <a:spcPct val="0"/>
                </a:spcAft>
                <a:defRPr/>
              </a:pPr>
              <a:t>23</a:t>
            </a:fld>
            <a:endParaRPr lang="en-US"/>
          </a:p>
        </p:txBody>
      </p:sp>
    </p:spTree>
    <p:extLst>
      <p:ext uri="{BB962C8B-B14F-4D97-AF65-F5344CB8AC3E}">
        <p14:creationId xmlns:p14="http://schemas.microsoft.com/office/powerpoint/2010/main" val="3345072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A8FFC1-62AC-49EF-BBFB-126D6A10514C}" type="slidenum">
              <a:rPr lang="en-US" smtClean="0"/>
              <a:pPr fontAlgn="base">
                <a:spcBef>
                  <a:spcPct val="0"/>
                </a:spcBef>
                <a:spcAft>
                  <a:spcPct val="0"/>
                </a:spcAft>
                <a:defRPr/>
              </a:pPr>
              <a:t>24</a:t>
            </a:fld>
            <a:endParaRPr lang="en-US"/>
          </a:p>
        </p:txBody>
      </p:sp>
    </p:spTree>
    <p:extLst>
      <p:ext uri="{BB962C8B-B14F-4D97-AF65-F5344CB8AC3E}">
        <p14:creationId xmlns:p14="http://schemas.microsoft.com/office/powerpoint/2010/main" val="359477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6F32FC-AC5E-4003-B061-AC089D470EF1}" type="slidenum">
              <a:rPr lang="en-US" smtClean="0"/>
              <a:pPr fontAlgn="base">
                <a:spcBef>
                  <a:spcPct val="0"/>
                </a:spcBef>
                <a:spcAft>
                  <a:spcPct val="0"/>
                </a:spcAft>
                <a:defRPr/>
              </a:pPr>
              <a:t>25</a:t>
            </a:fld>
            <a:endParaRPr lang="en-US"/>
          </a:p>
        </p:txBody>
      </p:sp>
    </p:spTree>
    <p:extLst>
      <p:ext uri="{BB962C8B-B14F-4D97-AF65-F5344CB8AC3E}">
        <p14:creationId xmlns:p14="http://schemas.microsoft.com/office/powerpoint/2010/main" val="328619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83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B72FB2-29C4-4151-91C0-443C18EE84F3}" type="slidenum">
              <a:rPr lang="en-US" smtClean="0"/>
              <a:pPr fontAlgn="base">
                <a:spcBef>
                  <a:spcPct val="0"/>
                </a:spcBef>
                <a:spcAft>
                  <a:spcPct val="0"/>
                </a:spcAft>
                <a:defRPr/>
              </a:pPr>
              <a:t>26</a:t>
            </a:fld>
            <a:endParaRPr lang="en-US"/>
          </a:p>
        </p:txBody>
      </p:sp>
    </p:spTree>
    <p:extLst>
      <p:ext uri="{BB962C8B-B14F-4D97-AF65-F5344CB8AC3E}">
        <p14:creationId xmlns:p14="http://schemas.microsoft.com/office/powerpoint/2010/main" val="269090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5A8E6E-4176-4DB4-8DB6-FB07F429D6C3}" type="slidenum">
              <a:rPr lang="en-US" smtClean="0"/>
              <a:pPr fontAlgn="base">
                <a:spcBef>
                  <a:spcPct val="0"/>
                </a:spcBef>
                <a:spcAft>
                  <a:spcPct val="0"/>
                </a:spcAft>
                <a:defRPr/>
              </a:pPr>
              <a:t>27</a:t>
            </a:fld>
            <a:endParaRPr lang="en-US"/>
          </a:p>
        </p:txBody>
      </p:sp>
    </p:spTree>
    <p:extLst>
      <p:ext uri="{BB962C8B-B14F-4D97-AF65-F5344CB8AC3E}">
        <p14:creationId xmlns:p14="http://schemas.microsoft.com/office/powerpoint/2010/main" val="10634235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853422-A3BA-48FD-B72C-A38F81B51A6B}" type="slidenum">
              <a:rPr lang="en-US" smtClean="0"/>
              <a:pPr fontAlgn="base">
                <a:spcBef>
                  <a:spcPct val="0"/>
                </a:spcBef>
                <a:spcAft>
                  <a:spcPct val="0"/>
                </a:spcAft>
                <a:defRPr/>
              </a:pPr>
              <a:t>28</a:t>
            </a:fld>
            <a:endParaRPr lang="en-US"/>
          </a:p>
        </p:txBody>
      </p:sp>
    </p:spTree>
    <p:extLst>
      <p:ext uri="{BB962C8B-B14F-4D97-AF65-F5344CB8AC3E}">
        <p14:creationId xmlns:p14="http://schemas.microsoft.com/office/powerpoint/2010/main" val="19499041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87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C763A5-0E7B-4AAA-BB88-0CB732544CAF}" type="slidenum">
              <a:rPr lang="en-US" smtClean="0"/>
              <a:pPr fontAlgn="base">
                <a:spcBef>
                  <a:spcPct val="0"/>
                </a:spcBef>
                <a:spcAft>
                  <a:spcPct val="0"/>
                </a:spcAft>
                <a:defRPr/>
              </a:pPr>
              <a:t>29</a:t>
            </a:fld>
            <a:endParaRPr lang="en-US"/>
          </a:p>
        </p:txBody>
      </p:sp>
    </p:spTree>
    <p:extLst>
      <p:ext uri="{BB962C8B-B14F-4D97-AF65-F5344CB8AC3E}">
        <p14:creationId xmlns:p14="http://schemas.microsoft.com/office/powerpoint/2010/main" val="1742964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DD4737-6092-4BF5-A32A-348E7E19E623}" type="slidenum">
              <a:rPr lang="en-US" smtClean="0"/>
              <a:pPr fontAlgn="base">
                <a:spcBef>
                  <a:spcPct val="0"/>
                </a:spcBef>
                <a:spcAft>
                  <a:spcPct val="0"/>
                </a:spcAft>
                <a:defRPr/>
              </a:pPr>
              <a:t>3</a:t>
            </a:fld>
            <a:endParaRPr lang="en-US"/>
          </a:p>
        </p:txBody>
      </p:sp>
    </p:spTree>
    <p:extLst>
      <p:ext uri="{BB962C8B-B14F-4D97-AF65-F5344CB8AC3E}">
        <p14:creationId xmlns:p14="http://schemas.microsoft.com/office/powerpoint/2010/main" val="8674711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4AB0F9-150E-495B-A8E9-23F98038B88C}" type="slidenum">
              <a:rPr lang="en-US" smtClean="0"/>
              <a:pPr fontAlgn="base">
                <a:spcBef>
                  <a:spcPct val="0"/>
                </a:spcBef>
                <a:spcAft>
                  <a:spcPct val="0"/>
                </a:spcAft>
                <a:defRPr/>
              </a:pPr>
              <a:t>30</a:t>
            </a:fld>
            <a:endParaRPr lang="en-US"/>
          </a:p>
        </p:txBody>
      </p:sp>
    </p:spTree>
    <p:extLst>
      <p:ext uri="{BB962C8B-B14F-4D97-AF65-F5344CB8AC3E}">
        <p14:creationId xmlns:p14="http://schemas.microsoft.com/office/powerpoint/2010/main" val="41538305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F7ECB5-2123-4CF9-A356-C3BD98639941}" type="slidenum">
              <a:rPr lang="en-US" smtClean="0"/>
              <a:pPr fontAlgn="base">
                <a:spcBef>
                  <a:spcPct val="0"/>
                </a:spcBef>
                <a:spcAft>
                  <a:spcPct val="0"/>
                </a:spcAft>
                <a:defRPr/>
              </a:pPr>
              <a:t>31</a:t>
            </a:fld>
            <a:endParaRPr lang="en-US"/>
          </a:p>
        </p:txBody>
      </p:sp>
    </p:spTree>
    <p:extLst>
      <p:ext uri="{BB962C8B-B14F-4D97-AF65-F5344CB8AC3E}">
        <p14:creationId xmlns:p14="http://schemas.microsoft.com/office/powerpoint/2010/main" val="2353582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D7B3E447-7E5D-492C-926A-8805281C00E2}" type="slidenum">
              <a:rPr lang="en-US" smtClean="0"/>
              <a:pPr>
                <a:defRPr/>
              </a:pPr>
              <a:t>40</a:t>
            </a:fld>
            <a:endParaRPr lang="en-US"/>
          </a:p>
        </p:txBody>
      </p:sp>
    </p:spTree>
    <p:extLst>
      <p:ext uri="{BB962C8B-B14F-4D97-AF65-F5344CB8AC3E}">
        <p14:creationId xmlns:p14="http://schemas.microsoft.com/office/powerpoint/2010/main" val="28723083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941B72F3-81BB-410B-8B4A-CD842CF8640C}" type="slidenum">
              <a:rPr lang="en-US" smtClean="0"/>
              <a:pPr>
                <a:defRPr/>
              </a:pPr>
              <a:t>41</a:t>
            </a:fld>
            <a:endParaRPr lang="en-US"/>
          </a:p>
        </p:txBody>
      </p:sp>
    </p:spTree>
    <p:extLst>
      <p:ext uri="{BB962C8B-B14F-4D97-AF65-F5344CB8AC3E}">
        <p14:creationId xmlns:p14="http://schemas.microsoft.com/office/powerpoint/2010/main" val="31874608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9DAC3363-CB9B-4505-BCF4-474779495ACD}" type="slidenum">
              <a:rPr lang="en-US" smtClean="0"/>
              <a:pPr>
                <a:defRPr/>
              </a:pPr>
              <a:t>42</a:t>
            </a:fld>
            <a:endParaRPr lang="en-US"/>
          </a:p>
        </p:txBody>
      </p:sp>
    </p:spTree>
    <p:extLst>
      <p:ext uri="{BB962C8B-B14F-4D97-AF65-F5344CB8AC3E}">
        <p14:creationId xmlns:p14="http://schemas.microsoft.com/office/powerpoint/2010/main" val="23344442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49EC2EB2-DFC6-415E-9082-1AE21AD60CD7}" type="slidenum">
              <a:rPr lang="en-US" smtClean="0"/>
              <a:pPr>
                <a:defRPr/>
              </a:pPr>
              <a:t>43</a:t>
            </a:fld>
            <a:endParaRPr lang="en-US"/>
          </a:p>
        </p:txBody>
      </p:sp>
    </p:spTree>
    <p:extLst>
      <p:ext uri="{BB962C8B-B14F-4D97-AF65-F5344CB8AC3E}">
        <p14:creationId xmlns:p14="http://schemas.microsoft.com/office/powerpoint/2010/main" val="355438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56293882-8139-4EB6-A684-54458363B208}" type="slidenum">
              <a:rPr lang="en-US" smtClean="0"/>
              <a:pPr>
                <a:defRPr/>
              </a:pPr>
              <a:t>44</a:t>
            </a:fld>
            <a:endParaRPr lang="en-US"/>
          </a:p>
        </p:txBody>
      </p:sp>
    </p:spTree>
    <p:extLst>
      <p:ext uri="{BB962C8B-B14F-4D97-AF65-F5344CB8AC3E}">
        <p14:creationId xmlns:p14="http://schemas.microsoft.com/office/powerpoint/2010/main" val="24187221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BED43DE0-8AF7-4065-A8D3-D1651E7C3ED8}" type="slidenum">
              <a:rPr lang="en-US" smtClean="0"/>
              <a:pPr>
                <a:defRPr/>
              </a:pPr>
              <a:t>45</a:t>
            </a:fld>
            <a:endParaRPr lang="en-US"/>
          </a:p>
        </p:txBody>
      </p:sp>
    </p:spTree>
    <p:extLst>
      <p:ext uri="{BB962C8B-B14F-4D97-AF65-F5344CB8AC3E}">
        <p14:creationId xmlns:p14="http://schemas.microsoft.com/office/powerpoint/2010/main" val="16036806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1605DCD7-5FA0-4EE9-8BED-4603A4820826}" type="slidenum">
              <a:rPr lang="en-US" smtClean="0"/>
              <a:pPr>
                <a:defRPr/>
              </a:pPr>
              <a:t>46</a:t>
            </a:fld>
            <a:endParaRPr lang="en-US"/>
          </a:p>
        </p:txBody>
      </p:sp>
    </p:spTree>
    <p:extLst>
      <p:ext uri="{BB962C8B-B14F-4D97-AF65-F5344CB8AC3E}">
        <p14:creationId xmlns:p14="http://schemas.microsoft.com/office/powerpoint/2010/main" val="24994546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E65E5323-E6A3-4579-897D-86A5DEA62F02}" type="slidenum">
              <a:rPr lang="en-US" smtClean="0"/>
              <a:pPr>
                <a:defRPr/>
              </a:pPr>
              <a:t>47</a:t>
            </a:fld>
            <a:endParaRPr lang="en-US"/>
          </a:p>
        </p:txBody>
      </p:sp>
    </p:spTree>
    <p:extLst>
      <p:ext uri="{BB962C8B-B14F-4D97-AF65-F5344CB8AC3E}">
        <p14:creationId xmlns:p14="http://schemas.microsoft.com/office/powerpoint/2010/main" val="1227403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5B2BD7-8E27-437B-A17F-36830E5F53B2}" type="slidenum">
              <a:rPr lang="en-US" smtClean="0"/>
              <a:pPr fontAlgn="base">
                <a:spcBef>
                  <a:spcPct val="0"/>
                </a:spcBef>
                <a:spcAft>
                  <a:spcPct val="0"/>
                </a:spcAft>
                <a:defRPr/>
              </a:pPr>
              <a:t>4</a:t>
            </a:fld>
            <a:endParaRPr lang="en-US"/>
          </a:p>
        </p:txBody>
      </p:sp>
    </p:spTree>
    <p:extLst>
      <p:ext uri="{BB962C8B-B14F-4D97-AF65-F5344CB8AC3E}">
        <p14:creationId xmlns:p14="http://schemas.microsoft.com/office/powerpoint/2010/main" val="13463970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653B672F-0AAC-4285-A75E-B3A87C1166EA}" type="slidenum">
              <a:rPr lang="en-US" smtClean="0"/>
              <a:pPr>
                <a:defRPr/>
              </a:pPr>
              <a:t>48</a:t>
            </a:fld>
            <a:endParaRPr lang="en-US"/>
          </a:p>
        </p:txBody>
      </p:sp>
    </p:spTree>
    <p:extLst>
      <p:ext uri="{BB962C8B-B14F-4D97-AF65-F5344CB8AC3E}">
        <p14:creationId xmlns:p14="http://schemas.microsoft.com/office/powerpoint/2010/main" val="25894059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7FA38F8D-CB08-4BE2-A4EF-0E33ADE09B37}" type="slidenum">
              <a:rPr lang="en-US" smtClean="0"/>
              <a:pPr>
                <a:defRPr/>
              </a:pPr>
              <a:t>49</a:t>
            </a:fld>
            <a:endParaRPr lang="en-US"/>
          </a:p>
        </p:txBody>
      </p:sp>
    </p:spTree>
    <p:extLst>
      <p:ext uri="{BB962C8B-B14F-4D97-AF65-F5344CB8AC3E}">
        <p14:creationId xmlns:p14="http://schemas.microsoft.com/office/powerpoint/2010/main" val="42486257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90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9D010F-6E97-49FA-88A5-0EF23DA79BBD}" type="slidenum">
              <a:rPr lang="en-US" smtClean="0"/>
              <a:pPr fontAlgn="base">
                <a:spcBef>
                  <a:spcPct val="0"/>
                </a:spcBef>
                <a:spcAft>
                  <a:spcPct val="0"/>
                </a:spcAft>
                <a:defRPr/>
              </a:pPr>
              <a:t>51</a:t>
            </a:fld>
            <a:endParaRPr lang="en-US"/>
          </a:p>
        </p:txBody>
      </p:sp>
    </p:spTree>
    <p:extLst>
      <p:ext uri="{BB962C8B-B14F-4D97-AF65-F5344CB8AC3E}">
        <p14:creationId xmlns:p14="http://schemas.microsoft.com/office/powerpoint/2010/main" val="3911874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91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689C75-73E4-46B6-B9FE-3E15AFD580FF}" type="slidenum">
              <a:rPr lang="en-US" smtClean="0"/>
              <a:pPr fontAlgn="base">
                <a:spcBef>
                  <a:spcPct val="0"/>
                </a:spcBef>
                <a:spcAft>
                  <a:spcPct val="0"/>
                </a:spcAft>
                <a:defRPr/>
              </a:pPr>
              <a:t>52</a:t>
            </a:fld>
            <a:endParaRPr lang="en-US"/>
          </a:p>
        </p:txBody>
      </p:sp>
    </p:spTree>
    <p:extLst>
      <p:ext uri="{BB962C8B-B14F-4D97-AF65-F5344CB8AC3E}">
        <p14:creationId xmlns:p14="http://schemas.microsoft.com/office/powerpoint/2010/main" val="5376203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3FD6DA-2659-4E79-B5D2-F70EE12A3EA5}" type="slidenum">
              <a:rPr lang="en-US" smtClean="0"/>
              <a:pPr fontAlgn="base">
                <a:spcBef>
                  <a:spcPct val="0"/>
                </a:spcBef>
                <a:spcAft>
                  <a:spcPct val="0"/>
                </a:spcAft>
                <a:defRPr/>
              </a:pPr>
              <a:t>53</a:t>
            </a:fld>
            <a:endParaRPr lang="en-US"/>
          </a:p>
        </p:txBody>
      </p:sp>
    </p:spTree>
    <p:extLst>
      <p:ext uri="{BB962C8B-B14F-4D97-AF65-F5344CB8AC3E}">
        <p14:creationId xmlns:p14="http://schemas.microsoft.com/office/powerpoint/2010/main" val="8751157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93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821025-1471-487C-883E-0C8BA8B70174}" type="slidenum">
              <a:rPr lang="en-US" smtClean="0"/>
              <a:pPr fontAlgn="base">
                <a:spcBef>
                  <a:spcPct val="0"/>
                </a:spcBef>
                <a:spcAft>
                  <a:spcPct val="0"/>
                </a:spcAft>
                <a:defRPr/>
              </a:pPr>
              <a:t>54</a:t>
            </a:fld>
            <a:endParaRPr lang="en-US"/>
          </a:p>
        </p:txBody>
      </p:sp>
    </p:spTree>
    <p:extLst>
      <p:ext uri="{BB962C8B-B14F-4D97-AF65-F5344CB8AC3E}">
        <p14:creationId xmlns:p14="http://schemas.microsoft.com/office/powerpoint/2010/main" val="39367134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942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9C7E90-06BF-4ABB-B108-0CEBA212CC06}" type="slidenum">
              <a:rPr lang="en-US" smtClean="0"/>
              <a:pPr fontAlgn="base">
                <a:spcBef>
                  <a:spcPct val="0"/>
                </a:spcBef>
                <a:spcAft>
                  <a:spcPct val="0"/>
                </a:spcAft>
                <a:defRPr/>
              </a:pPr>
              <a:t>55</a:t>
            </a:fld>
            <a:endParaRPr lang="en-US"/>
          </a:p>
        </p:txBody>
      </p:sp>
    </p:spTree>
    <p:extLst>
      <p:ext uri="{BB962C8B-B14F-4D97-AF65-F5344CB8AC3E}">
        <p14:creationId xmlns:p14="http://schemas.microsoft.com/office/powerpoint/2010/main" val="27647278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598DB9-DDB0-41A1-9718-ACA3C3ACF864}" type="slidenum">
              <a:rPr lang="en-US" smtClean="0"/>
              <a:pPr fontAlgn="base">
                <a:spcBef>
                  <a:spcPct val="0"/>
                </a:spcBef>
                <a:spcAft>
                  <a:spcPct val="0"/>
                </a:spcAft>
                <a:defRPr/>
              </a:pPr>
              <a:t>56</a:t>
            </a:fld>
            <a:endParaRPr lang="en-US"/>
          </a:p>
        </p:txBody>
      </p:sp>
    </p:spTree>
    <p:extLst>
      <p:ext uri="{BB962C8B-B14F-4D97-AF65-F5344CB8AC3E}">
        <p14:creationId xmlns:p14="http://schemas.microsoft.com/office/powerpoint/2010/main" val="29545334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962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9C1199-67AB-4FE2-81CA-B8E9692F0F22}" type="slidenum">
              <a:rPr lang="en-US" smtClean="0"/>
              <a:pPr fontAlgn="base">
                <a:spcBef>
                  <a:spcPct val="0"/>
                </a:spcBef>
                <a:spcAft>
                  <a:spcPct val="0"/>
                </a:spcAft>
                <a:defRPr/>
              </a:pPr>
              <a:t>57</a:t>
            </a:fld>
            <a:endParaRPr lang="en-US"/>
          </a:p>
        </p:txBody>
      </p:sp>
    </p:spTree>
    <p:extLst>
      <p:ext uri="{BB962C8B-B14F-4D97-AF65-F5344CB8AC3E}">
        <p14:creationId xmlns:p14="http://schemas.microsoft.com/office/powerpoint/2010/main" val="2993808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3CFAC4-D4ED-4BC1-BE10-1C952CF8B5B5}" type="slidenum">
              <a:rPr lang="en-US" smtClean="0"/>
              <a:pPr fontAlgn="base">
                <a:spcBef>
                  <a:spcPct val="0"/>
                </a:spcBef>
                <a:spcAft>
                  <a:spcPct val="0"/>
                </a:spcAft>
                <a:defRPr/>
              </a:pPr>
              <a:t>58</a:t>
            </a:fld>
            <a:endParaRPr lang="en-US"/>
          </a:p>
        </p:txBody>
      </p:sp>
    </p:spTree>
    <p:extLst>
      <p:ext uri="{BB962C8B-B14F-4D97-AF65-F5344CB8AC3E}">
        <p14:creationId xmlns:p14="http://schemas.microsoft.com/office/powerpoint/2010/main" val="997166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8DF168-26F1-4CE5-9185-14FAA27F1997}" type="slidenum">
              <a:rPr lang="en-US" smtClean="0"/>
              <a:pPr fontAlgn="base">
                <a:spcBef>
                  <a:spcPct val="0"/>
                </a:spcBef>
                <a:spcAft>
                  <a:spcPct val="0"/>
                </a:spcAft>
                <a:defRPr/>
              </a:pPr>
              <a:t>5</a:t>
            </a:fld>
            <a:endParaRPr lang="en-US"/>
          </a:p>
        </p:txBody>
      </p:sp>
    </p:spTree>
    <p:extLst>
      <p:ext uri="{BB962C8B-B14F-4D97-AF65-F5344CB8AC3E}">
        <p14:creationId xmlns:p14="http://schemas.microsoft.com/office/powerpoint/2010/main" val="1432088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98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AAA057-1440-49A0-868F-14DBD153CF64}" type="slidenum">
              <a:rPr lang="en-US" smtClean="0"/>
              <a:pPr fontAlgn="base">
                <a:spcBef>
                  <a:spcPct val="0"/>
                </a:spcBef>
                <a:spcAft>
                  <a:spcPct val="0"/>
                </a:spcAft>
                <a:defRPr/>
              </a:pPr>
              <a:t>59</a:t>
            </a:fld>
            <a:endParaRPr lang="en-US"/>
          </a:p>
        </p:txBody>
      </p:sp>
    </p:spTree>
    <p:extLst>
      <p:ext uri="{BB962C8B-B14F-4D97-AF65-F5344CB8AC3E}">
        <p14:creationId xmlns:p14="http://schemas.microsoft.com/office/powerpoint/2010/main" val="12420271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DDA085-0773-40FD-9FEF-887594340446}" type="slidenum">
              <a:rPr lang="en-US" smtClean="0"/>
              <a:pPr fontAlgn="base">
                <a:spcBef>
                  <a:spcPct val="0"/>
                </a:spcBef>
                <a:spcAft>
                  <a:spcPct val="0"/>
                </a:spcAft>
                <a:defRPr/>
              </a:pPr>
              <a:t>60</a:t>
            </a:fld>
            <a:endParaRPr lang="en-US"/>
          </a:p>
        </p:txBody>
      </p:sp>
    </p:spTree>
    <p:extLst>
      <p:ext uri="{BB962C8B-B14F-4D97-AF65-F5344CB8AC3E}">
        <p14:creationId xmlns:p14="http://schemas.microsoft.com/office/powerpoint/2010/main" val="33405948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003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020378-937E-4D8B-B5FD-5C40CDB83E15}" type="slidenum">
              <a:rPr lang="en-US" smtClean="0"/>
              <a:pPr fontAlgn="base">
                <a:spcBef>
                  <a:spcPct val="0"/>
                </a:spcBef>
                <a:spcAft>
                  <a:spcPct val="0"/>
                </a:spcAft>
                <a:defRPr/>
              </a:pPr>
              <a:t>61</a:t>
            </a:fld>
            <a:endParaRPr lang="en-US"/>
          </a:p>
        </p:txBody>
      </p:sp>
    </p:spTree>
    <p:extLst>
      <p:ext uri="{BB962C8B-B14F-4D97-AF65-F5344CB8AC3E}">
        <p14:creationId xmlns:p14="http://schemas.microsoft.com/office/powerpoint/2010/main" val="33359322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013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5F228A-9C83-43C6-A6FC-D8ED63480E23}" type="slidenum">
              <a:rPr lang="en-US" smtClean="0"/>
              <a:pPr fontAlgn="base">
                <a:spcBef>
                  <a:spcPct val="0"/>
                </a:spcBef>
                <a:spcAft>
                  <a:spcPct val="0"/>
                </a:spcAft>
                <a:defRPr/>
              </a:pPr>
              <a:t>65</a:t>
            </a:fld>
            <a:endParaRPr lang="en-US"/>
          </a:p>
        </p:txBody>
      </p:sp>
    </p:spTree>
    <p:extLst>
      <p:ext uri="{BB962C8B-B14F-4D97-AF65-F5344CB8AC3E}">
        <p14:creationId xmlns:p14="http://schemas.microsoft.com/office/powerpoint/2010/main" val="21753336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17BC8B9D-5003-4530-A483-E40F92799984}" type="slidenum">
              <a:rPr lang="en-US" smtClean="0"/>
              <a:pPr>
                <a:defRPr/>
              </a:pPr>
              <a:t>69</a:t>
            </a:fld>
            <a:endParaRPr lang="en-US"/>
          </a:p>
        </p:txBody>
      </p:sp>
    </p:spTree>
    <p:extLst>
      <p:ext uri="{BB962C8B-B14F-4D97-AF65-F5344CB8AC3E}">
        <p14:creationId xmlns:p14="http://schemas.microsoft.com/office/powerpoint/2010/main" val="3938289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BCECD7-9D04-4FB2-8CC9-A8B068870CCE}" type="slidenum">
              <a:rPr lang="en-US" smtClean="0"/>
              <a:pPr fontAlgn="base">
                <a:spcBef>
                  <a:spcPct val="0"/>
                </a:spcBef>
                <a:spcAft>
                  <a:spcPct val="0"/>
                </a:spcAft>
                <a:defRPr/>
              </a:pPr>
              <a:t>6</a:t>
            </a:fld>
            <a:endParaRPr lang="en-US"/>
          </a:p>
        </p:txBody>
      </p:sp>
    </p:spTree>
    <p:extLst>
      <p:ext uri="{BB962C8B-B14F-4D97-AF65-F5344CB8AC3E}">
        <p14:creationId xmlns:p14="http://schemas.microsoft.com/office/powerpoint/2010/main" val="777603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77E74D-236C-4786-9F82-00FF2C0A239B}" type="slidenum">
              <a:rPr lang="en-US" smtClean="0"/>
              <a:pPr fontAlgn="base">
                <a:spcBef>
                  <a:spcPct val="0"/>
                </a:spcBef>
                <a:spcAft>
                  <a:spcPct val="0"/>
                </a:spcAft>
                <a:defRPr/>
              </a:pPr>
              <a:t>7</a:t>
            </a:fld>
            <a:endParaRPr lang="en-US"/>
          </a:p>
        </p:txBody>
      </p:sp>
    </p:spTree>
    <p:extLst>
      <p:ext uri="{BB962C8B-B14F-4D97-AF65-F5344CB8AC3E}">
        <p14:creationId xmlns:p14="http://schemas.microsoft.com/office/powerpoint/2010/main" val="3350808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271C2D-1170-49F5-8FB4-CBA39E7C5A1F}" type="slidenum">
              <a:rPr lang="en-US" smtClean="0"/>
              <a:pPr fontAlgn="base">
                <a:spcBef>
                  <a:spcPct val="0"/>
                </a:spcBef>
                <a:spcAft>
                  <a:spcPct val="0"/>
                </a:spcAft>
                <a:defRPr/>
              </a:pPr>
              <a:t>8</a:t>
            </a:fld>
            <a:endParaRPr lang="en-US"/>
          </a:p>
        </p:txBody>
      </p:sp>
    </p:spTree>
    <p:extLst>
      <p:ext uri="{BB962C8B-B14F-4D97-AF65-F5344CB8AC3E}">
        <p14:creationId xmlns:p14="http://schemas.microsoft.com/office/powerpoint/2010/main" val="3414120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EADA48-3E1E-416B-96E7-054B958C89B6}" type="slidenum">
              <a:rPr lang="en-US" smtClean="0"/>
              <a:pPr fontAlgn="base">
                <a:spcBef>
                  <a:spcPct val="0"/>
                </a:spcBef>
                <a:spcAft>
                  <a:spcPct val="0"/>
                </a:spcAft>
                <a:defRPr/>
              </a:pPr>
              <a:t>9</a:t>
            </a:fld>
            <a:endParaRPr lang="en-US"/>
          </a:p>
        </p:txBody>
      </p:sp>
    </p:spTree>
    <p:extLst>
      <p:ext uri="{BB962C8B-B14F-4D97-AF65-F5344CB8AC3E}">
        <p14:creationId xmlns:p14="http://schemas.microsoft.com/office/powerpoint/2010/main" val="1832300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5726F82-E5DE-4CE7-A5DA-3B97DBA3CD78}" type="datetime1">
              <a:rPr lang="en-US"/>
              <a:pPr>
                <a:defRPr/>
              </a:pPr>
              <a:t>12/6/2022</a:t>
            </a:fld>
            <a:endParaRPr lang="en-US"/>
          </a:p>
        </p:txBody>
      </p:sp>
      <p:sp>
        <p:nvSpPr>
          <p:cNvPr id="5" name="Footer Placeholder 4"/>
          <p:cNvSpPr>
            <a:spLocks noGrp="1"/>
          </p:cNvSpPr>
          <p:nvPr>
            <p:ph type="ftr" sz="quarter" idx="11"/>
          </p:nvPr>
        </p:nvSpPr>
        <p:spPr/>
        <p:txBody>
          <a:bodyPr/>
          <a:lstStyle>
            <a:lvl1pPr>
              <a:defRPr/>
            </a:lvl1pPr>
          </a:lstStyle>
          <a:p>
            <a:r>
              <a:rPr lang="en-US" dirty="0"/>
              <a:t>Copyright © 2016 Pearson Inc. All rights reserved.</a:t>
            </a:r>
          </a:p>
        </p:txBody>
      </p:sp>
      <p:sp>
        <p:nvSpPr>
          <p:cNvPr id="6" name="Slide Number Placeholder 5"/>
          <p:cNvSpPr>
            <a:spLocks noGrp="1"/>
          </p:cNvSpPr>
          <p:nvPr>
            <p:ph type="sldNum" sz="quarter" idx="12"/>
          </p:nvPr>
        </p:nvSpPr>
        <p:spPr/>
        <p:txBody>
          <a:bodyPr/>
          <a:lstStyle>
            <a:lvl1pPr>
              <a:defRPr/>
            </a:lvl1pPr>
          </a:lstStyle>
          <a:p>
            <a:pPr>
              <a:defRPr/>
            </a:pPr>
            <a:r>
              <a:rPr lang="en-US"/>
              <a:t>19-</a:t>
            </a:r>
            <a:fld id="{14BB73C4-5FDF-4D2F-A39B-FBAEC195E7A5}" type="slidenum">
              <a:rPr lang="en-US"/>
              <a:pPr>
                <a:defRPr/>
              </a:pPr>
              <a:t>‹#›</a:t>
            </a:fld>
            <a:endParaRPr lang="en-US"/>
          </a:p>
        </p:txBody>
      </p:sp>
    </p:spTree>
    <p:extLst>
      <p:ext uri="{BB962C8B-B14F-4D97-AF65-F5344CB8AC3E}">
        <p14:creationId xmlns:p14="http://schemas.microsoft.com/office/powerpoint/2010/main" val="270976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F66B658-44AB-4023-AB32-D51FFAFB80CC}" type="datetime1">
              <a:rPr lang="en-US"/>
              <a:pPr>
                <a:defRPr/>
              </a:pPr>
              <a:t>12/6/2022</a:t>
            </a:fld>
            <a:endParaRPr lang="en-US"/>
          </a:p>
        </p:txBody>
      </p:sp>
      <p:sp>
        <p:nvSpPr>
          <p:cNvPr id="5" name="Footer Placeholder 4"/>
          <p:cNvSpPr>
            <a:spLocks noGrp="1"/>
          </p:cNvSpPr>
          <p:nvPr>
            <p:ph type="ftr" sz="quarter" idx="11"/>
          </p:nvPr>
        </p:nvSpPr>
        <p:spPr/>
        <p:txBody>
          <a:bodyPr/>
          <a:lstStyle>
            <a:lvl1pPr>
              <a:defRPr/>
            </a:lvl1pPr>
          </a:lstStyle>
          <a:p>
            <a:r>
              <a:rPr lang="en-US" dirty="0"/>
              <a:t>Copyright © 2016 Pearson Inc. All rights reserved.</a:t>
            </a:r>
          </a:p>
        </p:txBody>
      </p:sp>
      <p:sp>
        <p:nvSpPr>
          <p:cNvPr id="6" name="Slide Number Placeholder 5"/>
          <p:cNvSpPr>
            <a:spLocks noGrp="1"/>
          </p:cNvSpPr>
          <p:nvPr>
            <p:ph type="sldNum" sz="quarter" idx="12"/>
          </p:nvPr>
        </p:nvSpPr>
        <p:spPr/>
        <p:txBody>
          <a:bodyPr/>
          <a:lstStyle>
            <a:lvl1pPr>
              <a:defRPr/>
            </a:lvl1pPr>
          </a:lstStyle>
          <a:p>
            <a:pPr>
              <a:defRPr/>
            </a:pPr>
            <a:r>
              <a:rPr lang="en-US"/>
              <a:t>19-</a:t>
            </a:r>
            <a:fld id="{547E61F8-C015-40BB-AE20-B8803841CD4A}" type="slidenum">
              <a:rPr lang="en-US"/>
              <a:pPr>
                <a:defRPr/>
              </a:pPr>
              <a:t>‹#›</a:t>
            </a:fld>
            <a:endParaRPr lang="en-US"/>
          </a:p>
        </p:txBody>
      </p:sp>
    </p:spTree>
    <p:extLst>
      <p:ext uri="{BB962C8B-B14F-4D97-AF65-F5344CB8AC3E}">
        <p14:creationId xmlns:p14="http://schemas.microsoft.com/office/powerpoint/2010/main" val="3664446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7DBCF46-5409-4878-B160-6508C81B040C}" type="datetime1">
              <a:rPr lang="en-US"/>
              <a:pPr>
                <a:defRPr/>
              </a:pPr>
              <a:t>12/6/2022</a:t>
            </a:fld>
            <a:endParaRPr lang="en-US"/>
          </a:p>
        </p:txBody>
      </p:sp>
      <p:sp>
        <p:nvSpPr>
          <p:cNvPr id="5" name="Footer Placeholder 4"/>
          <p:cNvSpPr>
            <a:spLocks noGrp="1"/>
          </p:cNvSpPr>
          <p:nvPr>
            <p:ph type="ftr" sz="quarter" idx="11"/>
          </p:nvPr>
        </p:nvSpPr>
        <p:spPr/>
        <p:txBody>
          <a:bodyPr/>
          <a:lstStyle>
            <a:lvl1pPr>
              <a:defRPr/>
            </a:lvl1pPr>
          </a:lstStyle>
          <a:p>
            <a:r>
              <a:rPr lang="en-US" dirty="0"/>
              <a:t>Copyright © 2016 Pearson Inc. All rights reserved.</a:t>
            </a:r>
          </a:p>
        </p:txBody>
      </p:sp>
      <p:sp>
        <p:nvSpPr>
          <p:cNvPr id="6" name="Slide Number Placeholder 5"/>
          <p:cNvSpPr>
            <a:spLocks noGrp="1"/>
          </p:cNvSpPr>
          <p:nvPr>
            <p:ph type="sldNum" sz="quarter" idx="12"/>
          </p:nvPr>
        </p:nvSpPr>
        <p:spPr/>
        <p:txBody>
          <a:bodyPr/>
          <a:lstStyle>
            <a:lvl1pPr>
              <a:defRPr/>
            </a:lvl1pPr>
          </a:lstStyle>
          <a:p>
            <a:pPr>
              <a:defRPr/>
            </a:pPr>
            <a:r>
              <a:rPr lang="en-US"/>
              <a:t>19-</a:t>
            </a:r>
            <a:fld id="{CACA454D-83B8-4B92-8F1A-D0DF4E8AA8ED}" type="slidenum">
              <a:rPr lang="en-US"/>
              <a:pPr>
                <a:defRPr/>
              </a:pPr>
              <a:t>‹#›</a:t>
            </a:fld>
            <a:endParaRPr lang="en-US"/>
          </a:p>
        </p:txBody>
      </p:sp>
    </p:spTree>
    <p:extLst>
      <p:ext uri="{BB962C8B-B14F-4D97-AF65-F5344CB8AC3E}">
        <p14:creationId xmlns:p14="http://schemas.microsoft.com/office/powerpoint/2010/main" val="1111055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10"/>
          </p:nvPr>
        </p:nvSpPr>
        <p:spPr>
          <a:xfrm>
            <a:off x="4876800" y="6324600"/>
            <a:ext cx="914400" cy="365125"/>
          </a:xfrm>
        </p:spPr>
        <p:txBody>
          <a:bodyPr/>
          <a:lstStyle>
            <a:lvl1pPr>
              <a:defRPr/>
            </a:lvl1pPr>
          </a:lstStyle>
          <a:p>
            <a:pPr>
              <a:defRPr/>
            </a:pPr>
            <a:fld id="{0402FDC9-4128-42C0-ABFD-C46FDD043D45}" type="datetime1">
              <a:rPr lang="en-US"/>
              <a:pPr>
                <a:defRPr/>
              </a:pPr>
              <a:t>12/6/2022</a:t>
            </a:fld>
            <a:endParaRPr lang="en-US" dirty="0"/>
          </a:p>
        </p:txBody>
      </p:sp>
      <p:sp>
        <p:nvSpPr>
          <p:cNvPr id="5" name="Slide Number Placeholder 7"/>
          <p:cNvSpPr>
            <a:spLocks noGrp="1"/>
          </p:cNvSpPr>
          <p:nvPr>
            <p:ph type="sldNum" sz="quarter" idx="11"/>
          </p:nvPr>
        </p:nvSpPr>
        <p:spPr/>
        <p:txBody>
          <a:bodyPr/>
          <a:lstStyle>
            <a:lvl1pPr>
              <a:defRPr/>
            </a:lvl1pPr>
          </a:lstStyle>
          <a:p>
            <a:pPr>
              <a:defRPr/>
            </a:pPr>
            <a:r>
              <a:rPr lang="en-US"/>
              <a:t>19-</a:t>
            </a:r>
            <a:fld id="{453CDADA-6C2F-43F9-B446-D4C936042E9A}" type="slidenum">
              <a:rPr lang="en-US"/>
              <a:pPr>
                <a:defRPr/>
              </a:pPr>
              <a:t>‹#›</a:t>
            </a:fld>
            <a:endParaRPr lang="en-US"/>
          </a:p>
        </p:txBody>
      </p:sp>
      <p:sp>
        <p:nvSpPr>
          <p:cNvPr id="6" name="Footer Placeholder 8"/>
          <p:cNvSpPr>
            <a:spLocks noGrp="1"/>
          </p:cNvSpPr>
          <p:nvPr>
            <p:ph type="ftr" sz="quarter" idx="12"/>
          </p:nvPr>
        </p:nvSpPr>
        <p:spPr>
          <a:xfrm>
            <a:off x="457200" y="6340475"/>
            <a:ext cx="4343400" cy="365125"/>
          </a:xfrm>
        </p:spPr>
        <p:txBody>
          <a:bodyPr/>
          <a:lstStyle>
            <a:lvl1pPr>
              <a:defRPr/>
            </a:lvl1pPr>
          </a:lstStyle>
          <a:p>
            <a:r>
              <a:rPr lang="en-US" dirty="0"/>
              <a:t>Copyright © 2016 Pearson Inc. All rights reserved.</a:t>
            </a:r>
            <a:endParaRPr lang="en-CA" dirty="0"/>
          </a:p>
        </p:txBody>
      </p:sp>
    </p:spTree>
    <p:extLst>
      <p:ext uri="{BB962C8B-B14F-4D97-AF65-F5344CB8AC3E}">
        <p14:creationId xmlns:p14="http://schemas.microsoft.com/office/powerpoint/2010/main" val="3981645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AFB69EE-B242-4C24-9B63-302470197A0F}" type="datetime1">
              <a:rPr lang="en-US"/>
              <a:pPr>
                <a:defRPr/>
              </a:pPr>
              <a:t>12/6/2022</a:t>
            </a:fld>
            <a:endParaRPr lang="en-US"/>
          </a:p>
        </p:txBody>
      </p:sp>
      <p:sp>
        <p:nvSpPr>
          <p:cNvPr id="5" name="Footer Placeholder 4"/>
          <p:cNvSpPr>
            <a:spLocks noGrp="1"/>
          </p:cNvSpPr>
          <p:nvPr>
            <p:ph type="ftr" sz="quarter" idx="11"/>
          </p:nvPr>
        </p:nvSpPr>
        <p:spPr/>
        <p:txBody>
          <a:bodyPr/>
          <a:lstStyle>
            <a:lvl1pPr>
              <a:defRPr/>
            </a:lvl1pPr>
          </a:lstStyle>
          <a:p>
            <a:r>
              <a:rPr lang="en-US" dirty="0"/>
              <a:t>Copyright © 2016 Pearson Inc. All rights reserved.</a:t>
            </a:r>
            <a:endParaRPr lang="en-CA" dirty="0"/>
          </a:p>
        </p:txBody>
      </p:sp>
      <p:sp>
        <p:nvSpPr>
          <p:cNvPr id="6" name="Slide Number Placeholder 5"/>
          <p:cNvSpPr>
            <a:spLocks noGrp="1"/>
          </p:cNvSpPr>
          <p:nvPr>
            <p:ph type="sldNum" sz="quarter" idx="12"/>
          </p:nvPr>
        </p:nvSpPr>
        <p:spPr/>
        <p:txBody>
          <a:bodyPr/>
          <a:lstStyle>
            <a:lvl1pPr>
              <a:defRPr/>
            </a:lvl1pPr>
          </a:lstStyle>
          <a:p>
            <a:pPr>
              <a:defRPr/>
            </a:pPr>
            <a:r>
              <a:rPr lang="en-US"/>
              <a:t>19-</a:t>
            </a:r>
            <a:fld id="{8B80928A-79A7-4D89-A578-1043F475682E}" type="slidenum">
              <a:rPr lang="en-US"/>
              <a:pPr>
                <a:defRPr/>
              </a:pPr>
              <a:t>‹#›</a:t>
            </a:fld>
            <a:endParaRPr lang="en-US"/>
          </a:p>
        </p:txBody>
      </p:sp>
    </p:spTree>
    <p:extLst>
      <p:ext uri="{BB962C8B-B14F-4D97-AF65-F5344CB8AC3E}">
        <p14:creationId xmlns:p14="http://schemas.microsoft.com/office/powerpoint/2010/main" val="681585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16BC0217-F987-45D3-B73F-1799180966E0}" type="datetime1">
              <a:rPr lang="en-US"/>
              <a:pPr>
                <a:defRPr/>
              </a:pPr>
              <a:t>12/6/2022</a:t>
            </a:fld>
            <a:endParaRPr lang="en-US"/>
          </a:p>
        </p:txBody>
      </p:sp>
      <p:sp>
        <p:nvSpPr>
          <p:cNvPr id="6" name="Footer Placeholder 5"/>
          <p:cNvSpPr>
            <a:spLocks noGrp="1"/>
          </p:cNvSpPr>
          <p:nvPr>
            <p:ph type="ftr" sz="quarter" idx="11"/>
          </p:nvPr>
        </p:nvSpPr>
        <p:spPr/>
        <p:txBody>
          <a:bodyPr/>
          <a:lstStyle>
            <a:lvl1pPr>
              <a:defRPr/>
            </a:lvl1pPr>
          </a:lstStyle>
          <a:p>
            <a:r>
              <a:rPr lang="en-US" dirty="0"/>
              <a:t>Copyright © 2016 Pearson Inc. All rights reserved.</a:t>
            </a:r>
            <a:endParaRPr lang="en-CA" dirty="0"/>
          </a:p>
        </p:txBody>
      </p:sp>
      <p:sp>
        <p:nvSpPr>
          <p:cNvPr id="7" name="Slide Number Placeholder 6"/>
          <p:cNvSpPr>
            <a:spLocks noGrp="1"/>
          </p:cNvSpPr>
          <p:nvPr>
            <p:ph type="sldNum" sz="quarter" idx="12"/>
          </p:nvPr>
        </p:nvSpPr>
        <p:spPr/>
        <p:txBody>
          <a:bodyPr/>
          <a:lstStyle>
            <a:lvl1pPr>
              <a:defRPr/>
            </a:lvl1pPr>
          </a:lstStyle>
          <a:p>
            <a:pPr>
              <a:defRPr/>
            </a:pPr>
            <a:r>
              <a:rPr lang="en-US"/>
              <a:t>19-</a:t>
            </a:r>
            <a:fld id="{22E3D113-E010-42E3-A5BB-08BFC1F72853}" type="slidenum">
              <a:rPr lang="en-US"/>
              <a:pPr>
                <a:defRPr/>
              </a:pPr>
              <a:t>‹#›</a:t>
            </a:fld>
            <a:endParaRPr lang="en-US"/>
          </a:p>
        </p:txBody>
      </p:sp>
    </p:spTree>
    <p:extLst>
      <p:ext uri="{BB962C8B-B14F-4D97-AF65-F5344CB8AC3E}">
        <p14:creationId xmlns:p14="http://schemas.microsoft.com/office/powerpoint/2010/main" val="2418723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C2CBE121-5044-41FE-B496-E8889EEF5ECA}" type="datetime1">
              <a:rPr lang="en-US"/>
              <a:pPr>
                <a:defRPr/>
              </a:pPr>
              <a:t>12/6/2022</a:t>
            </a:fld>
            <a:endParaRPr lang="en-US"/>
          </a:p>
        </p:txBody>
      </p:sp>
      <p:sp>
        <p:nvSpPr>
          <p:cNvPr id="8" name="Footer Placeholder 7"/>
          <p:cNvSpPr>
            <a:spLocks noGrp="1"/>
          </p:cNvSpPr>
          <p:nvPr>
            <p:ph type="ftr" sz="quarter" idx="11"/>
          </p:nvPr>
        </p:nvSpPr>
        <p:spPr/>
        <p:txBody>
          <a:bodyPr/>
          <a:lstStyle>
            <a:lvl1pPr>
              <a:defRPr/>
            </a:lvl1pPr>
          </a:lstStyle>
          <a:p>
            <a:r>
              <a:rPr lang="en-US" dirty="0"/>
              <a:t>Copyright © 2016 Pearson Inc. All rights reserved.</a:t>
            </a:r>
            <a:endParaRPr lang="en-CA" dirty="0"/>
          </a:p>
        </p:txBody>
      </p:sp>
      <p:sp>
        <p:nvSpPr>
          <p:cNvPr id="9" name="Slide Number Placeholder 8"/>
          <p:cNvSpPr>
            <a:spLocks noGrp="1"/>
          </p:cNvSpPr>
          <p:nvPr>
            <p:ph type="sldNum" sz="quarter" idx="12"/>
          </p:nvPr>
        </p:nvSpPr>
        <p:spPr/>
        <p:txBody>
          <a:bodyPr/>
          <a:lstStyle>
            <a:lvl1pPr>
              <a:defRPr/>
            </a:lvl1pPr>
          </a:lstStyle>
          <a:p>
            <a:pPr>
              <a:defRPr/>
            </a:pPr>
            <a:r>
              <a:rPr lang="en-US"/>
              <a:t>19-</a:t>
            </a:r>
            <a:fld id="{CACD22AF-2C99-4817-8F1C-B69387FD59D6}" type="slidenum">
              <a:rPr lang="en-US"/>
              <a:pPr>
                <a:defRPr/>
              </a:pPr>
              <a:t>‹#›</a:t>
            </a:fld>
            <a:endParaRPr lang="en-US"/>
          </a:p>
        </p:txBody>
      </p:sp>
    </p:spTree>
    <p:extLst>
      <p:ext uri="{BB962C8B-B14F-4D97-AF65-F5344CB8AC3E}">
        <p14:creationId xmlns:p14="http://schemas.microsoft.com/office/powerpoint/2010/main" val="851730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556A0098-DBA8-4952-8BCE-A6EED1CD885F}" type="datetime1">
              <a:rPr lang="en-US"/>
              <a:pPr>
                <a:defRPr/>
              </a:pPr>
              <a:t>12/6/2022</a:t>
            </a:fld>
            <a:endParaRPr lang="en-US"/>
          </a:p>
        </p:txBody>
      </p:sp>
      <p:sp>
        <p:nvSpPr>
          <p:cNvPr id="4" name="Footer Placeholder 3"/>
          <p:cNvSpPr>
            <a:spLocks noGrp="1"/>
          </p:cNvSpPr>
          <p:nvPr>
            <p:ph type="ftr" sz="quarter" idx="11"/>
          </p:nvPr>
        </p:nvSpPr>
        <p:spPr/>
        <p:txBody>
          <a:bodyPr/>
          <a:lstStyle>
            <a:lvl1pPr>
              <a:defRPr/>
            </a:lvl1pPr>
          </a:lstStyle>
          <a:p>
            <a:r>
              <a:rPr lang="en-US" dirty="0"/>
              <a:t>Copyright © 2016 Pearson Inc. All rights reserved.</a:t>
            </a:r>
            <a:endParaRPr lang="en-CA" dirty="0"/>
          </a:p>
        </p:txBody>
      </p:sp>
      <p:sp>
        <p:nvSpPr>
          <p:cNvPr id="5" name="Slide Number Placeholder 4"/>
          <p:cNvSpPr>
            <a:spLocks noGrp="1"/>
          </p:cNvSpPr>
          <p:nvPr>
            <p:ph type="sldNum" sz="quarter" idx="12"/>
          </p:nvPr>
        </p:nvSpPr>
        <p:spPr/>
        <p:txBody>
          <a:bodyPr/>
          <a:lstStyle>
            <a:lvl1pPr>
              <a:defRPr/>
            </a:lvl1pPr>
          </a:lstStyle>
          <a:p>
            <a:pPr>
              <a:defRPr/>
            </a:pPr>
            <a:r>
              <a:rPr lang="en-US"/>
              <a:t>19-</a:t>
            </a:r>
            <a:fld id="{60784C6A-E711-43CB-A9D2-3216D6CA1DA6}" type="slidenum">
              <a:rPr lang="en-US"/>
              <a:pPr>
                <a:defRPr/>
              </a:pPr>
              <a:t>‹#›</a:t>
            </a:fld>
            <a:endParaRPr lang="en-US"/>
          </a:p>
        </p:txBody>
      </p:sp>
    </p:spTree>
    <p:extLst>
      <p:ext uri="{BB962C8B-B14F-4D97-AF65-F5344CB8AC3E}">
        <p14:creationId xmlns:p14="http://schemas.microsoft.com/office/powerpoint/2010/main" val="2485930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0CBA312E-2539-466A-8E39-6948C0243012}" type="datetime1">
              <a:rPr lang="en-US"/>
              <a:pPr>
                <a:defRPr/>
              </a:pPr>
              <a:t>12/6/2022</a:t>
            </a:fld>
            <a:endParaRPr lang="en-US"/>
          </a:p>
        </p:txBody>
      </p:sp>
      <p:sp>
        <p:nvSpPr>
          <p:cNvPr id="3" name="Footer Placeholder 2"/>
          <p:cNvSpPr>
            <a:spLocks noGrp="1"/>
          </p:cNvSpPr>
          <p:nvPr>
            <p:ph type="ftr" sz="quarter" idx="11"/>
          </p:nvPr>
        </p:nvSpPr>
        <p:spPr/>
        <p:txBody>
          <a:bodyPr/>
          <a:lstStyle>
            <a:lvl1pPr>
              <a:defRPr/>
            </a:lvl1pPr>
          </a:lstStyle>
          <a:p>
            <a:r>
              <a:rPr lang="en-US" dirty="0"/>
              <a:t>Copyright © 2016 Pearson Inc. All rights reserved.</a:t>
            </a:r>
            <a:endParaRPr lang="en-CA" dirty="0"/>
          </a:p>
        </p:txBody>
      </p:sp>
      <p:sp>
        <p:nvSpPr>
          <p:cNvPr id="4" name="Slide Number Placeholder 3"/>
          <p:cNvSpPr>
            <a:spLocks noGrp="1"/>
          </p:cNvSpPr>
          <p:nvPr>
            <p:ph type="sldNum" sz="quarter" idx="12"/>
          </p:nvPr>
        </p:nvSpPr>
        <p:spPr/>
        <p:txBody>
          <a:bodyPr/>
          <a:lstStyle>
            <a:lvl1pPr>
              <a:defRPr/>
            </a:lvl1pPr>
          </a:lstStyle>
          <a:p>
            <a:pPr>
              <a:defRPr/>
            </a:pPr>
            <a:r>
              <a:rPr lang="en-US"/>
              <a:t>19-</a:t>
            </a:r>
            <a:fld id="{E5F75EBC-4771-42CA-BF38-BE52DFC684F2}" type="slidenum">
              <a:rPr lang="en-US"/>
              <a:pPr>
                <a:defRPr/>
              </a:pPr>
              <a:t>‹#›</a:t>
            </a:fld>
            <a:endParaRPr lang="en-US"/>
          </a:p>
        </p:txBody>
      </p:sp>
    </p:spTree>
    <p:extLst>
      <p:ext uri="{BB962C8B-B14F-4D97-AF65-F5344CB8AC3E}">
        <p14:creationId xmlns:p14="http://schemas.microsoft.com/office/powerpoint/2010/main" val="2024240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ECD1E1F7-FE83-4F8A-ADA3-4F21526C7663}" type="datetime1">
              <a:rPr lang="en-US"/>
              <a:pPr>
                <a:defRPr/>
              </a:pPr>
              <a:t>12/6/2022</a:t>
            </a:fld>
            <a:endParaRPr lang="en-US"/>
          </a:p>
        </p:txBody>
      </p:sp>
      <p:sp>
        <p:nvSpPr>
          <p:cNvPr id="6" name="Footer Placeholder 5"/>
          <p:cNvSpPr>
            <a:spLocks noGrp="1"/>
          </p:cNvSpPr>
          <p:nvPr>
            <p:ph type="ftr" sz="quarter" idx="11"/>
          </p:nvPr>
        </p:nvSpPr>
        <p:spPr/>
        <p:txBody>
          <a:bodyPr/>
          <a:lstStyle>
            <a:lvl1pPr>
              <a:defRPr/>
            </a:lvl1pPr>
          </a:lstStyle>
          <a:p>
            <a:r>
              <a:rPr lang="en-US" dirty="0"/>
              <a:t>Copyright © 2016 Pearson Inc. All rights reserved.</a:t>
            </a:r>
            <a:endParaRPr lang="en-CA" dirty="0"/>
          </a:p>
        </p:txBody>
      </p:sp>
      <p:sp>
        <p:nvSpPr>
          <p:cNvPr id="7" name="Slide Number Placeholder 6"/>
          <p:cNvSpPr>
            <a:spLocks noGrp="1"/>
          </p:cNvSpPr>
          <p:nvPr>
            <p:ph type="sldNum" sz="quarter" idx="12"/>
          </p:nvPr>
        </p:nvSpPr>
        <p:spPr/>
        <p:txBody>
          <a:bodyPr/>
          <a:lstStyle>
            <a:lvl1pPr>
              <a:defRPr/>
            </a:lvl1pPr>
          </a:lstStyle>
          <a:p>
            <a:pPr>
              <a:defRPr/>
            </a:pPr>
            <a:r>
              <a:rPr lang="en-US"/>
              <a:t>19-</a:t>
            </a:r>
            <a:fld id="{6AFBBFB9-4F7C-4D3C-B8C7-9BC239FEFC2E}" type="slidenum">
              <a:rPr lang="en-US"/>
              <a:pPr>
                <a:defRPr/>
              </a:pPr>
              <a:t>‹#›</a:t>
            </a:fld>
            <a:endParaRPr lang="en-US"/>
          </a:p>
        </p:txBody>
      </p:sp>
    </p:spTree>
    <p:extLst>
      <p:ext uri="{BB962C8B-B14F-4D97-AF65-F5344CB8AC3E}">
        <p14:creationId xmlns:p14="http://schemas.microsoft.com/office/powerpoint/2010/main" val="2643341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E9F9B28B-6B06-4A56-952F-D0FC27ABCFAE}" type="datetime1">
              <a:rPr lang="en-US"/>
              <a:pPr>
                <a:defRPr/>
              </a:pPr>
              <a:t>12/6/2022</a:t>
            </a:fld>
            <a:endParaRPr lang="en-US"/>
          </a:p>
        </p:txBody>
      </p:sp>
      <p:sp>
        <p:nvSpPr>
          <p:cNvPr id="6" name="Footer Placeholder 5"/>
          <p:cNvSpPr>
            <a:spLocks noGrp="1"/>
          </p:cNvSpPr>
          <p:nvPr>
            <p:ph type="ftr" sz="quarter" idx="11"/>
          </p:nvPr>
        </p:nvSpPr>
        <p:spPr/>
        <p:txBody>
          <a:bodyPr/>
          <a:lstStyle>
            <a:lvl1pPr>
              <a:defRPr/>
            </a:lvl1pPr>
          </a:lstStyle>
          <a:p>
            <a:r>
              <a:rPr lang="en-US" dirty="0"/>
              <a:t>Copyright © 2016 Pearson Inc. All rights reserved.</a:t>
            </a:r>
            <a:endParaRPr lang="en-CA" dirty="0"/>
          </a:p>
        </p:txBody>
      </p:sp>
      <p:sp>
        <p:nvSpPr>
          <p:cNvPr id="7" name="Slide Number Placeholder 6"/>
          <p:cNvSpPr>
            <a:spLocks noGrp="1"/>
          </p:cNvSpPr>
          <p:nvPr>
            <p:ph type="sldNum" sz="quarter" idx="12"/>
          </p:nvPr>
        </p:nvSpPr>
        <p:spPr/>
        <p:txBody>
          <a:bodyPr/>
          <a:lstStyle>
            <a:lvl1pPr>
              <a:defRPr/>
            </a:lvl1pPr>
          </a:lstStyle>
          <a:p>
            <a:pPr>
              <a:defRPr/>
            </a:pPr>
            <a:r>
              <a:rPr lang="en-US"/>
              <a:t>19-</a:t>
            </a:r>
            <a:fld id="{83896F70-D43B-4EBE-8644-9B7CFFCF0942}" type="slidenum">
              <a:rPr lang="en-US"/>
              <a:pPr>
                <a:defRPr/>
              </a:pPr>
              <a:t>‹#›</a:t>
            </a:fld>
            <a:endParaRPr lang="en-US"/>
          </a:p>
        </p:txBody>
      </p:sp>
    </p:spTree>
    <p:extLst>
      <p:ext uri="{BB962C8B-B14F-4D97-AF65-F5344CB8AC3E}">
        <p14:creationId xmlns:p14="http://schemas.microsoft.com/office/powerpoint/2010/main" val="1339131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648200" y="6340475"/>
            <a:ext cx="914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D247867-32E8-4365-8753-27902E79C329}" type="datetime1">
              <a:rPr lang="en-US"/>
              <a:pPr>
                <a:defRPr/>
              </a:pPr>
              <a:t>12/6/2022</a:t>
            </a:fld>
            <a:endParaRPr lang="en-US" dirty="0"/>
          </a:p>
        </p:txBody>
      </p:sp>
      <p:sp>
        <p:nvSpPr>
          <p:cNvPr id="5" name="Footer Placeholder 4"/>
          <p:cNvSpPr>
            <a:spLocks noGrp="1"/>
          </p:cNvSpPr>
          <p:nvPr>
            <p:ph type="ftr" sz="quarter" idx="3"/>
          </p:nvPr>
        </p:nvSpPr>
        <p:spPr>
          <a:xfrm>
            <a:off x="4572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r>
              <a:rPr lang="en-US" dirty="0"/>
              <a:t>Copyright © 2016 Pearson Inc. All rights reserved.</a:t>
            </a: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r>
              <a:rPr lang="en-US"/>
              <a:t>1-</a:t>
            </a:r>
            <a:fld id="{BB645098-CC0C-4B85-A2A0-52BAD02BF1D0}" type="slidenum">
              <a:rPr lang="en-US"/>
              <a:pPr>
                <a:defRPr/>
              </a:pPr>
              <a:t>‹#›</a:t>
            </a:fld>
            <a:endParaRPr lang="en-US"/>
          </a:p>
        </p:txBody>
      </p:sp>
      <p:pic>
        <p:nvPicPr>
          <p:cNvPr id="1031" name="Picture 2"/>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5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1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www.oracle.com/technetwork/java/javadb/index.html"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www.dansimmons.com/about/bio.htm"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5638800" y="457200"/>
            <a:ext cx="3276600" cy="1470025"/>
          </a:xfrm>
        </p:spPr>
        <p:txBody>
          <a:bodyPr/>
          <a:lstStyle/>
          <a:p>
            <a:pPr eaLnBrk="1" hangingPunct="1"/>
            <a:r>
              <a:rPr lang="en-US"/>
              <a:t>Chapter 19</a:t>
            </a:r>
          </a:p>
        </p:txBody>
      </p:sp>
      <p:sp>
        <p:nvSpPr>
          <p:cNvPr id="3" name="Subtitle 2"/>
          <p:cNvSpPr>
            <a:spLocks noGrp="1"/>
          </p:cNvSpPr>
          <p:nvPr>
            <p:ph type="subTitle" idx="1"/>
          </p:nvPr>
        </p:nvSpPr>
        <p:spPr>
          <a:xfrm>
            <a:off x="5638800" y="1905000"/>
            <a:ext cx="3352800" cy="1752600"/>
          </a:xfrm>
        </p:spPr>
        <p:txBody>
          <a:bodyPr rtlCol="0">
            <a:normAutofit/>
          </a:bodyPr>
          <a:lstStyle/>
          <a:p>
            <a:pPr eaLnBrk="1" fontAlgn="auto" hangingPunct="1">
              <a:spcAft>
                <a:spcPts val="0"/>
              </a:spcAft>
              <a:defRPr/>
            </a:pPr>
            <a:r>
              <a:rPr lang="en-US" dirty="0"/>
              <a:t>Java </a:t>
            </a:r>
            <a:br>
              <a:rPr lang="en-US" dirty="0"/>
            </a:br>
            <a:r>
              <a:rPr lang="en-US" dirty="0"/>
              <a:t>Never Ends</a:t>
            </a:r>
          </a:p>
        </p:txBody>
      </p:sp>
      <p:sp>
        <p:nvSpPr>
          <p:cNvPr id="7" name="Rectangle 6"/>
          <p:cNvSpPr/>
          <p:nvPr/>
        </p:nvSpPr>
        <p:spPr>
          <a:xfrm>
            <a:off x="5829300" y="4989165"/>
            <a:ext cx="2971800" cy="1384995"/>
          </a:xfrm>
          <a:prstGeom prst="rect">
            <a:avLst/>
          </a:prstGeom>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fontAlgn="auto">
              <a:spcBef>
                <a:spcPts val="0"/>
              </a:spcBef>
              <a:spcAft>
                <a:spcPts val="0"/>
              </a:spcAft>
              <a:defRPr/>
            </a:pPr>
            <a:r>
              <a:rPr lang="en-US" sz="1400" dirty="0">
                <a:solidFill>
                  <a:schemeClr val="tx1">
                    <a:alpha val="42000"/>
                  </a:schemeClr>
                </a:solidFill>
              </a:rPr>
              <a:t>Slides prepared by Rose Williams, </a:t>
            </a:r>
            <a:r>
              <a:rPr lang="en-US" sz="1400" i="1" dirty="0">
                <a:solidFill>
                  <a:schemeClr val="tx1">
                    <a:alpha val="42000"/>
                  </a:schemeClr>
                </a:solidFill>
              </a:rPr>
              <a:t>Binghamton University</a:t>
            </a:r>
            <a:r>
              <a:rPr lang="en-US" sz="1400" dirty="0">
                <a:solidFill>
                  <a:schemeClr val="tx1">
                    <a:alpha val="42000"/>
                  </a:schemeClr>
                </a:solidFill>
              </a:rPr>
              <a:t> </a:t>
            </a:r>
          </a:p>
          <a:p>
            <a:pPr algn="r" fontAlgn="auto">
              <a:spcBef>
                <a:spcPts val="0"/>
              </a:spcBef>
              <a:spcAft>
                <a:spcPts val="0"/>
              </a:spcAft>
              <a:defRPr/>
            </a:pPr>
            <a:endParaRPr lang="en-US" sz="1400" dirty="0">
              <a:solidFill>
                <a:schemeClr val="tx1">
                  <a:alpha val="42000"/>
                </a:schemeClr>
              </a:solidFill>
            </a:endParaRPr>
          </a:p>
          <a:p>
            <a:pPr algn="r" fontAlgn="auto">
              <a:spcBef>
                <a:spcPts val="0"/>
              </a:spcBef>
              <a:spcAft>
                <a:spcPts val="0"/>
              </a:spcAft>
              <a:defRPr/>
            </a:pPr>
            <a:r>
              <a:rPr lang="en-US" sz="1400" dirty="0">
                <a:solidFill>
                  <a:schemeClr val="tx1">
                    <a:alpha val="42000"/>
                  </a:schemeClr>
                </a:solidFill>
              </a:rPr>
              <a:t>Kenrick Mock, </a:t>
            </a:r>
            <a:r>
              <a:rPr lang="en-US" sz="1400" i="1" dirty="0">
                <a:solidFill>
                  <a:schemeClr val="tx1">
                    <a:alpha val="42000"/>
                  </a:schemeClr>
                </a:solidFill>
              </a:rPr>
              <a:t>University of Alaska Anchorage</a:t>
            </a:r>
            <a:r>
              <a:rPr lang="en-US" sz="1400" dirty="0">
                <a:solidFill>
                  <a:schemeClr val="tx1">
                    <a:alpha val="42000"/>
                  </a:schemeClr>
                </a:solidFill>
              </a:rPr>
              <a:t> </a:t>
            </a:r>
          </a:p>
          <a:p>
            <a:pPr algn="r" fontAlgn="auto">
              <a:spcBef>
                <a:spcPts val="0"/>
              </a:spcBef>
              <a:spcAft>
                <a:spcPts val="0"/>
              </a:spcAft>
              <a:defRPr/>
            </a:pPr>
            <a:endParaRPr lang="en-US" sz="1400" dirty="0">
              <a:solidFill>
                <a:schemeClr val="tx1">
                  <a:alpha val="42000"/>
                </a:schemeClr>
              </a:solidFill>
            </a:endParaRPr>
          </a:p>
        </p:txBody>
      </p:sp>
      <p:sp>
        <p:nvSpPr>
          <p:cNvPr id="9" name="Rectangle 8"/>
          <p:cNvSpPr>
            <a:spLocks noChangeArrowheads="1"/>
          </p:cNvSpPr>
          <p:nvPr/>
        </p:nvSpPr>
        <p:spPr bwMode="auto">
          <a:xfrm>
            <a:off x="5670624" y="6257836"/>
            <a:ext cx="2133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100" dirty="0">
                <a:latin typeface="Calibri" pitchFamily="34" charset="0"/>
              </a:rPr>
              <a:t>Copyright © 2016 Pearson Inc. All rights reserved.</a:t>
            </a:r>
            <a:endParaRPr lang="en-CA" sz="1100" dirty="0">
              <a:latin typeface="Calibri" pitchFamily="34" charset="0"/>
            </a:endParaRPr>
          </a:p>
        </p:txBody>
      </p:sp>
      <p:pic>
        <p:nvPicPr>
          <p:cNvPr id="10" name="Picture 9" descr="http://www-fp.pearsonhighered.com/assets/hip/images/bigcovers/01340416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23" y="0"/>
            <a:ext cx="554566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stretch>
            <a:fillRect/>
          </a:stretch>
        </p:blipFill>
        <p:spPr>
          <a:xfrm>
            <a:off x="7931224" y="6495612"/>
            <a:ext cx="1180952" cy="2952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t>Nonresponsive GUI (Part 5 of 9) </a:t>
            </a:r>
          </a:p>
        </p:txBody>
      </p:sp>
      <p:sp>
        <p:nvSpPr>
          <p:cNvPr id="6" name="Slide Number Placeholder 5"/>
          <p:cNvSpPr>
            <a:spLocks noGrp="1"/>
          </p:cNvSpPr>
          <p:nvPr>
            <p:ph type="sldNum" sz="quarter" idx="11"/>
          </p:nvPr>
        </p:nvSpPr>
        <p:spPr/>
        <p:txBody>
          <a:bodyPr/>
          <a:lstStyle/>
          <a:p>
            <a:pPr>
              <a:defRPr/>
            </a:pPr>
            <a:r>
              <a:rPr lang="en-US"/>
              <a:t>19-</a:t>
            </a:r>
            <a:fld id="{A32D5944-6237-4D75-9DE7-3D5BA23C4628}" type="slidenum">
              <a:rPr lang="en-US"/>
              <a:pPr>
                <a:defRPr/>
              </a:pPr>
              <a:t>10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pic>
        <p:nvPicPr>
          <p:cNvPr id="225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843088"/>
            <a:ext cx="7770813"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An </a:t>
            </a:r>
            <a:r>
              <a:rPr lang="en-US" dirty="0" err="1"/>
              <a:t>ActionListener</a:t>
            </a:r>
            <a:endParaRPr lang="en-US" dirty="0"/>
          </a:p>
        </p:txBody>
      </p:sp>
      <p:sp>
        <p:nvSpPr>
          <p:cNvPr id="3" name="Content Placeholder 2"/>
          <p:cNvSpPr>
            <a:spLocks noGrp="1"/>
          </p:cNvSpPr>
          <p:nvPr>
            <p:ph idx="1"/>
          </p:nvPr>
        </p:nvSpPr>
        <p:spPr>
          <a:xfrm>
            <a:off x="457200" y="1219200"/>
            <a:ext cx="8229600" cy="4525963"/>
          </a:xfrm>
        </p:spPr>
        <p:txBody>
          <a:bodyPr/>
          <a:lstStyle/>
          <a:p>
            <a:r>
              <a:rPr lang="en-US"/>
              <a:t>Consider the following Swing code that implements an action listener:</a:t>
            </a:r>
            <a:endParaRPr lang="en-US" dirty="0"/>
          </a:p>
        </p:txBody>
      </p:sp>
      <p:sp>
        <p:nvSpPr>
          <p:cNvPr id="4" name="Slide Number Placeholder 3"/>
          <p:cNvSpPr>
            <a:spLocks noGrp="1"/>
          </p:cNvSpPr>
          <p:nvPr>
            <p:ph type="sldNum" sz="quarter" idx="11"/>
          </p:nvPr>
        </p:nvSpPr>
        <p:spPr/>
        <p:txBody>
          <a:bodyPr/>
          <a:lstStyle/>
          <a:p>
            <a:pPr>
              <a:defRPr/>
            </a:pPr>
            <a:r>
              <a:rPr lang="en-US"/>
              <a:t>19-</a:t>
            </a:r>
            <a:fld id="{453CDADA-6C2F-43F9-B446-D4C936042E9A}" type="slidenum">
              <a:rPr lang="en-US" smtClean="0"/>
              <a:pPr>
                <a:defRPr/>
              </a:pPr>
              <a:t>100</a:t>
            </a:fld>
            <a:endParaRPr lang="en-US"/>
          </a:p>
        </p:txBody>
      </p:sp>
      <p:sp>
        <p:nvSpPr>
          <p:cNvPr id="5" name="Footer Placeholder 4"/>
          <p:cNvSpPr>
            <a:spLocks noGrp="1"/>
          </p:cNvSpPr>
          <p:nvPr>
            <p:ph type="ftr" sz="quarter" idx="12"/>
          </p:nvPr>
        </p:nvSpPr>
        <p:spPr/>
        <p:txBody>
          <a:bodyPr/>
          <a:lstStyle/>
          <a:p>
            <a:r>
              <a:rPr lang="en-US"/>
              <a:t>Copyright © 2016 Pearson Inc. All rights reserved.</a:t>
            </a:r>
            <a:endParaRPr lang="en-CA" dirty="0"/>
          </a:p>
        </p:txBody>
      </p:sp>
      <p:sp>
        <p:nvSpPr>
          <p:cNvPr id="6" name="TextBox 5"/>
          <p:cNvSpPr txBox="1"/>
          <p:nvPr/>
        </p:nvSpPr>
        <p:spPr>
          <a:xfrm>
            <a:off x="533400" y="2286000"/>
            <a:ext cx="4261103" cy="4708981"/>
          </a:xfrm>
          <a:prstGeom prst="rect">
            <a:avLst/>
          </a:prstGeom>
          <a:noFill/>
        </p:spPr>
        <p:txBody>
          <a:bodyPr wrap="none" rtlCol="0">
            <a:spAutoFit/>
          </a:bodyPr>
          <a:lstStyle/>
          <a:p>
            <a:r>
              <a:rPr lang="en-US" sz="1200" dirty="0"/>
              <a:t>import </a:t>
            </a:r>
            <a:r>
              <a:rPr lang="en-US" sz="1200" dirty="0" err="1"/>
              <a:t>javax.swing.JButton</a:t>
            </a:r>
            <a:r>
              <a:rPr lang="en-US" sz="1200" dirty="0"/>
              <a:t>;</a:t>
            </a:r>
          </a:p>
          <a:p>
            <a:r>
              <a:rPr lang="en-US" sz="1200" dirty="0"/>
              <a:t>import </a:t>
            </a:r>
            <a:r>
              <a:rPr lang="en-US" sz="1200" dirty="0" err="1"/>
              <a:t>javax.swing.JFrame</a:t>
            </a:r>
            <a:r>
              <a:rPr lang="en-US" sz="1200" dirty="0"/>
              <a:t>;</a:t>
            </a:r>
          </a:p>
          <a:p>
            <a:r>
              <a:rPr lang="en-US" sz="1200" dirty="0"/>
              <a:t>import </a:t>
            </a:r>
            <a:r>
              <a:rPr lang="en-US" sz="1200" dirty="0" err="1"/>
              <a:t>java.awt.Color</a:t>
            </a:r>
            <a:r>
              <a:rPr lang="en-US" sz="1200" dirty="0"/>
              <a:t>;</a:t>
            </a:r>
          </a:p>
          <a:p>
            <a:r>
              <a:rPr lang="en-US" sz="1200" dirty="0"/>
              <a:t>import </a:t>
            </a:r>
            <a:r>
              <a:rPr lang="en-US" sz="1200" dirty="0" err="1"/>
              <a:t>java.awt.Container</a:t>
            </a:r>
            <a:r>
              <a:rPr lang="en-US" sz="1200" dirty="0"/>
              <a:t>;</a:t>
            </a:r>
          </a:p>
          <a:p>
            <a:r>
              <a:rPr lang="en-US" sz="1200" dirty="0"/>
              <a:t>import </a:t>
            </a:r>
            <a:r>
              <a:rPr lang="en-US" sz="1200" dirty="0" err="1"/>
              <a:t>java.awt.FlowLayout</a:t>
            </a:r>
            <a:r>
              <a:rPr lang="en-US" sz="1200" dirty="0"/>
              <a:t>;</a:t>
            </a:r>
          </a:p>
          <a:p>
            <a:r>
              <a:rPr lang="en-US" sz="1200" dirty="0"/>
              <a:t>import </a:t>
            </a:r>
            <a:r>
              <a:rPr lang="en-US" sz="1200" dirty="0" err="1"/>
              <a:t>java.awt.event.ActionEvent</a:t>
            </a:r>
            <a:r>
              <a:rPr lang="en-US" sz="1200" dirty="0"/>
              <a:t>;</a:t>
            </a:r>
          </a:p>
          <a:p>
            <a:r>
              <a:rPr lang="en-US" sz="1200" dirty="0"/>
              <a:t>import </a:t>
            </a:r>
            <a:r>
              <a:rPr lang="en-US" sz="1200" dirty="0" err="1"/>
              <a:t>java.awt.event.ActionListener</a:t>
            </a:r>
            <a:r>
              <a:rPr lang="en-US" sz="1200" dirty="0"/>
              <a:t>;</a:t>
            </a:r>
          </a:p>
          <a:p>
            <a:endParaRPr lang="en-US" sz="1200" dirty="0"/>
          </a:p>
          <a:p>
            <a:r>
              <a:rPr lang="en-US" sz="1200" dirty="0"/>
              <a:t>public class </a:t>
            </a:r>
            <a:r>
              <a:rPr lang="en-US" sz="1200" dirty="0" err="1"/>
              <a:t>ButtonNotLambda</a:t>
            </a:r>
            <a:r>
              <a:rPr lang="en-US" sz="1200" dirty="0"/>
              <a:t> extends </a:t>
            </a:r>
            <a:r>
              <a:rPr lang="en-US" sz="1200" dirty="0" err="1"/>
              <a:t>Jframe</a:t>
            </a:r>
            <a:endParaRPr lang="en-US" sz="1200" dirty="0"/>
          </a:p>
          <a:p>
            <a:r>
              <a:rPr lang="en-US" sz="1200" dirty="0"/>
              <a:t>                   implements </a:t>
            </a:r>
            <a:r>
              <a:rPr lang="en-US" sz="1200" dirty="0" err="1"/>
              <a:t>ActionListener</a:t>
            </a:r>
            <a:endParaRPr lang="en-US" sz="1200" dirty="0"/>
          </a:p>
          <a:p>
            <a:r>
              <a:rPr lang="en-US" sz="1200" dirty="0"/>
              <a:t>{</a:t>
            </a:r>
          </a:p>
          <a:p>
            <a:r>
              <a:rPr lang="en-US" sz="1200" dirty="0"/>
              <a:t>    public </a:t>
            </a:r>
            <a:r>
              <a:rPr lang="en-US" sz="1200" dirty="0" err="1"/>
              <a:t>ButtonNotLambda</a:t>
            </a:r>
            <a:r>
              <a:rPr lang="en-US" sz="1200" dirty="0"/>
              <a:t>( )</a:t>
            </a:r>
          </a:p>
          <a:p>
            <a:r>
              <a:rPr lang="en-US" sz="1200" dirty="0"/>
              <a:t>    {</a:t>
            </a:r>
          </a:p>
          <a:p>
            <a:r>
              <a:rPr lang="en-US" sz="1200" dirty="0"/>
              <a:t>        </a:t>
            </a:r>
            <a:r>
              <a:rPr lang="en-US" sz="1200" dirty="0" err="1"/>
              <a:t>setSize</a:t>
            </a:r>
            <a:r>
              <a:rPr lang="en-US" sz="1200" dirty="0"/>
              <a:t>(250, 100);</a:t>
            </a:r>
          </a:p>
          <a:p>
            <a:r>
              <a:rPr lang="en-US" sz="1200" dirty="0"/>
              <a:t>        </a:t>
            </a:r>
            <a:r>
              <a:rPr lang="en-US" sz="1200" dirty="0" err="1"/>
              <a:t>setDefaultCloseOperation</a:t>
            </a:r>
            <a:r>
              <a:rPr lang="en-US" sz="1200" dirty="0"/>
              <a:t>(</a:t>
            </a:r>
            <a:r>
              <a:rPr lang="en-US" sz="1200" dirty="0" err="1"/>
              <a:t>JFrame.EXIT_ON_CLOSE</a:t>
            </a:r>
            <a:r>
              <a:rPr lang="en-US" sz="1200" dirty="0"/>
              <a:t>);</a:t>
            </a:r>
          </a:p>
          <a:p>
            <a:r>
              <a:rPr lang="en-US" sz="1200" dirty="0"/>
              <a:t>        </a:t>
            </a:r>
            <a:r>
              <a:rPr lang="en-US" sz="1200" dirty="0" err="1"/>
              <a:t>setTitle</a:t>
            </a:r>
            <a:r>
              <a:rPr lang="en-US" sz="1200" dirty="0"/>
              <a:t>("Action Listener");</a:t>
            </a:r>
          </a:p>
          <a:p>
            <a:r>
              <a:rPr lang="en-US" sz="1200" dirty="0"/>
              <a:t>        Container </a:t>
            </a:r>
            <a:r>
              <a:rPr lang="en-US" sz="1200" dirty="0" err="1"/>
              <a:t>contentPane</a:t>
            </a:r>
            <a:r>
              <a:rPr lang="en-US" sz="1200" dirty="0"/>
              <a:t> = </a:t>
            </a:r>
            <a:r>
              <a:rPr lang="en-US" sz="1200" dirty="0" err="1"/>
              <a:t>getContentPane</a:t>
            </a:r>
            <a:r>
              <a:rPr lang="en-US" sz="1200" dirty="0"/>
              <a:t>( );</a:t>
            </a:r>
          </a:p>
          <a:p>
            <a:r>
              <a:rPr lang="en-US" sz="1200" dirty="0"/>
              <a:t>        </a:t>
            </a:r>
            <a:r>
              <a:rPr lang="en-US" sz="1200" dirty="0" err="1"/>
              <a:t>contentPane.setLayout</a:t>
            </a:r>
            <a:r>
              <a:rPr lang="en-US" sz="1200" dirty="0"/>
              <a:t>(new </a:t>
            </a:r>
            <a:r>
              <a:rPr lang="en-US" sz="1200" dirty="0" err="1"/>
              <a:t>FlowLayout</a:t>
            </a:r>
            <a:r>
              <a:rPr lang="en-US" sz="1200" dirty="0"/>
              <a:t>( ));</a:t>
            </a:r>
          </a:p>
          <a:p>
            <a:endParaRPr lang="en-US" sz="1200" dirty="0"/>
          </a:p>
          <a:p>
            <a:r>
              <a:rPr lang="en-US" sz="1200" dirty="0"/>
              <a:t>        </a:t>
            </a:r>
            <a:r>
              <a:rPr lang="en-US" sz="1200" dirty="0" err="1"/>
              <a:t>JButton</a:t>
            </a:r>
            <a:r>
              <a:rPr lang="en-US" sz="1200" dirty="0"/>
              <a:t> </a:t>
            </a:r>
            <a:r>
              <a:rPr lang="en-US" sz="1200" dirty="0" err="1"/>
              <a:t>goButton</a:t>
            </a:r>
            <a:r>
              <a:rPr lang="en-US" sz="1200" dirty="0"/>
              <a:t> = new </a:t>
            </a:r>
            <a:r>
              <a:rPr lang="en-US" sz="1200" dirty="0" err="1"/>
              <a:t>JButton</a:t>
            </a:r>
            <a:r>
              <a:rPr lang="en-US" sz="1200" dirty="0"/>
              <a:t>("Click Me");</a:t>
            </a:r>
          </a:p>
          <a:p>
            <a:r>
              <a:rPr lang="en-US" sz="1200" dirty="0"/>
              <a:t>        </a:t>
            </a:r>
            <a:r>
              <a:rPr lang="en-US" sz="1200" dirty="0" err="1"/>
              <a:t>goButton.addActionListener</a:t>
            </a:r>
            <a:r>
              <a:rPr lang="en-US" sz="1200" dirty="0"/>
              <a:t>(this);</a:t>
            </a:r>
          </a:p>
          <a:p>
            <a:r>
              <a:rPr lang="en-US" sz="1200" dirty="0"/>
              <a:t>        </a:t>
            </a:r>
            <a:r>
              <a:rPr lang="en-US" sz="1200" dirty="0" err="1"/>
              <a:t>contentPane.add</a:t>
            </a:r>
            <a:r>
              <a:rPr lang="en-US" sz="1200" dirty="0"/>
              <a:t>(</a:t>
            </a:r>
            <a:r>
              <a:rPr lang="en-US" sz="1200" dirty="0" err="1"/>
              <a:t>goButton</a:t>
            </a:r>
            <a:r>
              <a:rPr lang="en-US" sz="1200" dirty="0"/>
              <a:t>);</a:t>
            </a:r>
          </a:p>
          <a:p>
            <a:r>
              <a:rPr lang="en-US" sz="1200" dirty="0"/>
              <a:t>    }</a:t>
            </a:r>
          </a:p>
          <a:p>
            <a:endParaRPr lang="en-US" sz="1200" dirty="0"/>
          </a:p>
          <a:p>
            <a:r>
              <a:rPr lang="en-US" sz="1200" dirty="0"/>
              <a:t>    </a:t>
            </a:r>
          </a:p>
        </p:txBody>
      </p:sp>
      <p:sp>
        <p:nvSpPr>
          <p:cNvPr id="7" name="Rectangle 6"/>
          <p:cNvSpPr/>
          <p:nvPr/>
        </p:nvSpPr>
        <p:spPr>
          <a:xfrm>
            <a:off x="4648200" y="2527884"/>
            <a:ext cx="4572000" cy="2123658"/>
          </a:xfrm>
          <a:prstGeom prst="rect">
            <a:avLst/>
          </a:prstGeom>
        </p:spPr>
        <p:txBody>
          <a:bodyPr>
            <a:spAutoFit/>
          </a:bodyPr>
          <a:lstStyle/>
          <a:p>
            <a:r>
              <a:rPr lang="en-US" sz="1200" dirty="0"/>
              <a:t>public void </a:t>
            </a:r>
            <a:r>
              <a:rPr lang="en-US" sz="1200" dirty="0" err="1"/>
              <a:t>actionPerformed</a:t>
            </a:r>
            <a:r>
              <a:rPr lang="en-US" sz="1200" dirty="0"/>
              <a:t>(</a:t>
            </a:r>
            <a:r>
              <a:rPr lang="en-US" sz="1200" dirty="0" err="1"/>
              <a:t>ActionEvent</a:t>
            </a:r>
            <a:r>
              <a:rPr lang="en-US" sz="1200" dirty="0"/>
              <a:t> e)</a:t>
            </a:r>
          </a:p>
          <a:p>
            <a:r>
              <a:rPr lang="en-US" sz="1200" dirty="0"/>
              <a:t>    {</a:t>
            </a:r>
          </a:p>
          <a:p>
            <a:r>
              <a:rPr lang="en-US" sz="1200" dirty="0"/>
              <a:t>       </a:t>
            </a:r>
            <a:r>
              <a:rPr lang="en-US" sz="1200" dirty="0" err="1"/>
              <a:t>System.out.println</a:t>
            </a:r>
            <a:r>
              <a:rPr lang="en-US" sz="1200" dirty="0"/>
              <a:t>("You clicked me");</a:t>
            </a:r>
          </a:p>
          <a:p>
            <a:r>
              <a:rPr lang="en-US" sz="1200" dirty="0"/>
              <a:t>    }</a:t>
            </a:r>
          </a:p>
          <a:p>
            <a:endParaRPr lang="en-US" sz="1200" dirty="0"/>
          </a:p>
          <a:p>
            <a:r>
              <a:rPr lang="en-US" sz="1200" dirty="0"/>
              <a:t>    public static void main(String[] </a:t>
            </a:r>
            <a:r>
              <a:rPr lang="en-US" sz="1200" dirty="0" err="1"/>
              <a:t>args</a:t>
            </a:r>
            <a:r>
              <a:rPr lang="en-US" sz="1200" dirty="0"/>
              <a:t>)</a:t>
            </a:r>
          </a:p>
          <a:p>
            <a:r>
              <a:rPr lang="en-US" sz="1200" dirty="0"/>
              <a:t>    {</a:t>
            </a:r>
          </a:p>
          <a:p>
            <a:r>
              <a:rPr lang="en-US" sz="1200" dirty="0"/>
              <a:t>        </a:t>
            </a:r>
            <a:r>
              <a:rPr lang="en-US" sz="1200" dirty="0" err="1"/>
              <a:t>ButtonNotLambda</a:t>
            </a:r>
            <a:r>
              <a:rPr lang="en-US" sz="1200" dirty="0"/>
              <a:t> </a:t>
            </a:r>
            <a:r>
              <a:rPr lang="en-US" sz="1200" dirty="0" err="1"/>
              <a:t>buttonGui</a:t>
            </a:r>
            <a:r>
              <a:rPr lang="en-US" sz="1200" dirty="0"/>
              <a:t> = new </a:t>
            </a:r>
            <a:r>
              <a:rPr lang="en-US" sz="1200" dirty="0" err="1"/>
              <a:t>ButtonNotLambda</a:t>
            </a:r>
            <a:r>
              <a:rPr lang="en-US" sz="1200" dirty="0"/>
              <a:t>( );</a:t>
            </a:r>
          </a:p>
          <a:p>
            <a:r>
              <a:rPr lang="en-US" sz="1200" dirty="0"/>
              <a:t>        </a:t>
            </a:r>
            <a:r>
              <a:rPr lang="en-US" sz="1200" dirty="0" err="1"/>
              <a:t>buttonGui.setVisible</a:t>
            </a:r>
            <a:r>
              <a:rPr lang="en-US" sz="1200" dirty="0"/>
              <a:t>(true);</a:t>
            </a:r>
          </a:p>
          <a:p>
            <a:r>
              <a:rPr lang="en-US" sz="1200" dirty="0"/>
              <a:t>    }</a:t>
            </a:r>
          </a:p>
          <a:p>
            <a:r>
              <a:rPr lang="en-US" sz="1200" dirty="0"/>
              <a:t>}</a:t>
            </a:r>
          </a:p>
        </p:txBody>
      </p:sp>
    </p:spTree>
    <p:extLst>
      <p:ext uri="{BB962C8B-B14F-4D97-AF65-F5344CB8AC3E}">
        <p14:creationId xmlns:p14="http://schemas.microsoft.com/office/powerpoint/2010/main" val="46926933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Lambda Function</a:t>
            </a:r>
          </a:p>
        </p:txBody>
      </p:sp>
      <p:sp>
        <p:nvSpPr>
          <p:cNvPr id="3" name="Content Placeholder 2"/>
          <p:cNvSpPr>
            <a:spLocks noGrp="1"/>
          </p:cNvSpPr>
          <p:nvPr>
            <p:ph idx="1"/>
          </p:nvPr>
        </p:nvSpPr>
        <p:spPr>
          <a:xfrm>
            <a:off x="457200" y="1219200"/>
            <a:ext cx="8229600" cy="4525963"/>
          </a:xfrm>
        </p:spPr>
        <p:txBody>
          <a:bodyPr/>
          <a:lstStyle/>
          <a:p>
            <a:r>
              <a:rPr lang="en-US" dirty="0"/>
              <a:t>Our code is simplified by inserting a lambda function for the action to perform</a:t>
            </a:r>
          </a:p>
        </p:txBody>
      </p:sp>
      <p:sp>
        <p:nvSpPr>
          <p:cNvPr id="4" name="Slide Number Placeholder 3"/>
          <p:cNvSpPr>
            <a:spLocks noGrp="1"/>
          </p:cNvSpPr>
          <p:nvPr>
            <p:ph type="sldNum" sz="quarter" idx="11"/>
          </p:nvPr>
        </p:nvSpPr>
        <p:spPr/>
        <p:txBody>
          <a:bodyPr/>
          <a:lstStyle/>
          <a:p>
            <a:pPr>
              <a:defRPr/>
            </a:pPr>
            <a:r>
              <a:rPr lang="en-US" dirty="0"/>
              <a:t>19-</a:t>
            </a:r>
            <a:fld id="{453CDADA-6C2F-43F9-B446-D4C936042E9A}" type="slidenum">
              <a:rPr lang="en-US" smtClean="0"/>
              <a:pPr>
                <a:defRPr/>
              </a:pPr>
              <a:t>101</a:t>
            </a:fld>
            <a:endParaRPr lang="en-US" dirty="0"/>
          </a:p>
        </p:txBody>
      </p:sp>
      <p:sp>
        <p:nvSpPr>
          <p:cNvPr id="5" name="Footer Placeholder 4"/>
          <p:cNvSpPr>
            <a:spLocks noGrp="1"/>
          </p:cNvSpPr>
          <p:nvPr>
            <p:ph type="ftr" sz="quarter" idx="12"/>
          </p:nvPr>
        </p:nvSpPr>
        <p:spPr/>
        <p:txBody>
          <a:bodyPr/>
          <a:lstStyle/>
          <a:p>
            <a:r>
              <a:rPr lang="en-US"/>
              <a:t>Copyright © 2016 Pearson Inc. All rights reserved.</a:t>
            </a:r>
            <a:endParaRPr lang="en-CA" dirty="0"/>
          </a:p>
        </p:txBody>
      </p:sp>
      <p:sp>
        <p:nvSpPr>
          <p:cNvPr id="6" name="TextBox 5"/>
          <p:cNvSpPr txBox="1"/>
          <p:nvPr/>
        </p:nvSpPr>
        <p:spPr>
          <a:xfrm>
            <a:off x="533400" y="2192953"/>
            <a:ext cx="5841471" cy="4893647"/>
          </a:xfrm>
          <a:prstGeom prst="rect">
            <a:avLst/>
          </a:prstGeom>
          <a:noFill/>
        </p:spPr>
        <p:txBody>
          <a:bodyPr wrap="none" rtlCol="0">
            <a:spAutoFit/>
          </a:bodyPr>
          <a:lstStyle/>
          <a:p>
            <a:r>
              <a:rPr lang="en-US" sz="1200" dirty="0"/>
              <a:t>import </a:t>
            </a:r>
            <a:r>
              <a:rPr lang="en-US" sz="1200" dirty="0" err="1"/>
              <a:t>javax.swing.JButton</a:t>
            </a:r>
            <a:r>
              <a:rPr lang="en-US" sz="1200" dirty="0"/>
              <a:t>;</a:t>
            </a:r>
          </a:p>
          <a:p>
            <a:r>
              <a:rPr lang="en-US" sz="1200" dirty="0"/>
              <a:t>import </a:t>
            </a:r>
            <a:r>
              <a:rPr lang="en-US" sz="1200" dirty="0" err="1"/>
              <a:t>javax.swing.JFrame</a:t>
            </a:r>
            <a:r>
              <a:rPr lang="en-US" sz="1200" dirty="0"/>
              <a:t>;</a:t>
            </a:r>
          </a:p>
          <a:p>
            <a:r>
              <a:rPr lang="en-US" sz="1200" dirty="0"/>
              <a:t>import </a:t>
            </a:r>
            <a:r>
              <a:rPr lang="en-US" sz="1200" dirty="0" err="1"/>
              <a:t>java.awt.Color</a:t>
            </a:r>
            <a:r>
              <a:rPr lang="en-US" sz="1200" dirty="0"/>
              <a:t>;</a:t>
            </a:r>
          </a:p>
          <a:p>
            <a:r>
              <a:rPr lang="en-US" sz="1200" dirty="0"/>
              <a:t>import </a:t>
            </a:r>
            <a:r>
              <a:rPr lang="en-US" sz="1200" dirty="0" err="1"/>
              <a:t>java.awt.Container</a:t>
            </a:r>
            <a:r>
              <a:rPr lang="en-US" sz="1200" dirty="0"/>
              <a:t>;</a:t>
            </a:r>
          </a:p>
          <a:p>
            <a:r>
              <a:rPr lang="en-US" sz="1200" dirty="0"/>
              <a:t>import </a:t>
            </a:r>
            <a:r>
              <a:rPr lang="en-US" sz="1200" dirty="0" err="1"/>
              <a:t>java.awt.FlowLayout</a:t>
            </a:r>
            <a:r>
              <a:rPr lang="en-US" sz="1200" dirty="0"/>
              <a:t>;</a:t>
            </a:r>
          </a:p>
          <a:p>
            <a:r>
              <a:rPr lang="en-US" sz="1200" i="1" dirty="0"/>
              <a:t>//import </a:t>
            </a:r>
            <a:r>
              <a:rPr lang="en-US" sz="1200" i="1" dirty="0" err="1"/>
              <a:t>java.awt.event.ActionEvent</a:t>
            </a:r>
            <a:r>
              <a:rPr lang="en-US" sz="1200" i="1" dirty="0"/>
              <a:t>;   not needed</a:t>
            </a:r>
          </a:p>
          <a:p>
            <a:r>
              <a:rPr lang="en-US" sz="1200" i="1" dirty="0"/>
              <a:t>//import </a:t>
            </a:r>
            <a:r>
              <a:rPr lang="en-US" sz="1200" i="1" dirty="0" err="1"/>
              <a:t>java.awt.event.ActionListener</a:t>
            </a:r>
            <a:r>
              <a:rPr lang="en-US" sz="1200" i="1" dirty="0"/>
              <a:t>;  not needed</a:t>
            </a:r>
          </a:p>
          <a:p>
            <a:endParaRPr lang="en-US" sz="1200" dirty="0"/>
          </a:p>
          <a:p>
            <a:r>
              <a:rPr lang="en-US" sz="1200" dirty="0"/>
              <a:t>public class </a:t>
            </a:r>
            <a:r>
              <a:rPr lang="en-US" sz="1200" dirty="0" err="1"/>
              <a:t>ButtonLambda</a:t>
            </a:r>
            <a:r>
              <a:rPr lang="en-US" sz="1200" dirty="0"/>
              <a:t> extends </a:t>
            </a:r>
            <a:r>
              <a:rPr lang="en-US" sz="1200" dirty="0" err="1"/>
              <a:t>JFrame</a:t>
            </a:r>
            <a:r>
              <a:rPr lang="en-US" sz="1200" dirty="0"/>
              <a:t> </a:t>
            </a:r>
          </a:p>
          <a:p>
            <a:r>
              <a:rPr lang="en-US" sz="1200" dirty="0"/>
              <a:t>                   </a:t>
            </a:r>
            <a:r>
              <a:rPr lang="en-US" sz="1200" i="1" dirty="0"/>
              <a:t>//implements </a:t>
            </a:r>
            <a:r>
              <a:rPr lang="en-US" sz="1200" i="1" dirty="0" err="1"/>
              <a:t>ActionListener</a:t>
            </a:r>
            <a:r>
              <a:rPr lang="en-US" sz="1200" i="1" dirty="0"/>
              <a:t> not needed</a:t>
            </a:r>
          </a:p>
          <a:p>
            <a:r>
              <a:rPr lang="en-US" sz="1200" dirty="0"/>
              <a:t>{</a:t>
            </a:r>
          </a:p>
          <a:p>
            <a:r>
              <a:rPr lang="en-US" sz="1200" dirty="0"/>
              <a:t>    public </a:t>
            </a:r>
            <a:r>
              <a:rPr lang="en-US" sz="1200" dirty="0" err="1"/>
              <a:t>ButtonLambda</a:t>
            </a:r>
            <a:r>
              <a:rPr lang="en-US" sz="1200" dirty="0"/>
              <a:t>( )</a:t>
            </a:r>
          </a:p>
          <a:p>
            <a:r>
              <a:rPr lang="en-US" sz="1200" dirty="0"/>
              <a:t>    {</a:t>
            </a:r>
          </a:p>
          <a:p>
            <a:r>
              <a:rPr lang="en-US" sz="1200" dirty="0"/>
              <a:t>        </a:t>
            </a:r>
            <a:r>
              <a:rPr lang="en-US" sz="1200" dirty="0" err="1"/>
              <a:t>setSize</a:t>
            </a:r>
            <a:r>
              <a:rPr lang="en-US" sz="1200" dirty="0"/>
              <a:t>(250, 100);</a:t>
            </a:r>
          </a:p>
          <a:p>
            <a:r>
              <a:rPr lang="en-US" sz="1200" dirty="0"/>
              <a:t>        </a:t>
            </a:r>
            <a:r>
              <a:rPr lang="en-US" sz="1200" dirty="0" err="1"/>
              <a:t>setDefaultCloseOperation</a:t>
            </a:r>
            <a:r>
              <a:rPr lang="en-US" sz="1200" dirty="0"/>
              <a:t>(</a:t>
            </a:r>
            <a:r>
              <a:rPr lang="en-US" sz="1200" dirty="0" err="1"/>
              <a:t>JFrame.EXIT_ON_CLOSE</a:t>
            </a:r>
            <a:r>
              <a:rPr lang="en-US" sz="1200" dirty="0"/>
              <a:t>);</a:t>
            </a:r>
          </a:p>
          <a:p>
            <a:r>
              <a:rPr lang="en-US" sz="1200" dirty="0"/>
              <a:t>        </a:t>
            </a:r>
            <a:r>
              <a:rPr lang="en-US" sz="1200" dirty="0" err="1"/>
              <a:t>setTitle</a:t>
            </a:r>
            <a:r>
              <a:rPr lang="en-US" sz="1200" dirty="0"/>
              <a:t>("Action Listener");</a:t>
            </a:r>
          </a:p>
          <a:p>
            <a:r>
              <a:rPr lang="en-US" sz="1200" dirty="0"/>
              <a:t>        Container </a:t>
            </a:r>
            <a:r>
              <a:rPr lang="en-US" sz="1200" dirty="0" err="1"/>
              <a:t>contentPane</a:t>
            </a:r>
            <a:r>
              <a:rPr lang="en-US" sz="1200" dirty="0"/>
              <a:t> = </a:t>
            </a:r>
            <a:r>
              <a:rPr lang="en-US" sz="1200" dirty="0" err="1"/>
              <a:t>getContentPane</a:t>
            </a:r>
            <a:r>
              <a:rPr lang="en-US" sz="1200" dirty="0"/>
              <a:t>( );</a:t>
            </a:r>
          </a:p>
          <a:p>
            <a:r>
              <a:rPr lang="en-US" sz="1200" dirty="0"/>
              <a:t>        </a:t>
            </a:r>
            <a:r>
              <a:rPr lang="en-US" sz="1200" dirty="0" err="1"/>
              <a:t>contentPane.setLayout</a:t>
            </a:r>
            <a:r>
              <a:rPr lang="en-US" sz="1200" dirty="0"/>
              <a:t>(new </a:t>
            </a:r>
            <a:r>
              <a:rPr lang="en-US" sz="1200" dirty="0" err="1"/>
              <a:t>FlowLayout</a:t>
            </a:r>
            <a:r>
              <a:rPr lang="en-US" sz="1200" dirty="0"/>
              <a:t>( ));</a:t>
            </a:r>
          </a:p>
          <a:p>
            <a:r>
              <a:rPr lang="en-US" sz="1200" dirty="0"/>
              <a:t>        </a:t>
            </a:r>
            <a:r>
              <a:rPr lang="en-US" sz="1200" dirty="0" err="1"/>
              <a:t>JButton</a:t>
            </a:r>
            <a:r>
              <a:rPr lang="en-US" sz="1200" dirty="0"/>
              <a:t> </a:t>
            </a:r>
            <a:r>
              <a:rPr lang="en-US" sz="1200" dirty="0" err="1"/>
              <a:t>goButton</a:t>
            </a:r>
            <a:r>
              <a:rPr lang="en-US" sz="1200" dirty="0"/>
              <a:t> = new </a:t>
            </a:r>
            <a:r>
              <a:rPr lang="en-US" sz="1200" dirty="0" err="1"/>
              <a:t>JButton</a:t>
            </a:r>
            <a:r>
              <a:rPr lang="en-US" sz="1200" dirty="0"/>
              <a:t>("Click Me");</a:t>
            </a:r>
          </a:p>
          <a:p>
            <a:r>
              <a:rPr lang="en-US" sz="1200" dirty="0"/>
              <a:t>        //</a:t>
            </a:r>
            <a:r>
              <a:rPr lang="en-US" sz="1200" dirty="0" err="1"/>
              <a:t>goButton.addActionListener</a:t>
            </a:r>
            <a:r>
              <a:rPr lang="en-US" sz="1200" dirty="0"/>
              <a:t>(this);   // Modified as shown below</a:t>
            </a:r>
          </a:p>
          <a:p>
            <a:r>
              <a:rPr lang="en-US" sz="1200" dirty="0"/>
              <a:t>        </a:t>
            </a:r>
            <a:r>
              <a:rPr lang="en-US" sz="1200" b="1" dirty="0"/>
              <a:t>// Add function directly in the action listener</a:t>
            </a:r>
          </a:p>
          <a:p>
            <a:r>
              <a:rPr lang="en-US" sz="1200" b="1" dirty="0"/>
              <a:t>        </a:t>
            </a:r>
            <a:r>
              <a:rPr lang="en-US" sz="1200" b="1" dirty="0" err="1"/>
              <a:t>goButton.addActionListener</a:t>
            </a:r>
            <a:r>
              <a:rPr lang="en-US" sz="1200" b="1" dirty="0"/>
              <a:t>(e -&gt; </a:t>
            </a:r>
            <a:r>
              <a:rPr lang="en-US" sz="1200" b="1" dirty="0" err="1"/>
              <a:t>System.out.println</a:t>
            </a:r>
            <a:r>
              <a:rPr lang="en-US" sz="1200" b="1" dirty="0"/>
              <a:t>("You clicked me!"));</a:t>
            </a:r>
          </a:p>
          <a:p>
            <a:r>
              <a:rPr lang="en-US" sz="1200" dirty="0"/>
              <a:t>        </a:t>
            </a:r>
            <a:r>
              <a:rPr lang="en-US" sz="1200" dirty="0" err="1"/>
              <a:t>contentPane.add</a:t>
            </a:r>
            <a:r>
              <a:rPr lang="en-US" sz="1200" dirty="0"/>
              <a:t>(</a:t>
            </a:r>
            <a:r>
              <a:rPr lang="en-US" sz="1200" dirty="0" err="1"/>
              <a:t>goButton</a:t>
            </a:r>
            <a:r>
              <a:rPr lang="en-US" sz="1200" dirty="0"/>
              <a:t>);</a:t>
            </a:r>
          </a:p>
          <a:p>
            <a:r>
              <a:rPr lang="en-US" sz="1200" dirty="0"/>
              <a:t>    }</a:t>
            </a:r>
          </a:p>
          <a:p>
            <a:endParaRPr lang="en-US" sz="1200" dirty="0"/>
          </a:p>
        </p:txBody>
      </p:sp>
      <p:sp>
        <p:nvSpPr>
          <p:cNvPr id="7" name="Rectangle 6"/>
          <p:cNvSpPr/>
          <p:nvPr/>
        </p:nvSpPr>
        <p:spPr>
          <a:xfrm>
            <a:off x="4648200" y="2362200"/>
            <a:ext cx="4572000" cy="2677656"/>
          </a:xfrm>
          <a:prstGeom prst="rect">
            <a:avLst/>
          </a:prstGeom>
        </p:spPr>
        <p:txBody>
          <a:bodyPr>
            <a:spAutoFit/>
          </a:bodyPr>
          <a:lstStyle/>
          <a:p>
            <a:r>
              <a:rPr lang="en-US" sz="1200" i="1" dirty="0"/>
              <a:t>/* Method no longer needed</a:t>
            </a:r>
          </a:p>
          <a:p>
            <a:r>
              <a:rPr lang="en-US" sz="1200" i="1" dirty="0"/>
              <a:t>    public void </a:t>
            </a:r>
            <a:r>
              <a:rPr lang="en-US" sz="1200" i="1" dirty="0" err="1"/>
              <a:t>actionPerformed</a:t>
            </a:r>
            <a:r>
              <a:rPr lang="en-US" sz="1200" i="1" dirty="0"/>
              <a:t>(</a:t>
            </a:r>
            <a:r>
              <a:rPr lang="en-US" sz="1200" i="1" dirty="0" err="1"/>
              <a:t>ActionEvent</a:t>
            </a:r>
            <a:r>
              <a:rPr lang="en-US" sz="1200" i="1" dirty="0"/>
              <a:t> e)</a:t>
            </a:r>
          </a:p>
          <a:p>
            <a:r>
              <a:rPr lang="en-US" sz="1200" i="1" dirty="0"/>
              <a:t>    {</a:t>
            </a:r>
          </a:p>
          <a:p>
            <a:r>
              <a:rPr lang="en-US" sz="1200" i="1" dirty="0"/>
              <a:t>       </a:t>
            </a:r>
            <a:r>
              <a:rPr lang="en-US" sz="1200" i="1" dirty="0" err="1"/>
              <a:t>System.out.println</a:t>
            </a:r>
            <a:r>
              <a:rPr lang="en-US" sz="1200" i="1" dirty="0"/>
              <a:t>("You clicked me");</a:t>
            </a:r>
          </a:p>
          <a:p>
            <a:r>
              <a:rPr lang="en-US" sz="1200" i="1" dirty="0"/>
              <a:t>    }</a:t>
            </a:r>
          </a:p>
          <a:p>
            <a:r>
              <a:rPr lang="en-US" sz="1200" i="1" dirty="0"/>
              <a:t>*/</a:t>
            </a:r>
          </a:p>
          <a:p>
            <a:endParaRPr lang="en-US" sz="1200" dirty="0"/>
          </a:p>
          <a:p>
            <a:r>
              <a:rPr lang="en-US" sz="1200" dirty="0"/>
              <a:t>    public static void main(String[] </a:t>
            </a:r>
            <a:r>
              <a:rPr lang="en-US" sz="1200" dirty="0" err="1"/>
              <a:t>args</a:t>
            </a:r>
            <a:r>
              <a:rPr lang="en-US" sz="1200" dirty="0"/>
              <a:t>)</a:t>
            </a:r>
          </a:p>
          <a:p>
            <a:r>
              <a:rPr lang="en-US" sz="1200" dirty="0"/>
              <a:t>    {</a:t>
            </a:r>
          </a:p>
          <a:p>
            <a:r>
              <a:rPr lang="en-US" sz="1200" dirty="0"/>
              <a:t>        </a:t>
            </a:r>
            <a:r>
              <a:rPr lang="en-US" sz="1200" dirty="0" err="1"/>
              <a:t>ButtonLambda</a:t>
            </a:r>
            <a:r>
              <a:rPr lang="en-US" sz="1200" dirty="0"/>
              <a:t> </a:t>
            </a:r>
            <a:r>
              <a:rPr lang="en-US" sz="1200" dirty="0" err="1"/>
              <a:t>buttonGui</a:t>
            </a:r>
            <a:r>
              <a:rPr lang="en-US" sz="1200" dirty="0"/>
              <a:t> = new </a:t>
            </a:r>
            <a:r>
              <a:rPr lang="en-US" sz="1200" dirty="0" err="1"/>
              <a:t>ButtonLambda</a:t>
            </a:r>
            <a:r>
              <a:rPr lang="en-US" sz="1200" dirty="0"/>
              <a:t>( );</a:t>
            </a:r>
          </a:p>
          <a:p>
            <a:r>
              <a:rPr lang="en-US" sz="1200" dirty="0"/>
              <a:t>        </a:t>
            </a:r>
            <a:r>
              <a:rPr lang="en-US" sz="1200" dirty="0" err="1"/>
              <a:t>buttonGui.setVisible</a:t>
            </a:r>
            <a:r>
              <a:rPr lang="en-US" sz="1200" dirty="0"/>
              <a:t>(true);</a:t>
            </a:r>
          </a:p>
          <a:p>
            <a:r>
              <a:rPr lang="en-US" sz="1200" dirty="0"/>
              <a:t>    }</a:t>
            </a:r>
          </a:p>
          <a:p>
            <a:r>
              <a:rPr lang="en-US" sz="1200" dirty="0"/>
              <a:t>}</a:t>
            </a:r>
          </a:p>
          <a:p>
            <a:endParaRPr lang="en-US" sz="1200" dirty="0"/>
          </a:p>
        </p:txBody>
      </p:sp>
    </p:spTree>
    <p:extLst>
      <p:ext uri="{BB962C8B-B14F-4D97-AF65-F5344CB8AC3E}">
        <p14:creationId xmlns:p14="http://schemas.microsoft.com/office/powerpoint/2010/main" val="383316115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Lambda Expressions and Collections</a:t>
            </a:r>
          </a:p>
        </p:txBody>
      </p:sp>
      <p:sp>
        <p:nvSpPr>
          <p:cNvPr id="3" name="Content Placeholder 2"/>
          <p:cNvSpPr>
            <a:spLocks noGrp="1"/>
          </p:cNvSpPr>
          <p:nvPr>
            <p:ph idx="1"/>
          </p:nvPr>
        </p:nvSpPr>
        <p:spPr/>
        <p:txBody>
          <a:bodyPr/>
          <a:lstStyle/>
          <a:p>
            <a:r>
              <a:rPr lang="en-US" dirty="0"/>
              <a:t>Lambda expressions particularly useful when applied to Collections</a:t>
            </a:r>
          </a:p>
          <a:p>
            <a:r>
              <a:rPr lang="en-US" dirty="0"/>
              <a:t>Common operations are to filter, map, or reduce the collection</a:t>
            </a:r>
          </a:p>
          <a:p>
            <a:r>
              <a:rPr lang="en-US" dirty="0"/>
              <a:t>Example: Filtering the </a:t>
            </a:r>
            <a:r>
              <a:rPr lang="en-US" dirty="0" err="1"/>
              <a:t>ArrayList</a:t>
            </a:r>
            <a:r>
              <a:rPr lang="en-US" dirty="0"/>
              <a:t> </a:t>
            </a:r>
            <a:r>
              <a:rPr lang="en-US" dirty="0" err="1">
                <a:latin typeface="Courier New" panose="02070309020205020404" pitchFamily="49" charset="0"/>
                <a:cs typeface="Courier New" panose="02070309020205020404" pitchFamily="49" charset="0"/>
              </a:rPr>
              <a:t>nums</a:t>
            </a:r>
            <a:r>
              <a:rPr lang="en-US" dirty="0"/>
              <a:t> without lambda expressions to find values over 50:</a:t>
            </a:r>
          </a:p>
        </p:txBody>
      </p:sp>
      <p:sp>
        <p:nvSpPr>
          <p:cNvPr id="4" name="Slide Number Placeholder 3"/>
          <p:cNvSpPr>
            <a:spLocks noGrp="1"/>
          </p:cNvSpPr>
          <p:nvPr>
            <p:ph type="sldNum" sz="quarter" idx="11"/>
          </p:nvPr>
        </p:nvSpPr>
        <p:spPr/>
        <p:txBody>
          <a:bodyPr/>
          <a:lstStyle/>
          <a:p>
            <a:pPr>
              <a:defRPr/>
            </a:pPr>
            <a:r>
              <a:rPr lang="en-US"/>
              <a:t>19-</a:t>
            </a:r>
            <a:fld id="{453CDADA-6C2F-43F9-B446-D4C936042E9A}" type="slidenum">
              <a:rPr lang="en-US" smtClean="0"/>
              <a:pPr>
                <a:defRPr/>
              </a:pPr>
              <a:t>102</a:t>
            </a:fld>
            <a:endParaRPr lang="en-US"/>
          </a:p>
        </p:txBody>
      </p:sp>
      <p:sp>
        <p:nvSpPr>
          <p:cNvPr id="5" name="Footer Placeholder 4"/>
          <p:cNvSpPr>
            <a:spLocks noGrp="1"/>
          </p:cNvSpPr>
          <p:nvPr>
            <p:ph type="ftr" sz="quarter" idx="12"/>
          </p:nvPr>
        </p:nvSpPr>
        <p:spPr/>
        <p:txBody>
          <a:bodyPr/>
          <a:lstStyle/>
          <a:p>
            <a:r>
              <a:rPr lang="en-US"/>
              <a:t>Copyright © 2016 Pearson Inc. All rights reserved.</a:t>
            </a:r>
            <a:endParaRPr lang="en-CA" dirty="0"/>
          </a:p>
        </p:txBody>
      </p:sp>
      <p:sp>
        <p:nvSpPr>
          <p:cNvPr id="6" name="Rectangle 5"/>
          <p:cNvSpPr/>
          <p:nvPr/>
        </p:nvSpPr>
        <p:spPr>
          <a:xfrm>
            <a:off x="1143000" y="4741168"/>
            <a:ext cx="7467600" cy="1384995"/>
          </a:xfrm>
          <a:prstGeom prst="rect">
            <a:avLst/>
          </a:prstGeom>
        </p:spPr>
        <p:txBody>
          <a:bodyPr wrap="square">
            <a:spAutoFit/>
          </a:bodyPr>
          <a:lstStyle/>
          <a:p>
            <a:pPr marL="457200" marR="0">
              <a:spcBef>
                <a:spcPts val="600"/>
              </a:spcBef>
              <a:spcAft>
                <a:spcPts val="0"/>
              </a:spcAft>
            </a:pPr>
            <a:r>
              <a:rPr lang="en-US" dirty="0">
                <a:solidFill>
                  <a:srgbClr val="00B0F0"/>
                </a:solidFill>
                <a:latin typeface="Courier New" panose="02070309020205020404" pitchFamily="49" charset="0"/>
                <a:ea typeface="Times New Roman" panose="02020603050405020304" pitchFamily="18" charset="0"/>
              </a:rPr>
              <a:t>for </a:t>
            </a:r>
            <a:r>
              <a:rPr lang="en-US" dirty="0">
                <a:latin typeface="Courier New" panose="02070309020205020404" pitchFamily="49" charset="0"/>
                <a:ea typeface="Times New Roman" panose="02020603050405020304" pitchFamily="18" charset="0"/>
              </a:rPr>
              <a:t>(</a:t>
            </a:r>
            <a:r>
              <a:rPr lang="en-US" dirty="0" err="1">
                <a:solidFill>
                  <a:srgbClr val="00B0F0"/>
                </a:solidFill>
                <a:latin typeface="Courier New" panose="02070309020205020404" pitchFamily="49" charset="0"/>
                <a:ea typeface="Times New Roman" panose="02020603050405020304" pitchFamily="18" charset="0"/>
              </a:rPr>
              <a:t>int</a:t>
            </a:r>
            <a:r>
              <a:rPr lang="en-US" dirty="0">
                <a:solidFill>
                  <a:srgbClr val="00B0F0"/>
                </a:solidFill>
                <a:latin typeface="Courier New" panose="02070309020205020404" pitchFamily="49" charset="0"/>
                <a:ea typeface="Times New Roman" panose="02020603050405020304" pitchFamily="18" charset="0"/>
              </a:rPr>
              <a:t> </a:t>
            </a:r>
            <a:r>
              <a:rPr lang="en-US" dirty="0">
                <a:latin typeface="Courier New" panose="02070309020205020404" pitchFamily="49" charset="0"/>
                <a:ea typeface="Times New Roman" panose="02020603050405020304" pitchFamily="18" charset="0"/>
              </a:rPr>
              <a:t>i = 0; i &lt; </a:t>
            </a:r>
            <a:r>
              <a:rPr lang="en-US" dirty="0" err="1">
                <a:latin typeface="Courier New" panose="02070309020205020404" pitchFamily="49" charset="0"/>
                <a:ea typeface="Times New Roman" panose="02020603050405020304" pitchFamily="18" charset="0"/>
              </a:rPr>
              <a:t>nums.size</a:t>
            </a:r>
            <a:r>
              <a:rPr lang="en-US" dirty="0">
                <a:latin typeface="Courier New" panose="02070309020205020404" pitchFamily="49" charset="0"/>
                <a:ea typeface="Times New Roman" panose="02020603050405020304" pitchFamily="18" charset="0"/>
              </a:rPr>
              <a:t>(); i++)</a:t>
            </a:r>
            <a:endParaRPr lang="en-US" sz="2800" dirty="0">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dirty="0">
                <a:latin typeface="Courier New" panose="02070309020205020404" pitchFamily="49" charset="0"/>
                <a:ea typeface="Times New Roman" panose="02020603050405020304" pitchFamily="18" charset="0"/>
              </a:rPr>
              <a:t>  </a:t>
            </a:r>
            <a:r>
              <a:rPr lang="en-US" dirty="0">
                <a:solidFill>
                  <a:srgbClr val="00B0F0"/>
                </a:solidFill>
                <a:latin typeface="Courier New" panose="02070309020205020404" pitchFamily="49" charset="0"/>
                <a:ea typeface="Times New Roman" panose="02020603050405020304" pitchFamily="18" charset="0"/>
              </a:rPr>
              <a:t>if </a:t>
            </a:r>
            <a:r>
              <a:rPr lang="en-US" dirty="0">
                <a:latin typeface="Courier New" panose="02070309020205020404" pitchFamily="49" charset="0"/>
                <a:ea typeface="Times New Roman" panose="02020603050405020304" pitchFamily="18" charset="0"/>
              </a:rPr>
              <a:t>(</a:t>
            </a:r>
            <a:r>
              <a:rPr lang="en-US" dirty="0" err="1">
                <a:latin typeface="Courier New" panose="02070309020205020404" pitchFamily="49" charset="0"/>
                <a:ea typeface="Times New Roman" panose="02020603050405020304" pitchFamily="18" charset="0"/>
              </a:rPr>
              <a:t>nums.get</a:t>
            </a:r>
            <a:r>
              <a:rPr lang="en-US" dirty="0">
                <a:latin typeface="Courier New" panose="02070309020205020404" pitchFamily="49" charset="0"/>
                <a:ea typeface="Times New Roman" panose="02020603050405020304" pitchFamily="18" charset="0"/>
              </a:rPr>
              <a:t>(i) &gt; 50)</a:t>
            </a:r>
            <a:endParaRPr lang="en-US" sz="2800" dirty="0">
              <a:latin typeface="Times New Roman" panose="02020603050405020304" pitchFamily="18" charset="0"/>
              <a:ea typeface="Times New Roman" panose="02020603050405020304" pitchFamily="18" charset="0"/>
            </a:endParaRPr>
          </a:p>
          <a:p>
            <a:pPr marL="457200" marR="0">
              <a:spcBef>
                <a:spcPts val="0"/>
              </a:spcBef>
              <a:spcAft>
                <a:spcPts val="600"/>
              </a:spcAft>
            </a:pPr>
            <a:r>
              <a:rPr lang="en-US" dirty="0">
                <a:latin typeface="Courier New" panose="02070309020205020404" pitchFamily="49" charset="0"/>
                <a:ea typeface="Times New Roman" panose="02020603050405020304" pitchFamily="18" charset="0"/>
              </a:rPr>
              <a:t>     </a:t>
            </a:r>
            <a:r>
              <a:rPr lang="en-US" dirty="0" err="1">
                <a:latin typeface="Courier New" panose="02070309020205020404" pitchFamily="49" charset="0"/>
                <a:ea typeface="Times New Roman" panose="02020603050405020304" pitchFamily="18" charset="0"/>
              </a:rPr>
              <a:t>System.out.println</a:t>
            </a:r>
            <a:r>
              <a:rPr lang="en-US" dirty="0">
                <a:latin typeface="Courier New" panose="02070309020205020404" pitchFamily="49" charset="0"/>
                <a:ea typeface="Times New Roman" panose="02020603050405020304" pitchFamily="18" charset="0"/>
              </a:rPr>
              <a:t>(</a:t>
            </a:r>
            <a:r>
              <a:rPr lang="en-US" dirty="0" err="1">
                <a:latin typeface="Courier New" panose="02070309020205020404" pitchFamily="49" charset="0"/>
                <a:ea typeface="Times New Roman" panose="02020603050405020304" pitchFamily="18" charset="0"/>
              </a:rPr>
              <a:t>nums.get</a:t>
            </a:r>
            <a:r>
              <a:rPr lang="en-US" dirty="0">
                <a:latin typeface="Courier New" panose="02070309020205020404" pitchFamily="49" charset="0"/>
                <a:ea typeface="Times New Roman" panose="02020603050405020304" pitchFamily="18" charset="0"/>
              </a:rPr>
              <a:t>(i));</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42840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Lambda Expressions and Collections</a:t>
            </a:r>
          </a:p>
        </p:txBody>
      </p:sp>
      <p:sp>
        <p:nvSpPr>
          <p:cNvPr id="3" name="Content Placeholder 2"/>
          <p:cNvSpPr>
            <a:spLocks noGrp="1"/>
          </p:cNvSpPr>
          <p:nvPr>
            <p:ph idx="1"/>
          </p:nvPr>
        </p:nvSpPr>
        <p:spPr>
          <a:xfrm>
            <a:off x="480753" y="2133600"/>
            <a:ext cx="8229600" cy="4525963"/>
          </a:xfrm>
        </p:spPr>
        <p:txBody>
          <a:bodyPr/>
          <a:lstStyle/>
          <a:p>
            <a:r>
              <a:rPr lang="en-US" sz="2800" dirty="0"/>
              <a:t>The old method filters external to the </a:t>
            </a:r>
            <a:r>
              <a:rPr lang="en-US" sz="2800" dirty="0" err="1"/>
              <a:t>ArrayList</a:t>
            </a:r>
            <a:endParaRPr lang="en-US" sz="2800" dirty="0"/>
          </a:p>
          <a:p>
            <a:r>
              <a:rPr lang="en-US" sz="2800" dirty="0"/>
              <a:t>Internal filter using lambda expressions (Java infers the data type of </a:t>
            </a:r>
            <a:r>
              <a:rPr lang="en-US" sz="2800" dirty="0" err="1">
                <a:latin typeface="Courier New" panose="02070309020205020404" pitchFamily="49" charset="0"/>
                <a:cs typeface="Courier New" panose="02070309020205020404" pitchFamily="49" charset="0"/>
              </a:rPr>
              <a:t>val</a:t>
            </a:r>
            <a:r>
              <a:rPr lang="en-US" sz="2800" dirty="0"/>
              <a:t> based on the type in the </a:t>
            </a:r>
            <a:r>
              <a:rPr lang="en-US" sz="2800" dirty="0" err="1">
                <a:latin typeface="Courier New" panose="02070309020205020404" pitchFamily="49" charset="0"/>
                <a:cs typeface="Courier New" panose="02070309020205020404" pitchFamily="49" charset="0"/>
              </a:rPr>
              <a:t>nums</a:t>
            </a:r>
            <a:r>
              <a:rPr lang="en-US" sz="2800" dirty="0"/>
              <a:t> </a:t>
            </a:r>
            <a:r>
              <a:rPr lang="en-US" sz="2800" dirty="0" err="1"/>
              <a:t>ArrayList</a:t>
            </a:r>
            <a:r>
              <a:rPr lang="en-US" sz="2800" dirty="0"/>
              <a:t>:</a:t>
            </a:r>
          </a:p>
          <a:p>
            <a:endParaRPr lang="en-US" sz="2800" dirty="0"/>
          </a:p>
          <a:p>
            <a:endParaRPr lang="en-US" sz="2800" dirty="0"/>
          </a:p>
          <a:p>
            <a:endParaRPr lang="en-US" sz="2800" dirty="0"/>
          </a:p>
          <a:p>
            <a:r>
              <a:rPr lang="en-US" sz="2800" dirty="0"/>
              <a:t>Parallelizable by Java; other functions to map, reduce</a:t>
            </a:r>
          </a:p>
          <a:p>
            <a:endParaRPr lang="en-US" sz="2800" dirty="0"/>
          </a:p>
        </p:txBody>
      </p:sp>
      <p:sp>
        <p:nvSpPr>
          <p:cNvPr id="4" name="Slide Number Placeholder 3"/>
          <p:cNvSpPr>
            <a:spLocks noGrp="1"/>
          </p:cNvSpPr>
          <p:nvPr>
            <p:ph type="sldNum" sz="quarter" idx="11"/>
          </p:nvPr>
        </p:nvSpPr>
        <p:spPr/>
        <p:txBody>
          <a:bodyPr/>
          <a:lstStyle/>
          <a:p>
            <a:pPr>
              <a:defRPr/>
            </a:pPr>
            <a:r>
              <a:rPr lang="en-US"/>
              <a:t>19-</a:t>
            </a:r>
            <a:fld id="{453CDADA-6C2F-43F9-B446-D4C936042E9A}" type="slidenum">
              <a:rPr lang="en-US" smtClean="0"/>
              <a:pPr>
                <a:defRPr/>
              </a:pPr>
              <a:t>103</a:t>
            </a:fld>
            <a:endParaRPr lang="en-US"/>
          </a:p>
        </p:txBody>
      </p:sp>
      <p:sp>
        <p:nvSpPr>
          <p:cNvPr id="5" name="Footer Placeholder 4"/>
          <p:cNvSpPr>
            <a:spLocks noGrp="1"/>
          </p:cNvSpPr>
          <p:nvPr>
            <p:ph type="ftr" sz="quarter" idx="12"/>
          </p:nvPr>
        </p:nvSpPr>
        <p:spPr/>
        <p:txBody>
          <a:bodyPr/>
          <a:lstStyle/>
          <a:p>
            <a:r>
              <a:rPr lang="en-US"/>
              <a:t>Copyright © 2016 Pearson Inc. All rights reserved.</a:t>
            </a:r>
            <a:endParaRPr lang="en-CA" dirty="0"/>
          </a:p>
        </p:txBody>
      </p:sp>
      <p:sp>
        <p:nvSpPr>
          <p:cNvPr id="7" name="Rectangle 6"/>
          <p:cNvSpPr/>
          <p:nvPr/>
        </p:nvSpPr>
        <p:spPr>
          <a:xfrm>
            <a:off x="1447800" y="4114800"/>
            <a:ext cx="7620000" cy="1384995"/>
          </a:xfrm>
          <a:prstGeom prst="rect">
            <a:avLst/>
          </a:prstGeom>
        </p:spPr>
        <p:txBody>
          <a:bodyPr wrap="square">
            <a:spAutoFit/>
          </a:bodyPr>
          <a:lstStyle/>
          <a:p>
            <a:pPr marL="457200" marR="0">
              <a:spcBef>
                <a:spcPts val="600"/>
              </a:spcBef>
              <a:spcAft>
                <a:spcPts val="0"/>
              </a:spcAft>
            </a:pPr>
            <a:r>
              <a:rPr lang="en-US" b="1" dirty="0" err="1">
                <a:latin typeface="Courier New" panose="02070309020205020404" pitchFamily="49" charset="0"/>
                <a:ea typeface="Times New Roman" panose="02020603050405020304" pitchFamily="18" charset="0"/>
              </a:rPr>
              <a:t>nums.stream</a:t>
            </a:r>
            <a:r>
              <a:rPr lang="en-US" b="1" dirty="0">
                <a:latin typeface="Courier New" panose="02070309020205020404" pitchFamily="49" charset="0"/>
                <a:ea typeface="Times New Roman" panose="02020603050405020304" pitchFamily="18" charset="0"/>
              </a:rPr>
              <a:t>()</a:t>
            </a:r>
            <a:endParaRPr lang="en-US" sz="2800" b="1" dirty="0">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b="1" dirty="0">
                <a:latin typeface="Courier New" panose="02070309020205020404" pitchFamily="49" charset="0"/>
                <a:ea typeface="Times New Roman" panose="02020603050405020304" pitchFamily="18" charset="0"/>
              </a:rPr>
              <a:t>    .filter(</a:t>
            </a:r>
            <a:r>
              <a:rPr lang="en-US" b="1" dirty="0" err="1">
                <a:latin typeface="Courier New" panose="02070309020205020404" pitchFamily="49" charset="0"/>
                <a:ea typeface="Times New Roman" panose="02020603050405020304" pitchFamily="18" charset="0"/>
              </a:rPr>
              <a:t>val</a:t>
            </a:r>
            <a:r>
              <a:rPr lang="en-US" b="1" dirty="0">
                <a:latin typeface="Courier New" panose="02070309020205020404" pitchFamily="49" charset="0"/>
                <a:ea typeface="Times New Roman" panose="02020603050405020304" pitchFamily="18" charset="0"/>
              </a:rPr>
              <a:t> -&gt; </a:t>
            </a:r>
            <a:r>
              <a:rPr lang="en-US" b="1" dirty="0" err="1">
                <a:latin typeface="Courier New" panose="02070309020205020404" pitchFamily="49" charset="0"/>
                <a:ea typeface="Times New Roman" panose="02020603050405020304" pitchFamily="18" charset="0"/>
              </a:rPr>
              <a:t>val</a:t>
            </a:r>
            <a:r>
              <a:rPr lang="en-US" b="1" dirty="0">
                <a:latin typeface="Courier New" panose="02070309020205020404" pitchFamily="49" charset="0"/>
                <a:ea typeface="Times New Roman" panose="02020603050405020304" pitchFamily="18" charset="0"/>
              </a:rPr>
              <a:t> &gt; 50)</a:t>
            </a:r>
            <a:endParaRPr lang="en-US" sz="2800" b="1" dirty="0">
              <a:latin typeface="Times New Roman" panose="02020603050405020304" pitchFamily="18" charset="0"/>
              <a:ea typeface="Times New Roman" panose="02020603050405020304" pitchFamily="18" charset="0"/>
            </a:endParaRPr>
          </a:p>
          <a:p>
            <a:pPr marL="0" marR="0">
              <a:spcBef>
                <a:spcPts val="0"/>
              </a:spcBef>
              <a:spcAft>
                <a:spcPts val="600"/>
              </a:spcAft>
            </a:pPr>
            <a:r>
              <a:rPr lang="en-US" b="1" dirty="0">
                <a:latin typeface="Courier New" panose="02070309020205020404" pitchFamily="49" charset="0"/>
                <a:ea typeface="Times New Roman" panose="02020603050405020304" pitchFamily="18" charset="0"/>
              </a:rPr>
              <a:t>       .</a:t>
            </a:r>
            <a:r>
              <a:rPr lang="en-US" b="1" dirty="0" err="1">
                <a:latin typeface="Courier New" panose="02070309020205020404" pitchFamily="49" charset="0"/>
                <a:ea typeface="Times New Roman" panose="02020603050405020304" pitchFamily="18" charset="0"/>
              </a:rPr>
              <a:t>forEach</a:t>
            </a:r>
            <a:r>
              <a:rPr lang="en-US" b="1" dirty="0">
                <a:latin typeface="Courier New" panose="02070309020205020404" pitchFamily="49" charset="0"/>
                <a:ea typeface="Times New Roman" panose="02020603050405020304" pitchFamily="18" charset="0"/>
              </a:rPr>
              <a:t>(</a:t>
            </a:r>
            <a:r>
              <a:rPr lang="en-US" b="1" dirty="0" err="1">
                <a:latin typeface="Courier New" panose="02070309020205020404" pitchFamily="49" charset="0"/>
                <a:ea typeface="Times New Roman" panose="02020603050405020304" pitchFamily="18" charset="0"/>
              </a:rPr>
              <a:t>val</a:t>
            </a:r>
            <a:r>
              <a:rPr lang="en-US" b="1" dirty="0">
                <a:latin typeface="Courier New" panose="02070309020205020404" pitchFamily="49" charset="0"/>
                <a:ea typeface="Times New Roman" panose="02020603050405020304" pitchFamily="18" charset="0"/>
              </a:rPr>
              <a:t> -&gt; </a:t>
            </a:r>
            <a:r>
              <a:rPr lang="en-US" b="1" dirty="0" err="1">
                <a:latin typeface="Courier New" panose="02070309020205020404" pitchFamily="49" charset="0"/>
                <a:ea typeface="Times New Roman" panose="02020603050405020304" pitchFamily="18" charset="0"/>
              </a:rPr>
              <a:t>System.out.println</a:t>
            </a:r>
            <a:r>
              <a:rPr lang="en-US" b="1" dirty="0">
                <a:latin typeface="Courier New" panose="02070309020205020404" pitchFamily="49" charset="0"/>
                <a:ea typeface="Times New Roman" panose="02020603050405020304" pitchFamily="18" charset="0"/>
              </a:rPr>
              <a:t>(</a:t>
            </a:r>
            <a:r>
              <a:rPr lang="en-US" b="1" dirty="0" err="1">
                <a:latin typeface="Courier New" panose="02070309020205020404" pitchFamily="49" charset="0"/>
                <a:ea typeface="Times New Roman" panose="02020603050405020304" pitchFamily="18" charset="0"/>
              </a:rPr>
              <a:t>val</a:t>
            </a:r>
            <a:r>
              <a:rPr lang="en-US" b="1" dirty="0">
                <a:latin typeface="Courier New" panose="02070309020205020404" pitchFamily="49" charset="0"/>
                <a:ea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1110388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to JavaFX</a:t>
            </a:r>
          </a:p>
        </p:txBody>
      </p:sp>
      <p:sp>
        <p:nvSpPr>
          <p:cNvPr id="3" name="Content Placeholder 2"/>
          <p:cNvSpPr>
            <a:spLocks noGrp="1"/>
          </p:cNvSpPr>
          <p:nvPr>
            <p:ph idx="1"/>
          </p:nvPr>
        </p:nvSpPr>
        <p:spPr>
          <a:xfrm>
            <a:off x="457200" y="1295400"/>
            <a:ext cx="8229600" cy="4525963"/>
          </a:xfrm>
        </p:spPr>
        <p:txBody>
          <a:bodyPr/>
          <a:lstStyle/>
          <a:p>
            <a:r>
              <a:rPr lang="en-US" sz="2800" dirty="0"/>
              <a:t>JavaFX is a set of packages that allows Java programmers to create rich graphics and media applications</a:t>
            </a:r>
          </a:p>
          <a:p>
            <a:pPr lvl="1"/>
            <a:r>
              <a:rPr lang="en-US" sz="2400" dirty="0"/>
              <a:t>GUI interfaces, 2D and 3D games, visual effects, touch-enabled applications</a:t>
            </a:r>
          </a:p>
          <a:p>
            <a:pPr lvl="1"/>
            <a:r>
              <a:rPr lang="en-US" sz="2400" dirty="0"/>
              <a:t>Uses hardware-accelerated graphics and a high-performance media engine</a:t>
            </a:r>
          </a:p>
          <a:p>
            <a:r>
              <a:rPr lang="en-US" sz="2800" dirty="0"/>
              <a:t>Declarative, XML-based markup for the design and layout of UI components, CSS for presentation</a:t>
            </a:r>
          </a:p>
          <a:p>
            <a:r>
              <a:rPr lang="en-US" sz="2800" dirty="0"/>
              <a:t>At some point expected to replace Swing as the standard library for graphical interfaces</a:t>
            </a:r>
          </a:p>
        </p:txBody>
      </p:sp>
      <p:sp>
        <p:nvSpPr>
          <p:cNvPr id="4" name="Slide Number Placeholder 3"/>
          <p:cNvSpPr>
            <a:spLocks noGrp="1"/>
          </p:cNvSpPr>
          <p:nvPr>
            <p:ph type="sldNum" sz="quarter" idx="11"/>
          </p:nvPr>
        </p:nvSpPr>
        <p:spPr/>
        <p:txBody>
          <a:bodyPr/>
          <a:lstStyle/>
          <a:p>
            <a:pPr>
              <a:defRPr/>
            </a:pPr>
            <a:r>
              <a:rPr lang="en-US"/>
              <a:t>19-</a:t>
            </a:r>
            <a:fld id="{453CDADA-6C2F-43F9-B446-D4C936042E9A}" type="slidenum">
              <a:rPr lang="en-US" smtClean="0"/>
              <a:pPr>
                <a:defRPr/>
              </a:pPr>
              <a:t>104</a:t>
            </a:fld>
            <a:endParaRPr lang="en-US"/>
          </a:p>
        </p:txBody>
      </p:sp>
      <p:sp>
        <p:nvSpPr>
          <p:cNvPr id="5" name="Footer Placeholder 4"/>
          <p:cNvSpPr>
            <a:spLocks noGrp="1"/>
          </p:cNvSpPr>
          <p:nvPr>
            <p:ph type="ftr" sz="quarter" idx="12"/>
          </p:nvPr>
        </p:nvSpPr>
        <p:spPr/>
        <p:txBody>
          <a:bodyPr/>
          <a:lstStyle/>
          <a:p>
            <a:r>
              <a:rPr lang="en-US"/>
              <a:t>Copyright © 2016 Pearson Inc. All rights reserved.</a:t>
            </a:r>
            <a:endParaRPr lang="en-CA" dirty="0"/>
          </a:p>
        </p:txBody>
      </p:sp>
    </p:spTree>
    <p:extLst>
      <p:ext uri="{BB962C8B-B14F-4D97-AF65-F5344CB8AC3E}">
        <p14:creationId xmlns:p14="http://schemas.microsoft.com/office/powerpoint/2010/main" val="356783978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JavaFX Application</a:t>
            </a:r>
          </a:p>
        </p:txBody>
      </p:sp>
      <p:sp>
        <p:nvSpPr>
          <p:cNvPr id="3" name="Content Placeholder 2"/>
          <p:cNvSpPr>
            <a:spLocks noGrp="1"/>
          </p:cNvSpPr>
          <p:nvPr>
            <p:ph idx="1"/>
          </p:nvPr>
        </p:nvSpPr>
        <p:spPr>
          <a:xfrm>
            <a:off x="457200" y="1600200"/>
            <a:ext cx="2667000" cy="4525963"/>
          </a:xfrm>
        </p:spPr>
        <p:txBody>
          <a:bodyPr/>
          <a:lstStyle/>
          <a:p>
            <a:r>
              <a:rPr lang="en-US" sz="2800" dirty="0"/>
              <a:t>Metaphor of a stage and scenes, just like the stage and scene of a theater</a:t>
            </a:r>
          </a:p>
          <a:p>
            <a:r>
              <a:rPr lang="en-US" sz="2800" dirty="0"/>
              <a:t>Hierarchical set of nodes called the </a:t>
            </a:r>
            <a:r>
              <a:rPr lang="en-US" sz="2800" i="1" dirty="0"/>
              <a:t>scene graph</a:t>
            </a:r>
          </a:p>
        </p:txBody>
      </p:sp>
      <p:sp>
        <p:nvSpPr>
          <p:cNvPr id="4" name="Slide Number Placeholder 3"/>
          <p:cNvSpPr>
            <a:spLocks noGrp="1"/>
          </p:cNvSpPr>
          <p:nvPr>
            <p:ph type="sldNum" sz="quarter" idx="11"/>
          </p:nvPr>
        </p:nvSpPr>
        <p:spPr/>
        <p:txBody>
          <a:bodyPr/>
          <a:lstStyle/>
          <a:p>
            <a:pPr>
              <a:defRPr/>
            </a:pPr>
            <a:r>
              <a:rPr lang="en-US"/>
              <a:t>19-</a:t>
            </a:r>
            <a:fld id="{453CDADA-6C2F-43F9-B446-D4C936042E9A}" type="slidenum">
              <a:rPr lang="en-US" smtClean="0"/>
              <a:pPr>
                <a:defRPr/>
              </a:pPr>
              <a:t>105</a:t>
            </a:fld>
            <a:endParaRPr lang="en-US"/>
          </a:p>
        </p:txBody>
      </p:sp>
      <p:sp>
        <p:nvSpPr>
          <p:cNvPr id="5" name="Footer Placeholder 4"/>
          <p:cNvSpPr>
            <a:spLocks noGrp="1"/>
          </p:cNvSpPr>
          <p:nvPr>
            <p:ph type="ftr" sz="quarter" idx="12"/>
          </p:nvPr>
        </p:nvSpPr>
        <p:spPr/>
        <p:txBody>
          <a:bodyPr/>
          <a:lstStyle/>
          <a:p>
            <a:r>
              <a:rPr lang="en-US"/>
              <a:t>Copyright © 2016 Pearson Inc. All rights reserved.</a:t>
            </a:r>
            <a:endParaRPr lang="en-CA" dirty="0"/>
          </a:p>
        </p:txBody>
      </p:sp>
      <p:sp>
        <p:nvSpPr>
          <p:cNvPr id="18" name="Rectangle 17"/>
          <p:cNvSpPr/>
          <p:nvPr/>
        </p:nvSpPr>
        <p:spPr>
          <a:xfrm>
            <a:off x="3124200" y="1752600"/>
            <a:ext cx="5827713" cy="40576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124200" y="1866900"/>
            <a:ext cx="331372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Stage (window):  </a:t>
            </a:r>
            <a:r>
              <a:rPr lang="en-US" sz="1600" dirty="0" err="1">
                <a:latin typeface="Courier New" panose="02070309020205020404" pitchFamily="49" charset="0"/>
                <a:cs typeface="Courier New" panose="02070309020205020404" pitchFamily="49" charset="0"/>
              </a:rPr>
              <a:t>javafx.stage</a:t>
            </a:r>
            <a:endParaRPr lang="en-US" sz="1600" dirty="0">
              <a:latin typeface="Courier New" panose="02070309020205020404" pitchFamily="49" charset="0"/>
              <a:cs typeface="Courier New" panose="02070309020205020404" pitchFamily="49" charset="0"/>
            </a:endParaRPr>
          </a:p>
        </p:txBody>
      </p:sp>
      <p:sp>
        <p:nvSpPr>
          <p:cNvPr id="20" name="Rectangle 19"/>
          <p:cNvSpPr/>
          <p:nvPr/>
        </p:nvSpPr>
        <p:spPr>
          <a:xfrm>
            <a:off x="3433763" y="2350532"/>
            <a:ext cx="5146676" cy="3188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533775" y="2464832"/>
            <a:ext cx="239681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Scene:  </a:t>
            </a:r>
            <a:r>
              <a:rPr lang="en-US" sz="1600" dirty="0" err="1">
                <a:latin typeface="Courier New" panose="02070309020205020404" pitchFamily="49" charset="0"/>
                <a:cs typeface="Courier New" panose="02070309020205020404" pitchFamily="49" charset="0"/>
              </a:rPr>
              <a:t>javafx.scene</a:t>
            </a:r>
            <a:endParaRPr lang="en-US" sz="1600" dirty="0">
              <a:latin typeface="Courier New" panose="02070309020205020404" pitchFamily="49" charset="0"/>
              <a:cs typeface="Courier New" panose="02070309020205020404" pitchFamily="49" charset="0"/>
            </a:endParaRPr>
          </a:p>
        </p:txBody>
      </p:sp>
      <p:sp>
        <p:nvSpPr>
          <p:cNvPr id="22" name="TextBox 21"/>
          <p:cNvSpPr txBox="1"/>
          <p:nvPr/>
        </p:nvSpPr>
        <p:spPr>
          <a:xfrm>
            <a:off x="4231466" y="3088481"/>
            <a:ext cx="3877985" cy="369332"/>
          </a:xfrm>
          <a:prstGeom prst="rect">
            <a:avLst/>
          </a:prstGeom>
          <a:noFill/>
        </p:spPr>
        <p:txBody>
          <a:bodyPr wrap="none" rtlCol="0">
            <a:spAutoFit/>
          </a:bodyPr>
          <a:lstStyle/>
          <a:p>
            <a:r>
              <a:rPr lang="en-US" sz="1600" dirty="0">
                <a:latin typeface="Courier New" panose="02070309020205020404" pitchFamily="49" charset="0"/>
                <a:cs typeface="Courier New" panose="02070309020205020404" pitchFamily="49" charset="0"/>
              </a:rPr>
              <a:t>root</a:t>
            </a:r>
            <a:r>
              <a:rPr lang="en-US" dirty="0">
                <a:latin typeface="Times New Roman" panose="02020603050405020304" pitchFamily="18" charset="0"/>
                <a:cs typeface="Times New Roman" panose="02020603050405020304" pitchFamily="18" charset="0"/>
              </a:rPr>
              <a:t>:  </a:t>
            </a:r>
            <a:r>
              <a:rPr lang="en-US" sz="1600" dirty="0" err="1">
                <a:latin typeface="Courier New" panose="02070309020205020404" pitchFamily="49" charset="0"/>
                <a:cs typeface="Courier New" panose="02070309020205020404" pitchFamily="49" charset="0"/>
              </a:rPr>
              <a:t>javafx.scene.layout.HBox</a:t>
            </a:r>
            <a:endParaRPr lang="en-US" sz="1600" dirty="0">
              <a:latin typeface="Courier New" panose="02070309020205020404" pitchFamily="49" charset="0"/>
              <a:cs typeface="Courier New" panose="02070309020205020404" pitchFamily="49" charset="0"/>
            </a:endParaRPr>
          </a:p>
        </p:txBody>
      </p:sp>
      <p:sp>
        <p:nvSpPr>
          <p:cNvPr id="23" name="Rounded Rectangle 22"/>
          <p:cNvSpPr/>
          <p:nvPr/>
        </p:nvSpPr>
        <p:spPr>
          <a:xfrm>
            <a:off x="4008430" y="3088482"/>
            <a:ext cx="4100512" cy="4836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3675063" y="4195763"/>
            <a:ext cx="2133600" cy="108585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876095" y="4252913"/>
            <a:ext cx="1932568" cy="861774"/>
          </a:xfrm>
          <a:prstGeom prst="rect">
            <a:avLst/>
          </a:prstGeom>
          <a:noFill/>
        </p:spPr>
        <p:txBody>
          <a:bodyPr wrap="square" rtlCol="0">
            <a:spAutoFit/>
          </a:bodyPr>
          <a:lstStyle/>
          <a:p>
            <a:r>
              <a:rPr lang="en-US" sz="1600" dirty="0">
                <a:latin typeface="Courier New" panose="02070309020205020404" pitchFamily="49" charset="0"/>
                <a:cs typeface="Courier New" panose="02070309020205020404" pitchFamily="49" charset="0"/>
              </a:rPr>
              <a:t>label1</a:t>
            </a:r>
            <a:r>
              <a:rPr lang="en-US" dirty="0">
                <a:latin typeface="Times New Roman" panose="02020603050405020304" pitchFamily="18" charset="0"/>
                <a:cs typeface="Times New Roman" panose="02020603050405020304" pitchFamily="18" charset="0"/>
              </a:rPr>
              <a:t>: </a:t>
            </a:r>
            <a:r>
              <a:rPr lang="en-US" sz="1600" dirty="0" err="1">
                <a:latin typeface="Courier New" panose="02070309020205020404" pitchFamily="49" charset="0"/>
                <a:cs typeface="Courier New" panose="02070309020205020404" pitchFamily="49" charset="0"/>
              </a:rPr>
              <a:t>javafx.scene</a:t>
            </a:r>
            <a:r>
              <a:rPr lang="en-US" sz="1600" dirty="0">
                <a:latin typeface="Courier New" panose="02070309020205020404" pitchFamily="49" charset="0"/>
                <a:cs typeface="Courier New" panose="02070309020205020404" pitchFamily="49" charset="0"/>
              </a:rPr>
              <a:t>.</a:t>
            </a:r>
          </a:p>
          <a:p>
            <a:r>
              <a:rPr lang="en-US" sz="1600" dirty="0" err="1">
                <a:latin typeface="Courier New" panose="02070309020205020404" pitchFamily="49" charset="0"/>
                <a:cs typeface="Courier New" panose="02070309020205020404" pitchFamily="49" charset="0"/>
              </a:rPr>
              <a:t>control.Label</a:t>
            </a:r>
            <a:endParaRPr lang="en-US" sz="1600" dirty="0">
              <a:latin typeface="Courier New" panose="02070309020205020404" pitchFamily="49" charset="0"/>
              <a:cs typeface="Courier New" panose="02070309020205020404" pitchFamily="49" charset="0"/>
            </a:endParaRPr>
          </a:p>
        </p:txBody>
      </p:sp>
      <p:sp>
        <p:nvSpPr>
          <p:cNvPr id="26" name="Rounded Rectangle 25"/>
          <p:cNvSpPr/>
          <p:nvPr/>
        </p:nvSpPr>
        <p:spPr>
          <a:xfrm>
            <a:off x="6118225" y="4210052"/>
            <a:ext cx="2133600" cy="108585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319257" y="4267202"/>
            <a:ext cx="1932568" cy="861774"/>
          </a:xfrm>
          <a:prstGeom prst="rect">
            <a:avLst/>
          </a:prstGeom>
          <a:noFill/>
        </p:spPr>
        <p:txBody>
          <a:bodyPr wrap="square" rtlCol="0">
            <a:spAutoFit/>
          </a:bodyPr>
          <a:lstStyle/>
          <a:p>
            <a:r>
              <a:rPr lang="en-US" sz="1600" dirty="0">
                <a:latin typeface="Courier New" panose="02070309020205020404" pitchFamily="49" charset="0"/>
                <a:cs typeface="Courier New" panose="02070309020205020404" pitchFamily="49" charset="0"/>
              </a:rPr>
              <a:t>label1</a:t>
            </a:r>
            <a:r>
              <a:rPr lang="en-US" dirty="0">
                <a:latin typeface="Times New Roman" panose="02020603050405020304" pitchFamily="18" charset="0"/>
                <a:cs typeface="Times New Roman" panose="02020603050405020304" pitchFamily="18" charset="0"/>
              </a:rPr>
              <a:t>: </a:t>
            </a:r>
            <a:r>
              <a:rPr lang="en-US" sz="1600" dirty="0" err="1">
                <a:latin typeface="Courier New" panose="02070309020205020404" pitchFamily="49" charset="0"/>
                <a:cs typeface="Courier New" panose="02070309020205020404" pitchFamily="49" charset="0"/>
              </a:rPr>
              <a:t>javafx.scene</a:t>
            </a:r>
            <a:r>
              <a:rPr lang="en-US" sz="1600" dirty="0">
                <a:latin typeface="Courier New" panose="02070309020205020404" pitchFamily="49" charset="0"/>
                <a:cs typeface="Courier New" panose="02070309020205020404" pitchFamily="49" charset="0"/>
              </a:rPr>
              <a:t>.</a:t>
            </a:r>
          </a:p>
          <a:p>
            <a:r>
              <a:rPr lang="en-US" sz="1600" dirty="0" err="1">
                <a:latin typeface="Courier New" panose="02070309020205020404" pitchFamily="49" charset="0"/>
                <a:cs typeface="Courier New" panose="02070309020205020404" pitchFamily="49" charset="0"/>
              </a:rPr>
              <a:t>control.Label</a:t>
            </a:r>
            <a:endParaRPr lang="en-US" sz="1600" dirty="0">
              <a:latin typeface="Courier New" panose="02070309020205020404" pitchFamily="49" charset="0"/>
              <a:cs typeface="Courier New" panose="02070309020205020404" pitchFamily="49" charset="0"/>
            </a:endParaRPr>
          </a:p>
        </p:txBody>
      </p:sp>
      <p:cxnSp>
        <p:nvCxnSpPr>
          <p:cNvPr id="28" name="Straight Connector 27"/>
          <p:cNvCxnSpPr>
            <a:stCxn id="24" idx="0"/>
            <a:endCxn id="23" idx="2"/>
          </p:cNvCxnSpPr>
          <p:nvPr/>
        </p:nvCxnSpPr>
        <p:spPr>
          <a:xfrm flipV="1">
            <a:off x="4741863" y="3572114"/>
            <a:ext cx="1316823" cy="62364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6" idx="0"/>
            <a:endCxn id="23" idx="2"/>
          </p:cNvCxnSpPr>
          <p:nvPr/>
        </p:nvCxnSpPr>
        <p:spPr>
          <a:xfrm flipH="1" flipV="1">
            <a:off x="6058686" y="3572114"/>
            <a:ext cx="1126339" cy="63793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1823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Hello World JavaFX App</a:t>
            </a:r>
          </a:p>
        </p:txBody>
      </p:sp>
      <p:sp>
        <p:nvSpPr>
          <p:cNvPr id="4" name="Slide Number Placeholder 3"/>
          <p:cNvSpPr>
            <a:spLocks noGrp="1"/>
          </p:cNvSpPr>
          <p:nvPr>
            <p:ph type="sldNum" sz="quarter" idx="11"/>
          </p:nvPr>
        </p:nvSpPr>
        <p:spPr/>
        <p:txBody>
          <a:bodyPr/>
          <a:lstStyle/>
          <a:p>
            <a:pPr>
              <a:defRPr/>
            </a:pPr>
            <a:r>
              <a:rPr lang="en-US"/>
              <a:t>19-</a:t>
            </a:r>
            <a:fld id="{453CDADA-6C2F-43F9-B446-D4C936042E9A}" type="slidenum">
              <a:rPr lang="en-US" smtClean="0"/>
              <a:pPr>
                <a:defRPr/>
              </a:pPr>
              <a:t>106</a:t>
            </a:fld>
            <a:endParaRPr lang="en-US"/>
          </a:p>
        </p:txBody>
      </p:sp>
      <p:sp>
        <p:nvSpPr>
          <p:cNvPr id="5" name="Footer Placeholder 4"/>
          <p:cNvSpPr>
            <a:spLocks noGrp="1"/>
          </p:cNvSpPr>
          <p:nvPr>
            <p:ph type="ftr" sz="quarter" idx="12"/>
          </p:nvPr>
        </p:nvSpPr>
        <p:spPr/>
        <p:txBody>
          <a:bodyPr/>
          <a:lstStyle/>
          <a:p>
            <a:r>
              <a:rPr lang="en-US"/>
              <a:t>Copyright © 2016 Pearson Inc. All rights reserved.</a:t>
            </a:r>
            <a:endParaRPr lang="en-CA" dirty="0"/>
          </a:p>
        </p:txBody>
      </p:sp>
      <p:sp>
        <p:nvSpPr>
          <p:cNvPr id="6" name="TextBox 5"/>
          <p:cNvSpPr txBox="1"/>
          <p:nvPr/>
        </p:nvSpPr>
        <p:spPr>
          <a:xfrm>
            <a:off x="457200" y="1295400"/>
            <a:ext cx="3665812" cy="5078313"/>
          </a:xfrm>
          <a:prstGeom prst="rect">
            <a:avLst/>
          </a:prstGeom>
          <a:noFill/>
        </p:spPr>
        <p:txBody>
          <a:bodyPr wrap="none" rtlCol="0">
            <a:spAutoFit/>
          </a:bodyPr>
          <a:lstStyle/>
          <a:p>
            <a:r>
              <a:rPr lang="en-US" sz="1200" dirty="0"/>
              <a:t>import </a:t>
            </a:r>
            <a:r>
              <a:rPr lang="en-US" sz="1200" dirty="0" err="1"/>
              <a:t>javafx.application.Application</a:t>
            </a:r>
            <a:r>
              <a:rPr lang="en-US" sz="1200" dirty="0"/>
              <a:t>;</a:t>
            </a:r>
          </a:p>
          <a:p>
            <a:r>
              <a:rPr lang="en-US" sz="1200" dirty="0"/>
              <a:t>import </a:t>
            </a:r>
            <a:r>
              <a:rPr lang="en-US" sz="1200" dirty="0" err="1"/>
              <a:t>javafx.scene.Scene</a:t>
            </a:r>
            <a:r>
              <a:rPr lang="en-US" sz="1200" dirty="0"/>
              <a:t>;</a:t>
            </a:r>
          </a:p>
          <a:p>
            <a:r>
              <a:rPr lang="en-US" sz="1200" dirty="0"/>
              <a:t>import </a:t>
            </a:r>
            <a:r>
              <a:rPr lang="en-US" sz="1200" dirty="0" err="1"/>
              <a:t>javafx.scene.control.Label</a:t>
            </a:r>
            <a:r>
              <a:rPr lang="en-US" sz="1200" dirty="0"/>
              <a:t>;</a:t>
            </a:r>
          </a:p>
          <a:p>
            <a:r>
              <a:rPr lang="en-US" sz="1200" dirty="0"/>
              <a:t>import </a:t>
            </a:r>
            <a:r>
              <a:rPr lang="en-US" sz="1200" dirty="0" err="1"/>
              <a:t>javafx.scene.layout.HBox</a:t>
            </a:r>
            <a:r>
              <a:rPr lang="en-US" sz="1200" dirty="0"/>
              <a:t>;</a:t>
            </a:r>
          </a:p>
          <a:p>
            <a:r>
              <a:rPr lang="en-US" sz="1200" dirty="0"/>
              <a:t>import </a:t>
            </a:r>
            <a:r>
              <a:rPr lang="en-US" sz="1200" dirty="0" err="1"/>
              <a:t>javafx.stage.Stage</a:t>
            </a:r>
            <a:r>
              <a:rPr lang="en-US" sz="1200" dirty="0"/>
              <a:t>;</a:t>
            </a:r>
          </a:p>
          <a:p>
            <a:endParaRPr lang="en-US" sz="1200" dirty="0"/>
          </a:p>
          <a:p>
            <a:r>
              <a:rPr lang="en-US" sz="1200" dirty="0"/>
              <a:t>public class </a:t>
            </a:r>
            <a:r>
              <a:rPr lang="en-US" sz="1200" dirty="0" err="1"/>
              <a:t>JavaFXHelloWorld</a:t>
            </a:r>
            <a:r>
              <a:rPr lang="en-US" sz="1200" dirty="0"/>
              <a:t> extends Application</a:t>
            </a:r>
          </a:p>
          <a:p>
            <a:r>
              <a:rPr lang="en-US" sz="1200" dirty="0"/>
              <a:t>{</a:t>
            </a:r>
          </a:p>
          <a:p>
            <a:r>
              <a:rPr lang="en-US" sz="1200" dirty="0"/>
              <a:t>    public void start(Stage </a:t>
            </a:r>
            <a:r>
              <a:rPr lang="en-US" sz="1200" dirty="0" err="1"/>
              <a:t>primaryStage</a:t>
            </a:r>
            <a:r>
              <a:rPr lang="en-US" sz="1200" dirty="0"/>
              <a:t>)</a:t>
            </a:r>
          </a:p>
          <a:p>
            <a:r>
              <a:rPr lang="en-US" sz="1200" dirty="0"/>
              <a:t>    {</a:t>
            </a:r>
          </a:p>
          <a:p>
            <a:r>
              <a:rPr lang="en-US" sz="1200" dirty="0"/>
              <a:t>       Label label1 = new Label();</a:t>
            </a:r>
          </a:p>
          <a:p>
            <a:r>
              <a:rPr lang="en-US" sz="1200" dirty="0"/>
              <a:t>       Label label2 = new Label();</a:t>
            </a:r>
          </a:p>
          <a:p>
            <a:r>
              <a:rPr lang="en-US" sz="1200" dirty="0"/>
              <a:t>       label1.setText("Hello");</a:t>
            </a:r>
          </a:p>
          <a:p>
            <a:r>
              <a:rPr lang="en-US" sz="1200" dirty="0"/>
              <a:t>       label2.setText(" World");</a:t>
            </a:r>
          </a:p>
          <a:p>
            <a:endParaRPr lang="en-US" sz="1200" dirty="0"/>
          </a:p>
          <a:p>
            <a:r>
              <a:rPr lang="en-US" sz="1200" dirty="0"/>
              <a:t>        </a:t>
            </a:r>
            <a:r>
              <a:rPr lang="en-US" sz="1200" dirty="0" err="1"/>
              <a:t>HBox</a:t>
            </a:r>
            <a:r>
              <a:rPr lang="en-US" sz="1200" dirty="0"/>
              <a:t> root = new </a:t>
            </a:r>
            <a:r>
              <a:rPr lang="en-US" sz="1200" dirty="0" err="1"/>
              <a:t>HBox</a:t>
            </a:r>
            <a:r>
              <a:rPr lang="en-US" sz="1200" dirty="0"/>
              <a:t>();</a:t>
            </a:r>
          </a:p>
          <a:p>
            <a:r>
              <a:rPr lang="en-US" sz="1200" dirty="0"/>
              <a:t>        </a:t>
            </a:r>
            <a:r>
              <a:rPr lang="en-US" sz="1200" dirty="0" err="1"/>
              <a:t>root.getChildren</a:t>
            </a:r>
            <a:r>
              <a:rPr lang="en-US" sz="1200" dirty="0"/>
              <a:t>().add(label1);</a:t>
            </a:r>
          </a:p>
          <a:p>
            <a:r>
              <a:rPr lang="en-US" sz="1200" dirty="0"/>
              <a:t>        </a:t>
            </a:r>
            <a:r>
              <a:rPr lang="en-US" sz="1200" dirty="0" err="1"/>
              <a:t>root.getChildren</a:t>
            </a:r>
            <a:r>
              <a:rPr lang="en-US" sz="1200" dirty="0"/>
              <a:t>().add(label2);</a:t>
            </a:r>
          </a:p>
          <a:p>
            <a:endParaRPr lang="en-US" sz="1200" dirty="0"/>
          </a:p>
          <a:p>
            <a:r>
              <a:rPr lang="en-US" sz="1200" dirty="0"/>
              <a:t>        Scene </a:t>
            </a:r>
            <a:r>
              <a:rPr lang="en-US" sz="1200" dirty="0" err="1"/>
              <a:t>scene</a:t>
            </a:r>
            <a:r>
              <a:rPr lang="en-US" sz="1200" dirty="0"/>
              <a:t> = new Scene(root, 300, 50);</a:t>
            </a:r>
          </a:p>
          <a:p>
            <a:endParaRPr lang="en-US" sz="1200" dirty="0"/>
          </a:p>
          <a:p>
            <a:r>
              <a:rPr lang="en-US" sz="1200" dirty="0"/>
              <a:t>        </a:t>
            </a:r>
            <a:r>
              <a:rPr lang="en-US" sz="1200" dirty="0" err="1"/>
              <a:t>primaryStage.setTitle</a:t>
            </a:r>
            <a:r>
              <a:rPr lang="en-US" sz="1200" dirty="0"/>
              <a:t>("JavaFX Example");</a:t>
            </a:r>
          </a:p>
          <a:p>
            <a:r>
              <a:rPr lang="en-US" sz="1200" dirty="0"/>
              <a:t>        </a:t>
            </a:r>
            <a:r>
              <a:rPr lang="en-US" sz="1200" dirty="0" err="1"/>
              <a:t>primaryStage.setScene</a:t>
            </a:r>
            <a:r>
              <a:rPr lang="en-US" sz="1200" dirty="0"/>
              <a:t>(scene);</a:t>
            </a:r>
          </a:p>
          <a:p>
            <a:r>
              <a:rPr lang="en-US" sz="1200" dirty="0"/>
              <a:t>        </a:t>
            </a:r>
            <a:r>
              <a:rPr lang="en-US" sz="1200" dirty="0" err="1"/>
              <a:t>primaryStage.show</a:t>
            </a:r>
            <a:r>
              <a:rPr lang="en-US" sz="1200" dirty="0"/>
              <a:t>();</a:t>
            </a:r>
          </a:p>
          <a:p>
            <a:r>
              <a:rPr lang="en-US" sz="1200" dirty="0"/>
              <a:t>    }</a:t>
            </a:r>
          </a:p>
          <a:p>
            <a:endParaRPr lang="en-US" sz="1200" dirty="0"/>
          </a:p>
          <a:p>
            <a:r>
              <a:rPr lang="en-US" sz="1200" dirty="0"/>
              <a:t>    </a:t>
            </a:r>
          </a:p>
        </p:txBody>
      </p:sp>
      <p:sp>
        <p:nvSpPr>
          <p:cNvPr id="7" name="Rectangle 6"/>
          <p:cNvSpPr/>
          <p:nvPr/>
        </p:nvSpPr>
        <p:spPr>
          <a:xfrm>
            <a:off x="4764578" y="1385773"/>
            <a:ext cx="4572000" cy="830997"/>
          </a:xfrm>
          <a:prstGeom prst="rect">
            <a:avLst/>
          </a:prstGeom>
        </p:spPr>
        <p:txBody>
          <a:bodyPr>
            <a:spAutoFit/>
          </a:bodyPr>
          <a:lstStyle/>
          <a:p>
            <a:r>
              <a:rPr lang="en-US" sz="1200" dirty="0"/>
              <a:t>public static void main(String[] </a:t>
            </a:r>
            <a:r>
              <a:rPr lang="en-US" sz="1200" dirty="0" err="1"/>
              <a:t>args</a:t>
            </a:r>
            <a:r>
              <a:rPr lang="en-US" sz="1200" dirty="0"/>
              <a:t>) {</a:t>
            </a:r>
          </a:p>
          <a:p>
            <a:r>
              <a:rPr lang="en-US" sz="1200" dirty="0"/>
              <a:t>        launch(</a:t>
            </a:r>
            <a:r>
              <a:rPr lang="en-US" sz="1200" dirty="0" err="1"/>
              <a:t>args</a:t>
            </a:r>
            <a:r>
              <a:rPr lang="en-US" sz="1200" dirty="0"/>
              <a:t>);</a:t>
            </a:r>
          </a:p>
          <a:p>
            <a:r>
              <a:rPr lang="en-US" sz="1200" dirty="0"/>
              <a:t>    }</a:t>
            </a:r>
          </a:p>
          <a:p>
            <a:r>
              <a:rPr lang="en-US" sz="1200" dirty="0"/>
              <a:t>}</a:t>
            </a:r>
          </a:p>
        </p:txBody>
      </p:sp>
      <p:pic>
        <p:nvPicPr>
          <p:cNvPr id="102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0" y="3455194"/>
            <a:ext cx="30099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353518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JavaFX Animated Circle</a:t>
            </a:r>
          </a:p>
        </p:txBody>
      </p:sp>
      <p:sp>
        <p:nvSpPr>
          <p:cNvPr id="4" name="Slide Number Placeholder 3"/>
          <p:cNvSpPr>
            <a:spLocks noGrp="1"/>
          </p:cNvSpPr>
          <p:nvPr>
            <p:ph type="sldNum" sz="quarter" idx="11"/>
          </p:nvPr>
        </p:nvSpPr>
        <p:spPr/>
        <p:txBody>
          <a:bodyPr/>
          <a:lstStyle/>
          <a:p>
            <a:pPr>
              <a:defRPr/>
            </a:pPr>
            <a:r>
              <a:rPr lang="en-US"/>
              <a:t>19-</a:t>
            </a:r>
            <a:fld id="{453CDADA-6C2F-43F9-B446-D4C936042E9A}" type="slidenum">
              <a:rPr lang="en-US" smtClean="0"/>
              <a:pPr>
                <a:defRPr/>
              </a:pPr>
              <a:t>107</a:t>
            </a:fld>
            <a:endParaRPr lang="en-US"/>
          </a:p>
        </p:txBody>
      </p:sp>
      <p:sp>
        <p:nvSpPr>
          <p:cNvPr id="5" name="Footer Placeholder 4"/>
          <p:cNvSpPr>
            <a:spLocks noGrp="1"/>
          </p:cNvSpPr>
          <p:nvPr>
            <p:ph type="ftr" sz="quarter" idx="12"/>
          </p:nvPr>
        </p:nvSpPr>
        <p:spPr/>
        <p:txBody>
          <a:bodyPr/>
          <a:lstStyle/>
          <a:p>
            <a:r>
              <a:rPr lang="en-US"/>
              <a:t>Copyright © 2016 Pearson Inc. All rights reserved.</a:t>
            </a:r>
            <a:endParaRPr lang="en-CA" dirty="0"/>
          </a:p>
        </p:txBody>
      </p:sp>
      <p:sp>
        <p:nvSpPr>
          <p:cNvPr id="6" name="TextBox 5"/>
          <p:cNvSpPr txBox="1"/>
          <p:nvPr/>
        </p:nvSpPr>
        <p:spPr>
          <a:xfrm>
            <a:off x="399826" y="1402398"/>
            <a:ext cx="4366708" cy="5078313"/>
          </a:xfrm>
          <a:prstGeom prst="rect">
            <a:avLst/>
          </a:prstGeom>
          <a:noFill/>
        </p:spPr>
        <p:txBody>
          <a:bodyPr wrap="none" rtlCol="0">
            <a:spAutoFit/>
          </a:bodyPr>
          <a:lstStyle/>
          <a:p>
            <a:r>
              <a:rPr lang="en-US" sz="1200" dirty="0"/>
              <a:t>import </a:t>
            </a:r>
            <a:r>
              <a:rPr lang="en-US" sz="1200" dirty="0" err="1"/>
              <a:t>javafx.application.Application</a:t>
            </a:r>
            <a:r>
              <a:rPr lang="en-US" sz="1200" dirty="0"/>
              <a:t>;</a:t>
            </a:r>
          </a:p>
          <a:p>
            <a:r>
              <a:rPr lang="en-US" sz="1200" dirty="0"/>
              <a:t>import </a:t>
            </a:r>
            <a:r>
              <a:rPr lang="en-US" sz="1200" dirty="0" err="1"/>
              <a:t>javafx.scene.Group</a:t>
            </a:r>
            <a:r>
              <a:rPr lang="en-US" sz="1200" dirty="0"/>
              <a:t>;</a:t>
            </a:r>
          </a:p>
          <a:p>
            <a:r>
              <a:rPr lang="en-US" sz="1200" dirty="0"/>
              <a:t>import </a:t>
            </a:r>
            <a:r>
              <a:rPr lang="en-US" sz="1200" dirty="0" err="1"/>
              <a:t>javafx.scene.Scene</a:t>
            </a:r>
            <a:r>
              <a:rPr lang="en-US" sz="1200" dirty="0"/>
              <a:t>;</a:t>
            </a:r>
          </a:p>
          <a:p>
            <a:r>
              <a:rPr lang="en-US" sz="1200" dirty="0"/>
              <a:t>import </a:t>
            </a:r>
            <a:r>
              <a:rPr lang="en-US" sz="1200" dirty="0" err="1"/>
              <a:t>javafx.scene.paint.Color</a:t>
            </a:r>
            <a:r>
              <a:rPr lang="en-US" sz="1200" dirty="0"/>
              <a:t>;</a:t>
            </a:r>
          </a:p>
          <a:p>
            <a:r>
              <a:rPr lang="en-US" sz="1200" dirty="0"/>
              <a:t>import </a:t>
            </a:r>
            <a:r>
              <a:rPr lang="en-US" sz="1200" dirty="0" err="1"/>
              <a:t>javafx.scene.shape.Circle</a:t>
            </a:r>
            <a:r>
              <a:rPr lang="en-US" sz="1200" dirty="0"/>
              <a:t>;</a:t>
            </a:r>
          </a:p>
          <a:p>
            <a:r>
              <a:rPr lang="en-US" sz="1200" dirty="0"/>
              <a:t>import </a:t>
            </a:r>
            <a:r>
              <a:rPr lang="en-US" sz="1200" dirty="0" err="1"/>
              <a:t>javafx.stage.Stage</a:t>
            </a:r>
            <a:r>
              <a:rPr lang="en-US" sz="1200" dirty="0"/>
              <a:t>;</a:t>
            </a:r>
          </a:p>
          <a:p>
            <a:r>
              <a:rPr lang="en-US" sz="1200" dirty="0"/>
              <a:t>import </a:t>
            </a:r>
            <a:r>
              <a:rPr lang="en-US" sz="1200" dirty="0" err="1"/>
              <a:t>javafx.scene.layout.AnchorPane</a:t>
            </a:r>
            <a:r>
              <a:rPr lang="en-US" sz="1200" dirty="0"/>
              <a:t>;</a:t>
            </a:r>
          </a:p>
          <a:p>
            <a:r>
              <a:rPr lang="en-US" sz="1200" dirty="0"/>
              <a:t>import </a:t>
            </a:r>
            <a:r>
              <a:rPr lang="en-US" sz="1200" dirty="0" err="1"/>
              <a:t>javafx.animation.FillTransition</a:t>
            </a:r>
            <a:r>
              <a:rPr lang="en-US" sz="1200" dirty="0"/>
              <a:t>;</a:t>
            </a:r>
          </a:p>
          <a:p>
            <a:r>
              <a:rPr lang="en-US" sz="1200" dirty="0"/>
              <a:t>import </a:t>
            </a:r>
            <a:r>
              <a:rPr lang="en-US" sz="1200" dirty="0" err="1"/>
              <a:t>javafx.animation.Timeline</a:t>
            </a:r>
            <a:r>
              <a:rPr lang="en-US" sz="1200" dirty="0"/>
              <a:t>;</a:t>
            </a:r>
          </a:p>
          <a:p>
            <a:r>
              <a:rPr lang="en-US" sz="1200" dirty="0"/>
              <a:t>import </a:t>
            </a:r>
            <a:r>
              <a:rPr lang="en-US" sz="1200" dirty="0" err="1"/>
              <a:t>javafx.animation.ParallelTransition</a:t>
            </a:r>
            <a:r>
              <a:rPr lang="en-US" sz="1200" dirty="0"/>
              <a:t>;</a:t>
            </a:r>
          </a:p>
          <a:p>
            <a:r>
              <a:rPr lang="en-US" sz="1200" dirty="0"/>
              <a:t>import </a:t>
            </a:r>
            <a:r>
              <a:rPr lang="en-US" sz="1200" dirty="0" err="1"/>
              <a:t>javafx.animation.TranslateTransition</a:t>
            </a:r>
            <a:r>
              <a:rPr lang="en-US" sz="1200" dirty="0"/>
              <a:t>;</a:t>
            </a:r>
          </a:p>
          <a:p>
            <a:r>
              <a:rPr lang="en-US" sz="1200" dirty="0"/>
              <a:t>import </a:t>
            </a:r>
            <a:r>
              <a:rPr lang="en-US" sz="1200" dirty="0" err="1"/>
              <a:t>javafx.util.Duration</a:t>
            </a:r>
            <a:r>
              <a:rPr lang="en-US" sz="1200" dirty="0"/>
              <a:t>;</a:t>
            </a:r>
          </a:p>
          <a:p>
            <a:endParaRPr lang="en-US" sz="1200" dirty="0"/>
          </a:p>
          <a:p>
            <a:r>
              <a:rPr lang="en-US" sz="1200" dirty="0"/>
              <a:t>public class </a:t>
            </a:r>
            <a:r>
              <a:rPr lang="en-US" sz="1200" dirty="0" err="1"/>
              <a:t>JavaFXCircleAnimate</a:t>
            </a:r>
            <a:r>
              <a:rPr lang="en-US" sz="1200" dirty="0"/>
              <a:t> extends Application</a:t>
            </a:r>
          </a:p>
          <a:p>
            <a:r>
              <a:rPr lang="en-US" sz="1200" dirty="0"/>
              <a:t>{</a:t>
            </a:r>
          </a:p>
          <a:p>
            <a:r>
              <a:rPr lang="en-US" sz="1200" dirty="0"/>
              <a:t>    public void start(Stage stage)</a:t>
            </a:r>
          </a:p>
          <a:p>
            <a:r>
              <a:rPr lang="en-US" sz="1200" dirty="0"/>
              <a:t>    {</a:t>
            </a:r>
          </a:p>
          <a:p>
            <a:r>
              <a:rPr lang="en-US" sz="1200" dirty="0"/>
              <a:t>       Circle c = new Circle(250,50,50);</a:t>
            </a:r>
          </a:p>
          <a:p>
            <a:r>
              <a:rPr lang="en-US" sz="1200" dirty="0"/>
              <a:t>       </a:t>
            </a:r>
            <a:r>
              <a:rPr lang="en-US" sz="1200" dirty="0" err="1"/>
              <a:t>c.setFill</a:t>
            </a:r>
            <a:r>
              <a:rPr lang="en-US" sz="1200" dirty="0"/>
              <a:t>(</a:t>
            </a:r>
            <a:r>
              <a:rPr lang="en-US" sz="1200" dirty="0" err="1"/>
              <a:t>Color.GREEN</a:t>
            </a:r>
            <a:r>
              <a:rPr lang="en-US" sz="1200" dirty="0"/>
              <a:t>);</a:t>
            </a:r>
          </a:p>
          <a:p>
            <a:endParaRPr lang="en-US" sz="1200" dirty="0"/>
          </a:p>
          <a:p>
            <a:r>
              <a:rPr lang="en-US" sz="1200" dirty="0"/>
              <a:t>       </a:t>
            </a:r>
            <a:r>
              <a:rPr lang="en-US" sz="1200" dirty="0" err="1"/>
              <a:t>AnchorPane</a:t>
            </a:r>
            <a:r>
              <a:rPr lang="en-US" sz="1200" dirty="0"/>
              <a:t> root = new </a:t>
            </a:r>
            <a:r>
              <a:rPr lang="en-US" sz="1200" dirty="0" err="1"/>
              <a:t>AnchorPane</a:t>
            </a:r>
            <a:r>
              <a:rPr lang="en-US" sz="1200" dirty="0"/>
              <a:t>();</a:t>
            </a:r>
          </a:p>
          <a:p>
            <a:r>
              <a:rPr lang="en-US" sz="1200" dirty="0"/>
              <a:t>       </a:t>
            </a:r>
            <a:r>
              <a:rPr lang="en-US" sz="1200" dirty="0" err="1"/>
              <a:t>root.getChildren</a:t>
            </a:r>
            <a:r>
              <a:rPr lang="en-US" sz="1200" dirty="0"/>
              <a:t>().add(c);</a:t>
            </a:r>
          </a:p>
          <a:p>
            <a:endParaRPr lang="en-US" sz="1200" dirty="0"/>
          </a:p>
          <a:p>
            <a:r>
              <a:rPr lang="en-US" sz="1200" dirty="0"/>
              <a:t>       </a:t>
            </a:r>
            <a:r>
              <a:rPr lang="en-US" sz="1200" dirty="0" err="1"/>
              <a:t>FillTransition</a:t>
            </a:r>
            <a:r>
              <a:rPr lang="en-US" sz="1200" dirty="0"/>
              <a:t> fill = new </a:t>
            </a:r>
            <a:r>
              <a:rPr lang="en-US" sz="1200" dirty="0" err="1"/>
              <a:t>FillTransition</a:t>
            </a:r>
            <a:r>
              <a:rPr lang="en-US" sz="1200" dirty="0"/>
              <a:t>(</a:t>
            </a:r>
            <a:r>
              <a:rPr lang="en-US" sz="1200" dirty="0" err="1"/>
              <a:t>Duration.millis</a:t>
            </a:r>
            <a:r>
              <a:rPr lang="en-US" sz="1200" dirty="0"/>
              <a:t>(500));</a:t>
            </a:r>
          </a:p>
          <a:p>
            <a:r>
              <a:rPr lang="en-US" sz="1200" dirty="0"/>
              <a:t>       </a:t>
            </a:r>
            <a:r>
              <a:rPr lang="en-US" sz="1200" dirty="0" err="1"/>
              <a:t>fill.setToValue</a:t>
            </a:r>
            <a:r>
              <a:rPr lang="en-US" sz="1200" dirty="0"/>
              <a:t>(</a:t>
            </a:r>
            <a:r>
              <a:rPr lang="en-US" sz="1200" dirty="0" err="1"/>
              <a:t>Color.BLUE</a:t>
            </a:r>
            <a:r>
              <a:rPr lang="en-US" sz="1200" dirty="0"/>
              <a:t>); // Transition to Blue</a:t>
            </a:r>
          </a:p>
          <a:p>
            <a:endParaRPr lang="en-US" sz="1200" dirty="0"/>
          </a:p>
          <a:p>
            <a:r>
              <a:rPr lang="en-US" sz="1200" dirty="0"/>
              <a:t>       </a:t>
            </a:r>
          </a:p>
        </p:txBody>
      </p:sp>
      <p:sp>
        <p:nvSpPr>
          <p:cNvPr id="7" name="Rectangle 6"/>
          <p:cNvSpPr/>
          <p:nvPr/>
        </p:nvSpPr>
        <p:spPr>
          <a:xfrm>
            <a:off x="4724400" y="1295400"/>
            <a:ext cx="4572000" cy="4339650"/>
          </a:xfrm>
          <a:prstGeom prst="rect">
            <a:avLst/>
          </a:prstGeom>
        </p:spPr>
        <p:txBody>
          <a:bodyPr>
            <a:spAutoFit/>
          </a:bodyPr>
          <a:lstStyle/>
          <a:p>
            <a:r>
              <a:rPr lang="en-US" sz="1200" dirty="0"/>
              <a:t>       </a:t>
            </a:r>
            <a:r>
              <a:rPr lang="en-US" sz="1200" dirty="0" err="1"/>
              <a:t>TranslateTransition</a:t>
            </a:r>
            <a:r>
              <a:rPr lang="en-US" sz="1200" dirty="0"/>
              <a:t> translate =</a:t>
            </a:r>
          </a:p>
          <a:p>
            <a:r>
              <a:rPr lang="en-US" sz="1200" dirty="0"/>
              <a:t>          new </a:t>
            </a:r>
            <a:r>
              <a:rPr lang="en-US" sz="1200" dirty="0" err="1"/>
              <a:t>TranslateTransition</a:t>
            </a:r>
            <a:r>
              <a:rPr lang="en-US" sz="1200" dirty="0"/>
              <a:t>(</a:t>
            </a:r>
            <a:r>
              <a:rPr lang="en-US" sz="1200" dirty="0" err="1"/>
              <a:t>Duration.millis</a:t>
            </a:r>
            <a:r>
              <a:rPr lang="en-US" sz="1200" dirty="0"/>
              <a:t>(500));</a:t>
            </a:r>
          </a:p>
          <a:p>
            <a:r>
              <a:rPr lang="en-US" sz="1200" dirty="0"/>
              <a:t>       </a:t>
            </a:r>
            <a:r>
              <a:rPr lang="en-US" sz="1200" dirty="0" err="1"/>
              <a:t>translate.setToY</a:t>
            </a:r>
            <a:r>
              <a:rPr lang="en-US" sz="1200" dirty="0"/>
              <a:t>(200);  // Move circle to Y=200</a:t>
            </a:r>
          </a:p>
          <a:p>
            <a:endParaRPr lang="en-US" sz="1200" dirty="0"/>
          </a:p>
          <a:p>
            <a:r>
              <a:rPr lang="en-US" sz="1200" dirty="0"/>
              <a:t>       // Run the fill and translate transitions in parallel</a:t>
            </a:r>
          </a:p>
          <a:p>
            <a:r>
              <a:rPr lang="en-US" sz="1200" dirty="0"/>
              <a:t>       </a:t>
            </a:r>
            <a:r>
              <a:rPr lang="en-US" sz="1200" dirty="0" err="1"/>
              <a:t>ParallelTransition</a:t>
            </a:r>
            <a:r>
              <a:rPr lang="en-US" sz="1200" dirty="0"/>
              <a:t> transition = new </a:t>
            </a:r>
            <a:r>
              <a:rPr lang="en-US" sz="1200" dirty="0" err="1"/>
              <a:t>ParallelTransition</a:t>
            </a:r>
            <a:r>
              <a:rPr lang="en-US" sz="1200" dirty="0"/>
              <a:t>(c,</a:t>
            </a:r>
          </a:p>
          <a:p>
            <a:r>
              <a:rPr lang="en-US" sz="1200" dirty="0"/>
              <a:t>        	fill, translate);</a:t>
            </a:r>
          </a:p>
          <a:p>
            <a:r>
              <a:rPr lang="en-US" sz="1200" dirty="0"/>
              <a:t>       </a:t>
            </a:r>
            <a:r>
              <a:rPr lang="en-US" sz="1200" dirty="0" err="1"/>
              <a:t>transition.setCycleCount</a:t>
            </a:r>
            <a:r>
              <a:rPr lang="en-US" sz="1200" dirty="0"/>
              <a:t>(</a:t>
            </a:r>
            <a:r>
              <a:rPr lang="en-US" sz="1200" dirty="0" err="1"/>
              <a:t>Timeline.INDEFINITE</a:t>
            </a:r>
            <a:r>
              <a:rPr lang="en-US" sz="1200" dirty="0"/>
              <a:t>);</a:t>
            </a:r>
          </a:p>
          <a:p>
            <a:r>
              <a:rPr lang="en-US" sz="1200" dirty="0"/>
              <a:t>       </a:t>
            </a:r>
            <a:r>
              <a:rPr lang="en-US" sz="1200" dirty="0" err="1"/>
              <a:t>transition.setAutoReverse</a:t>
            </a:r>
            <a:r>
              <a:rPr lang="en-US" sz="1200" dirty="0"/>
              <a:t>(true);</a:t>
            </a:r>
          </a:p>
          <a:p>
            <a:r>
              <a:rPr lang="en-US" sz="1200" dirty="0"/>
              <a:t>       </a:t>
            </a:r>
            <a:r>
              <a:rPr lang="en-US" sz="1200" dirty="0" err="1"/>
              <a:t>transition.play</a:t>
            </a:r>
            <a:r>
              <a:rPr lang="en-US" sz="1200" dirty="0"/>
              <a:t>();</a:t>
            </a:r>
          </a:p>
          <a:p>
            <a:endParaRPr lang="en-US" sz="1200" dirty="0"/>
          </a:p>
          <a:p>
            <a:r>
              <a:rPr lang="en-US" sz="1200" dirty="0"/>
              <a:t>       Scene </a:t>
            </a:r>
            <a:r>
              <a:rPr lang="en-US" sz="1200" dirty="0" err="1"/>
              <a:t>scene</a:t>
            </a:r>
            <a:r>
              <a:rPr lang="en-US" sz="1200" dirty="0"/>
              <a:t> = new Scene(root, 500, 300, </a:t>
            </a:r>
            <a:r>
              <a:rPr lang="en-US" sz="1200" dirty="0" err="1"/>
              <a:t>Color.BLACK</a:t>
            </a:r>
            <a:r>
              <a:rPr lang="en-US" sz="1200" dirty="0"/>
              <a:t>);</a:t>
            </a:r>
          </a:p>
          <a:p>
            <a:endParaRPr lang="en-US" sz="1200" dirty="0"/>
          </a:p>
          <a:p>
            <a:r>
              <a:rPr lang="en-US" sz="1200" dirty="0"/>
              <a:t>       </a:t>
            </a:r>
            <a:r>
              <a:rPr lang="en-US" sz="1200" dirty="0" err="1"/>
              <a:t>stage.setTitle</a:t>
            </a:r>
            <a:r>
              <a:rPr lang="en-US" sz="1200" dirty="0"/>
              <a:t>("JavaFX Circle Demo");</a:t>
            </a:r>
          </a:p>
          <a:p>
            <a:r>
              <a:rPr lang="en-US" sz="1200" dirty="0"/>
              <a:t>       </a:t>
            </a:r>
            <a:r>
              <a:rPr lang="en-US" sz="1200" dirty="0" err="1"/>
              <a:t>stage.setScene</a:t>
            </a:r>
            <a:r>
              <a:rPr lang="en-US" sz="1200" dirty="0"/>
              <a:t>(scene);</a:t>
            </a:r>
          </a:p>
          <a:p>
            <a:r>
              <a:rPr lang="en-US" sz="1200" dirty="0"/>
              <a:t>       </a:t>
            </a:r>
            <a:r>
              <a:rPr lang="en-US" sz="1200" dirty="0" err="1"/>
              <a:t>stage.show</a:t>
            </a:r>
            <a:r>
              <a:rPr lang="en-US" sz="1200" dirty="0"/>
              <a:t>();</a:t>
            </a:r>
          </a:p>
          <a:p>
            <a:r>
              <a:rPr lang="en-US" sz="1200" dirty="0"/>
              <a:t>    }</a:t>
            </a:r>
          </a:p>
          <a:p>
            <a:endParaRPr lang="en-US" sz="1200" dirty="0"/>
          </a:p>
          <a:p>
            <a:r>
              <a:rPr lang="en-US" sz="1200" dirty="0"/>
              <a:t>    public static void main(String[] </a:t>
            </a:r>
            <a:r>
              <a:rPr lang="en-US" sz="1200" dirty="0" err="1"/>
              <a:t>args</a:t>
            </a:r>
            <a:r>
              <a:rPr lang="en-US" sz="1200" dirty="0"/>
              <a:t>)</a:t>
            </a:r>
          </a:p>
          <a:p>
            <a:r>
              <a:rPr lang="en-US" sz="1200" dirty="0"/>
              <a:t>    {</a:t>
            </a:r>
          </a:p>
          <a:p>
            <a:r>
              <a:rPr lang="en-US" sz="1200" dirty="0"/>
              <a:t>        launch(</a:t>
            </a:r>
            <a:r>
              <a:rPr lang="en-US" sz="1200" dirty="0" err="1"/>
              <a:t>args</a:t>
            </a:r>
            <a:r>
              <a:rPr lang="en-US" sz="1200" dirty="0"/>
              <a:t>);</a:t>
            </a:r>
          </a:p>
          <a:p>
            <a:r>
              <a:rPr lang="en-US" sz="1200" dirty="0"/>
              <a:t>    }</a:t>
            </a:r>
          </a:p>
          <a:p>
            <a:r>
              <a:rPr lang="en-US" sz="1200" dirty="0"/>
              <a:t>}</a:t>
            </a:r>
          </a:p>
        </p:txBody>
      </p:sp>
      <p:pic>
        <p:nvPicPr>
          <p:cNvPr id="8" name="Picture 7"/>
          <p:cNvPicPr>
            <a:picLocks noChangeAspect="1"/>
          </p:cNvPicPr>
          <p:nvPr/>
        </p:nvPicPr>
        <p:blipFill>
          <a:blip r:embed="rId2"/>
          <a:stretch>
            <a:fillRect/>
          </a:stretch>
        </p:blipFill>
        <p:spPr>
          <a:xfrm>
            <a:off x="5836472" y="5388108"/>
            <a:ext cx="1849661" cy="1215184"/>
          </a:xfrm>
          <a:prstGeom prst="rect">
            <a:avLst/>
          </a:prstGeom>
        </p:spPr>
      </p:pic>
    </p:spTree>
    <p:extLst>
      <p:ext uri="{BB962C8B-B14F-4D97-AF65-F5344CB8AC3E}">
        <p14:creationId xmlns:p14="http://schemas.microsoft.com/office/powerpoint/2010/main" val="49403053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JavaFX Event Handling</a:t>
            </a:r>
          </a:p>
        </p:txBody>
      </p:sp>
      <p:sp>
        <p:nvSpPr>
          <p:cNvPr id="3" name="Content Placeholder 2"/>
          <p:cNvSpPr>
            <a:spLocks noGrp="1"/>
          </p:cNvSpPr>
          <p:nvPr>
            <p:ph idx="1"/>
          </p:nvPr>
        </p:nvSpPr>
        <p:spPr/>
        <p:txBody>
          <a:bodyPr/>
          <a:lstStyle/>
          <a:p>
            <a:r>
              <a:rPr lang="en-US" dirty="0"/>
              <a:t>JavaFX allows event handlers to be attached to UI controls in a manner similar to Swing</a:t>
            </a:r>
          </a:p>
          <a:p>
            <a:r>
              <a:rPr lang="en-US" dirty="0"/>
              <a:t>The following attaches an event handler to a button</a:t>
            </a:r>
          </a:p>
          <a:p>
            <a:pPr lvl="1"/>
            <a:r>
              <a:rPr lang="en-US" dirty="0"/>
              <a:t>Increments the value entered in the </a:t>
            </a:r>
            <a:r>
              <a:rPr lang="en-US" dirty="0" err="1"/>
              <a:t>textfield</a:t>
            </a:r>
            <a:r>
              <a:rPr lang="en-US" dirty="0"/>
              <a:t> and outputs the result into a label</a:t>
            </a:r>
          </a:p>
          <a:p>
            <a:pPr lvl="1"/>
            <a:r>
              <a:rPr lang="en-US" dirty="0"/>
              <a:t>Uses a </a:t>
            </a:r>
            <a:r>
              <a:rPr lang="en-US" dirty="0" err="1"/>
              <a:t>Vbox</a:t>
            </a:r>
            <a:r>
              <a:rPr lang="en-US" dirty="0"/>
              <a:t> pane which vertically stacks nodes added to the scene</a:t>
            </a:r>
          </a:p>
        </p:txBody>
      </p:sp>
      <p:sp>
        <p:nvSpPr>
          <p:cNvPr id="4" name="Slide Number Placeholder 3"/>
          <p:cNvSpPr>
            <a:spLocks noGrp="1"/>
          </p:cNvSpPr>
          <p:nvPr>
            <p:ph type="sldNum" sz="quarter" idx="11"/>
          </p:nvPr>
        </p:nvSpPr>
        <p:spPr/>
        <p:txBody>
          <a:bodyPr/>
          <a:lstStyle/>
          <a:p>
            <a:pPr>
              <a:defRPr/>
            </a:pPr>
            <a:r>
              <a:rPr lang="en-US"/>
              <a:t>19-</a:t>
            </a:r>
            <a:fld id="{453CDADA-6C2F-43F9-B446-D4C936042E9A}" type="slidenum">
              <a:rPr lang="en-US" smtClean="0"/>
              <a:pPr>
                <a:defRPr/>
              </a:pPr>
              <a:t>108</a:t>
            </a:fld>
            <a:endParaRPr lang="en-US"/>
          </a:p>
        </p:txBody>
      </p:sp>
      <p:sp>
        <p:nvSpPr>
          <p:cNvPr id="5" name="Footer Placeholder 4"/>
          <p:cNvSpPr>
            <a:spLocks noGrp="1"/>
          </p:cNvSpPr>
          <p:nvPr>
            <p:ph type="ftr" sz="quarter" idx="12"/>
          </p:nvPr>
        </p:nvSpPr>
        <p:spPr/>
        <p:txBody>
          <a:bodyPr/>
          <a:lstStyle/>
          <a:p>
            <a:r>
              <a:rPr lang="en-US"/>
              <a:t>Copyright © 2016 Pearson Inc. All rights reserved.</a:t>
            </a:r>
            <a:endParaRPr lang="en-CA" dirty="0"/>
          </a:p>
        </p:txBody>
      </p:sp>
    </p:spTree>
    <p:extLst>
      <p:ext uri="{BB962C8B-B14F-4D97-AF65-F5344CB8AC3E}">
        <p14:creationId xmlns:p14="http://schemas.microsoft.com/office/powerpoint/2010/main" val="56020920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JavaFX Event Demonstration</a:t>
            </a:r>
          </a:p>
        </p:txBody>
      </p:sp>
      <p:sp>
        <p:nvSpPr>
          <p:cNvPr id="4" name="Slide Number Placeholder 3"/>
          <p:cNvSpPr>
            <a:spLocks noGrp="1"/>
          </p:cNvSpPr>
          <p:nvPr>
            <p:ph type="sldNum" sz="quarter" idx="11"/>
          </p:nvPr>
        </p:nvSpPr>
        <p:spPr/>
        <p:txBody>
          <a:bodyPr/>
          <a:lstStyle/>
          <a:p>
            <a:pPr>
              <a:defRPr/>
            </a:pPr>
            <a:r>
              <a:rPr lang="en-US"/>
              <a:t>19-</a:t>
            </a:r>
            <a:fld id="{453CDADA-6C2F-43F9-B446-D4C936042E9A}" type="slidenum">
              <a:rPr lang="en-US" smtClean="0"/>
              <a:pPr>
                <a:defRPr/>
              </a:pPr>
              <a:t>109</a:t>
            </a:fld>
            <a:endParaRPr lang="en-US"/>
          </a:p>
        </p:txBody>
      </p:sp>
      <p:sp>
        <p:nvSpPr>
          <p:cNvPr id="5" name="Footer Placeholder 4"/>
          <p:cNvSpPr>
            <a:spLocks noGrp="1"/>
          </p:cNvSpPr>
          <p:nvPr>
            <p:ph type="ftr" sz="quarter" idx="12"/>
          </p:nvPr>
        </p:nvSpPr>
        <p:spPr/>
        <p:txBody>
          <a:bodyPr/>
          <a:lstStyle/>
          <a:p>
            <a:r>
              <a:rPr lang="en-US"/>
              <a:t>Copyright © 2016 Pearson Inc. All rights reserved.</a:t>
            </a:r>
            <a:endParaRPr lang="en-CA" dirty="0"/>
          </a:p>
        </p:txBody>
      </p:sp>
      <p:sp>
        <p:nvSpPr>
          <p:cNvPr id="6" name="TextBox 5"/>
          <p:cNvSpPr txBox="1"/>
          <p:nvPr/>
        </p:nvSpPr>
        <p:spPr>
          <a:xfrm>
            <a:off x="381000" y="1828800"/>
            <a:ext cx="5334000" cy="4893647"/>
          </a:xfrm>
          <a:prstGeom prst="rect">
            <a:avLst/>
          </a:prstGeom>
          <a:noFill/>
        </p:spPr>
        <p:txBody>
          <a:bodyPr wrap="square" rtlCol="0">
            <a:spAutoFit/>
          </a:bodyPr>
          <a:lstStyle/>
          <a:p>
            <a:r>
              <a:rPr lang="en-US" sz="1200" dirty="0"/>
              <a:t>import </a:t>
            </a:r>
            <a:r>
              <a:rPr lang="en-US" sz="1200" dirty="0" err="1"/>
              <a:t>javafx.application.Application</a:t>
            </a:r>
            <a:r>
              <a:rPr lang="en-US" sz="1200" dirty="0"/>
              <a:t>;</a:t>
            </a:r>
          </a:p>
          <a:p>
            <a:r>
              <a:rPr lang="en-US" sz="1200" dirty="0"/>
              <a:t>import </a:t>
            </a:r>
            <a:r>
              <a:rPr lang="en-US" sz="1200" dirty="0" err="1"/>
              <a:t>javafx.event.ActionEvent</a:t>
            </a:r>
            <a:r>
              <a:rPr lang="en-US" sz="1200" dirty="0"/>
              <a:t>;</a:t>
            </a:r>
          </a:p>
          <a:p>
            <a:r>
              <a:rPr lang="en-US" sz="1200" dirty="0"/>
              <a:t>import </a:t>
            </a:r>
            <a:r>
              <a:rPr lang="en-US" sz="1200" dirty="0" err="1"/>
              <a:t>javafx.event.EventHandler</a:t>
            </a:r>
            <a:r>
              <a:rPr lang="en-US" sz="1200" dirty="0"/>
              <a:t>;</a:t>
            </a:r>
          </a:p>
          <a:p>
            <a:r>
              <a:rPr lang="en-US" sz="1200" dirty="0"/>
              <a:t>import </a:t>
            </a:r>
            <a:r>
              <a:rPr lang="en-US" sz="1200" dirty="0" err="1"/>
              <a:t>javafx.scene.Scene</a:t>
            </a:r>
            <a:r>
              <a:rPr lang="en-US" sz="1200" dirty="0"/>
              <a:t>;</a:t>
            </a:r>
          </a:p>
          <a:p>
            <a:r>
              <a:rPr lang="en-US" sz="1200" dirty="0"/>
              <a:t>import </a:t>
            </a:r>
            <a:r>
              <a:rPr lang="en-US" sz="1200" dirty="0" err="1"/>
              <a:t>javafx.scene.control.Button</a:t>
            </a:r>
            <a:r>
              <a:rPr lang="en-US" sz="1200" dirty="0"/>
              <a:t>;</a:t>
            </a:r>
          </a:p>
          <a:p>
            <a:r>
              <a:rPr lang="en-US" sz="1200" dirty="0"/>
              <a:t>import </a:t>
            </a:r>
            <a:r>
              <a:rPr lang="en-US" sz="1200" dirty="0" err="1"/>
              <a:t>javafx.scene.control.Label</a:t>
            </a:r>
            <a:r>
              <a:rPr lang="en-US" sz="1200" dirty="0"/>
              <a:t>;</a:t>
            </a:r>
          </a:p>
          <a:p>
            <a:r>
              <a:rPr lang="en-US" sz="1200" dirty="0"/>
              <a:t>import </a:t>
            </a:r>
            <a:r>
              <a:rPr lang="en-US" sz="1200" dirty="0" err="1"/>
              <a:t>javafx.scene.control.TextField</a:t>
            </a:r>
            <a:r>
              <a:rPr lang="en-US" sz="1200" dirty="0"/>
              <a:t>;</a:t>
            </a:r>
          </a:p>
          <a:p>
            <a:r>
              <a:rPr lang="en-US" sz="1200" dirty="0"/>
              <a:t>import </a:t>
            </a:r>
            <a:r>
              <a:rPr lang="en-US" sz="1200" dirty="0" err="1"/>
              <a:t>javafx.scene.layout.VBox</a:t>
            </a:r>
            <a:r>
              <a:rPr lang="en-US" sz="1200" dirty="0"/>
              <a:t>;</a:t>
            </a:r>
          </a:p>
          <a:p>
            <a:r>
              <a:rPr lang="en-US" sz="1200" dirty="0"/>
              <a:t>import </a:t>
            </a:r>
            <a:r>
              <a:rPr lang="en-US" sz="1200" dirty="0" err="1"/>
              <a:t>javafx.scene.text.Font</a:t>
            </a:r>
            <a:r>
              <a:rPr lang="en-US" sz="1200" dirty="0"/>
              <a:t>;</a:t>
            </a:r>
          </a:p>
          <a:p>
            <a:r>
              <a:rPr lang="en-US" sz="1200" dirty="0"/>
              <a:t>import </a:t>
            </a:r>
            <a:r>
              <a:rPr lang="en-US" sz="1200" dirty="0" err="1"/>
              <a:t>javafx.stage.Stage</a:t>
            </a:r>
            <a:r>
              <a:rPr lang="en-US" sz="1200" dirty="0"/>
              <a:t>;</a:t>
            </a:r>
          </a:p>
          <a:p>
            <a:endParaRPr lang="en-US" sz="1200" dirty="0"/>
          </a:p>
          <a:p>
            <a:r>
              <a:rPr lang="en-US" sz="1200" dirty="0"/>
              <a:t>public class </a:t>
            </a:r>
            <a:r>
              <a:rPr lang="en-US" sz="1200" dirty="0" err="1"/>
              <a:t>JavaFXEvent</a:t>
            </a:r>
            <a:r>
              <a:rPr lang="en-US" sz="1200" dirty="0"/>
              <a:t> extends Application</a:t>
            </a:r>
          </a:p>
          <a:p>
            <a:r>
              <a:rPr lang="en-US" sz="1200" dirty="0"/>
              <a:t>{</a:t>
            </a:r>
          </a:p>
          <a:p>
            <a:r>
              <a:rPr lang="en-US" sz="1200" dirty="0"/>
              <a:t>    public void start(Stage </a:t>
            </a:r>
            <a:r>
              <a:rPr lang="en-US" sz="1200" dirty="0" err="1"/>
              <a:t>primaryStage</a:t>
            </a:r>
            <a:r>
              <a:rPr lang="en-US" sz="1200" dirty="0"/>
              <a:t>)</a:t>
            </a:r>
          </a:p>
          <a:p>
            <a:r>
              <a:rPr lang="en-US" sz="1200" dirty="0"/>
              <a:t>    {</a:t>
            </a:r>
          </a:p>
          <a:p>
            <a:r>
              <a:rPr lang="en-US" sz="1200" dirty="0"/>
              <a:t>        </a:t>
            </a:r>
            <a:r>
              <a:rPr lang="en-US" sz="1200" dirty="0" err="1"/>
              <a:t>TextField</a:t>
            </a:r>
            <a:r>
              <a:rPr lang="en-US" sz="1200" dirty="0"/>
              <a:t> txt = new </a:t>
            </a:r>
            <a:r>
              <a:rPr lang="en-US" sz="1200" dirty="0" err="1"/>
              <a:t>TextField</a:t>
            </a:r>
            <a:r>
              <a:rPr lang="en-US" sz="1200" dirty="0"/>
              <a:t>();</a:t>
            </a:r>
          </a:p>
          <a:p>
            <a:r>
              <a:rPr lang="en-US" sz="1200" dirty="0"/>
              <a:t>        </a:t>
            </a:r>
            <a:r>
              <a:rPr lang="en-US" sz="1200" dirty="0" err="1"/>
              <a:t>txt.setText</a:t>
            </a:r>
            <a:r>
              <a:rPr lang="en-US" sz="1200" dirty="0"/>
              <a:t>("0");</a:t>
            </a:r>
          </a:p>
          <a:p>
            <a:r>
              <a:rPr lang="en-US" sz="1200" dirty="0"/>
              <a:t>        </a:t>
            </a:r>
            <a:r>
              <a:rPr lang="en-US" sz="1200" dirty="0" err="1"/>
              <a:t>txt.setFont</a:t>
            </a:r>
            <a:r>
              <a:rPr lang="en-US" sz="1200" dirty="0"/>
              <a:t>(new Font(20));</a:t>
            </a:r>
          </a:p>
          <a:p>
            <a:endParaRPr lang="en-US" sz="1200" dirty="0"/>
          </a:p>
          <a:p>
            <a:r>
              <a:rPr lang="en-US" sz="1200" dirty="0"/>
              <a:t>        Label </a:t>
            </a:r>
            <a:r>
              <a:rPr lang="en-US" sz="1200" dirty="0" err="1"/>
              <a:t>lbl</a:t>
            </a:r>
            <a:r>
              <a:rPr lang="en-US" sz="1200" dirty="0"/>
              <a:t> = new Label();</a:t>
            </a:r>
          </a:p>
          <a:p>
            <a:r>
              <a:rPr lang="en-US" sz="1200" dirty="0"/>
              <a:t>        </a:t>
            </a:r>
            <a:r>
              <a:rPr lang="en-US" sz="1200" dirty="0" err="1"/>
              <a:t>lbl.setFont</a:t>
            </a:r>
            <a:r>
              <a:rPr lang="en-US" sz="1200" dirty="0"/>
              <a:t>(new Font(25));</a:t>
            </a:r>
          </a:p>
          <a:p>
            <a:endParaRPr lang="en-US" sz="1200" dirty="0"/>
          </a:p>
          <a:p>
            <a:r>
              <a:rPr lang="en-US" sz="1200" dirty="0"/>
              <a:t>        Button </a:t>
            </a:r>
            <a:r>
              <a:rPr lang="en-US" sz="1200" dirty="0" err="1"/>
              <a:t>btn</a:t>
            </a:r>
            <a:r>
              <a:rPr lang="en-US" sz="1200" dirty="0"/>
              <a:t> = new Button();</a:t>
            </a:r>
          </a:p>
          <a:p>
            <a:r>
              <a:rPr lang="en-US" sz="1200" dirty="0"/>
              <a:t>        </a:t>
            </a:r>
            <a:r>
              <a:rPr lang="en-US" sz="1200" dirty="0" err="1"/>
              <a:t>btn.setFont</a:t>
            </a:r>
            <a:r>
              <a:rPr lang="en-US" sz="1200" dirty="0"/>
              <a:t>(new Font(20));</a:t>
            </a:r>
          </a:p>
          <a:p>
            <a:r>
              <a:rPr lang="en-US" sz="1200" dirty="0"/>
              <a:t>        </a:t>
            </a:r>
            <a:r>
              <a:rPr lang="en-US" sz="1200" dirty="0" err="1"/>
              <a:t>btn.setText</a:t>
            </a:r>
            <a:r>
              <a:rPr lang="en-US" sz="1200" dirty="0"/>
              <a:t>("Click to add one");</a:t>
            </a:r>
          </a:p>
          <a:p>
            <a:endParaRPr lang="en-US" sz="1200" dirty="0"/>
          </a:p>
        </p:txBody>
      </p:sp>
      <p:sp>
        <p:nvSpPr>
          <p:cNvPr id="7" name="Rectangle 6"/>
          <p:cNvSpPr/>
          <p:nvPr/>
        </p:nvSpPr>
        <p:spPr>
          <a:xfrm>
            <a:off x="4419600" y="1814056"/>
            <a:ext cx="4572000" cy="4708981"/>
          </a:xfrm>
          <a:prstGeom prst="rect">
            <a:avLst/>
          </a:prstGeom>
        </p:spPr>
        <p:txBody>
          <a:bodyPr>
            <a:spAutoFit/>
          </a:bodyPr>
          <a:lstStyle/>
          <a:p>
            <a:r>
              <a:rPr lang="en-US" sz="1200" dirty="0"/>
              <a:t>        </a:t>
            </a:r>
            <a:r>
              <a:rPr lang="en-US" sz="1200" dirty="0" err="1"/>
              <a:t>btn.setOnAction</a:t>
            </a:r>
            <a:r>
              <a:rPr lang="en-US" sz="1200" dirty="0"/>
              <a:t>(new </a:t>
            </a:r>
            <a:r>
              <a:rPr lang="en-US" sz="1200" dirty="0" err="1"/>
              <a:t>EventHandler</a:t>
            </a:r>
            <a:r>
              <a:rPr lang="en-US" sz="1200" dirty="0"/>
              <a:t>&lt;</a:t>
            </a:r>
            <a:r>
              <a:rPr lang="en-US" sz="1200" dirty="0" err="1"/>
              <a:t>ActionEvent</a:t>
            </a:r>
            <a:r>
              <a:rPr lang="en-US" sz="1200" dirty="0"/>
              <a:t>&gt;()</a:t>
            </a:r>
          </a:p>
          <a:p>
            <a:r>
              <a:rPr lang="en-US" sz="1200" dirty="0"/>
              <a:t>        {</a:t>
            </a:r>
          </a:p>
          <a:p>
            <a:r>
              <a:rPr lang="en-US" sz="1200" dirty="0"/>
              <a:t>            public void handle(</a:t>
            </a:r>
            <a:r>
              <a:rPr lang="en-US" sz="1200" dirty="0" err="1"/>
              <a:t>ActionEvent</a:t>
            </a:r>
            <a:r>
              <a:rPr lang="en-US" sz="1200" dirty="0"/>
              <a:t> event)</a:t>
            </a:r>
          </a:p>
          <a:p>
            <a:r>
              <a:rPr lang="en-US" sz="1200" dirty="0"/>
              <a:t>            {</a:t>
            </a:r>
          </a:p>
          <a:p>
            <a:r>
              <a:rPr lang="en-US" sz="1200" dirty="0"/>
              <a:t>                </a:t>
            </a:r>
            <a:r>
              <a:rPr lang="en-US" sz="1200" dirty="0" err="1"/>
              <a:t>int</a:t>
            </a:r>
            <a:r>
              <a:rPr lang="en-US" sz="1200" dirty="0"/>
              <a:t> </a:t>
            </a:r>
            <a:r>
              <a:rPr lang="en-US" sz="1200" dirty="0" err="1"/>
              <a:t>val</a:t>
            </a:r>
            <a:r>
              <a:rPr lang="en-US" sz="1200" dirty="0"/>
              <a:t> = </a:t>
            </a:r>
            <a:r>
              <a:rPr lang="en-US" sz="1200" dirty="0" err="1"/>
              <a:t>Integer.parseInt</a:t>
            </a:r>
            <a:r>
              <a:rPr lang="en-US" sz="1200" dirty="0"/>
              <a:t>(</a:t>
            </a:r>
            <a:r>
              <a:rPr lang="en-US" sz="1200" dirty="0" err="1"/>
              <a:t>txt.getText</a:t>
            </a:r>
            <a:r>
              <a:rPr lang="en-US" sz="1200" dirty="0"/>
              <a:t>());</a:t>
            </a:r>
          </a:p>
          <a:p>
            <a:r>
              <a:rPr lang="en-US" sz="1200" dirty="0"/>
              <a:t>                </a:t>
            </a:r>
            <a:r>
              <a:rPr lang="en-US" sz="1200" dirty="0" err="1"/>
              <a:t>val</a:t>
            </a:r>
            <a:r>
              <a:rPr lang="en-US" sz="1200" dirty="0"/>
              <a:t>++;</a:t>
            </a:r>
          </a:p>
          <a:p>
            <a:r>
              <a:rPr lang="en-US" sz="1200" dirty="0"/>
              <a:t>                </a:t>
            </a:r>
            <a:r>
              <a:rPr lang="en-US" sz="1200" dirty="0" err="1"/>
              <a:t>lbl.setText</a:t>
            </a:r>
            <a:r>
              <a:rPr lang="en-US" sz="1200" dirty="0"/>
              <a:t>(</a:t>
            </a:r>
            <a:r>
              <a:rPr lang="en-US" sz="1200" dirty="0" err="1"/>
              <a:t>Integer.toString</a:t>
            </a:r>
            <a:r>
              <a:rPr lang="en-US" sz="1200" dirty="0"/>
              <a:t>(</a:t>
            </a:r>
            <a:r>
              <a:rPr lang="en-US" sz="1200" dirty="0" err="1"/>
              <a:t>val</a:t>
            </a:r>
            <a:r>
              <a:rPr lang="en-US" sz="1200" dirty="0"/>
              <a:t>));</a:t>
            </a:r>
          </a:p>
          <a:p>
            <a:r>
              <a:rPr lang="en-US" sz="1200" dirty="0"/>
              <a:t>            }</a:t>
            </a:r>
          </a:p>
          <a:p>
            <a:r>
              <a:rPr lang="en-US" sz="1200" dirty="0"/>
              <a:t>        });</a:t>
            </a:r>
          </a:p>
          <a:p>
            <a:endParaRPr lang="en-US" sz="1200" dirty="0"/>
          </a:p>
          <a:p>
            <a:r>
              <a:rPr lang="en-US" sz="1200" dirty="0"/>
              <a:t>        </a:t>
            </a:r>
            <a:r>
              <a:rPr lang="en-US" sz="1200" dirty="0" err="1"/>
              <a:t>VBox</a:t>
            </a:r>
            <a:r>
              <a:rPr lang="en-US" sz="1200" dirty="0"/>
              <a:t> root = new </a:t>
            </a:r>
            <a:r>
              <a:rPr lang="en-US" sz="1200" dirty="0" err="1"/>
              <a:t>VBox</a:t>
            </a:r>
            <a:r>
              <a:rPr lang="en-US" sz="1200" dirty="0"/>
              <a:t>(); // Vertical layout</a:t>
            </a:r>
          </a:p>
          <a:p>
            <a:r>
              <a:rPr lang="en-US" sz="1200" dirty="0"/>
              <a:t>        </a:t>
            </a:r>
            <a:r>
              <a:rPr lang="en-US" sz="1200" dirty="0" err="1"/>
              <a:t>root.getChildren</a:t>
            </a:r>
            <a:r>
              <a:rPr lang="en-US" sz="1200" dirty="0"/>
              <a:t>().add(txt);</a:t>
            </a:r>
          </a:p>
          <a:p>
            <a:r>
              <a:rPr lang="en-US" sz="1200" dirty="0"/>
              <a:t>        </a:t>
            </a:r>
            <a:r>
              <a:rPr lang="en-US" sz="1200" dirty="0" err="1"/>
              <a:t>root.getChildren</a:t>
            </a:r>
            <a:r>
              <a:rPr lang="en-US" sz="1200" dirty="0"/>
              <a:t>().add(</a:t>
            </a:r>
            <a:r>
              <a:rPr lang="en-US" sz="1200" dirty="0" err="1"/>
              <a:t>btn</a:t>
            </a:r>
            <a:r>
              <a:rPr lang="en-US" sz="1200" dirty="0"/>
              <a:t>);</a:t>
            </a:r>
          </a:p>
          <a:p>
            <a:r>
              <a:rPr lang="en-US" sz="1200" dirty="0"/>
              <a:t>        </a:t>
            </a:r>
            <a:r>
              <a:rPr lang="en-US" sz="1200" dirty="0" err="1"/>
              <a:t>root.getChildren</a:t>
            </a:r>
            <a:r>
              <a:rPr lang="en-US" sz="1200" dirty="0"/>
              <a:t>().add(</a:t>
            </a:r>
            <a:r>
              <a:rPr lang="en-US" sz="1200" dirty="0" err="1"/>
              <a:t>lbl</a:t>
            </a:r>
            <a:r>
              <a:rPr lang="en-US" sz="1200" dirty="0"/>
              <a:t>);</a:t>
            </a:r>
          </a:p>
          <a:p>
            <a:endParaRPr lang="en-US" sz="1200" dirty="0"/>
          </a:p>
          <a:p>
            <a:r>
              <a:rPr lang="en-US" sz="1200" dirty="0"/>
              <a:t>        Scene </a:t>
            </a:r>
            <a:r>
              <a:rPr lang="en-US" sz="1200" dirty="0" err="1"/>
              <a:t>scene</a:t>
            </a:r>
            <a:r>
              <a:rPr lang="en-US" sz="1200" dirty="0"/>
              <a:t> = new Scene(root, 350, 200);</a:t>
            </a:r>
          </a:p>
          <a:p>
            <a:r>
              <a:rPr lang="en-US" sz="1200" dirty="0"/>
              <a:t>        </a:t>
            </a:r>
            <a:r>
              <a:rPr lang="en-US" sz="1200" dirty="0" err="1"/>
              <a:t>primaryStage.setTitle</a:t>
            </a:r>
            <a:r>
              <a:rPr lang="en-US" sz="1200" dirty="0"/>
              <a:t>("JavaFX Event Handler Demo");</a:t>
            </a:r>
          </a:p>
          <a:p>
            <a:r>
              <a:rPr lang="en-US" sz="1200" dirty="0"/>
              <a:t>        </a:t>
            </a:r>
            <a:r>
              <a:rPr lang="en-US" sz="1200" dirty="0" err="1"/>
              <a:t>primaryStage.setScene</a:t>
            </a:r>
            <a:r>
              <a:rPr lang="en-US" sz="1200" dirty="0"/>
              <a:t>(scene);</a:t>
            </a:r>
          </a:p>
          <a:p>
            <a:r>
              <a:rPr lang="en-US" sz="1200" dirty="0"/>
              <a:t>        </a:t>
            </a:r>
            <a:r>
              <a:rPr lang="en-US" sz="1200" dirty="0" err="1"/>
              <a:t>primaryStage.show</a:t>
            </a:r>
            <a:r>
              <a:rPr lang="en-US" sz="1200" dirty="0"/>
              <a:t>();</a:t>
            </a:r>
          </a:p>
          <a:p>
            <a:r>
              <a:rPr lang="en-US" sz="1200" dirty="0"/>
              <a:t>    }</a:t>
            </a:r>
          </a:p>
          <a:p>
            <a:endParaRPr lang="en-US" sz="1200" dirty="0"/>
          </a:p>
          <a:p>
            <a:r>
              <a:rPr lang="en-US" sz="1200" dirty="0"/>
              <a:t>    public static void main(String[] </a:t>
            </a:r>
            <a:r>
              <a:rPr lang="en-US" sz="1200" dirty="0" err="1"/>
              <a:t>args</a:t>
            </a:r>
            <a:r>
              <a:rPr lang="en-US" sz="1200" dirty="0"/>
              <a:t>) {</a:t>
            </a:r>
          </a:p>
          <a:p>
            <a:r>
              <a:rPr lang="en-US" sz="1200" dirty="0"/>
              <a:t>        launch(</a:t>
            </a:r>
            <a:r>
              <a:rPr lang="en-US" sz="1200" dirty="0" err="1"/>
              <a:t>args</a:t>
            </a:r>
            <a:r>
              <a:rPr lang="en-US" sz="1200" dirty="0"/>
              <a:t>);</a:t>
            </a:r>
          </a:p>
          <a:p>
            <a:r>
              <a:rPr lang="en-US" sz="1200" dirty="0"/>
              <a:t>    }</a:t>
            </a:r>
          </a:p>
          <a:p>
            <a:r>
              <a:rPr lang="en-US" sz="1200" dirty="0"/>
              <a:t>}</a:t>
            </a:r>
          </a:p>
        </p:txBody>
      </p:sp>
    </p:spTree>
    <p:extLst>
      <p:ext uri="{BB962C8B-B14F-4D97-AF65-F5344CB8AC3E}">
        <p14:creationId xmlns:p14="http://schemas.microsoft.com/office/powerpoint/2010/main" val="823658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t>Nonresponsive GUI (Part 6 of 9) </a:t>
            </a:r>
          </a:p>
        </p:txBody>
      </p:sp>
      <p:sp>
        <p:nvSpPr>
          <p:cNvPr id="6" name="Slide Number Placeholder 5"/>
          <p:cNvSpPr>
            <a:spLocks noGrp="1"/>
          </p:cNvSpPr>
          <p:nvPr>
            <p:ph type="sldNum" sz="quarter" idx="11"/>
          </p:nvPr>
        </p:nvSpPr>
        <p:spPr/>
        <p:txBody>
          <a:bodyPr/>
          <a:lstStyle/>
          <a:p>
            <a:pPr>
              <a:defRPr/>
            </a:pPr>
            <a:r>
              <a:rPr lang="en-US"/>
              <a:t>19-</a:t>
            </a:r>
            <a:fld id="{C90C4FF0-C109-4971-A84B-AA137557146F}" type="slidenum">
              <a:rPr lang="en-US"/>
              <a:pPr>
                <a:defRPr/>
              </a:pPr>
              <a:t>11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pic>
        <p:nvPicPr>
          <p:cNvPr id="235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7789863"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Java Event Demonstration GUI</a:t>
            </a:r>
          </a:p>
        </p:txBody>
      </p:sp>
      <p:sp>
        <p:nvSpPr>
          <p:cNvPr id="4" name="Slide Number Placeholder 3"/>
          <p:cNvSpPr>
            <a:spLocks noGrp="1"/>
          </p:cNvSpPr>
          <p:nvPr>
            <p:ph type="sldNum" sz="quarter" idx="11"/>
          </p:nvPr>
        </p:nvSpPr>
        <p:spPr/>
        <p:txBody>
          <a:bodyPr/>
          <a:lstStyle/>
          <a:p>
            <a:pPr>
              <a:defRPr/>
            </a:pPr>
            <a:r>
              <a:rPr lang="en-US"/>
              <a:t>19-</a:t>
            </a:r>
            <a:fld id="{453CDADA-6C2F-43F9-B446-D4C936042E9A}" type="slidenum">
              <a:rPr lang="en-US" smtClean="0"/>
              <a:pPr>
                <a:defRPr/>
              </a:pPr>
              <a:t>110</a:t>
            </a:fld>
            <a:endParaRPr lang="en-US"/>
          </a:p>
        </p:txBody>
      </p:sp>
      <p:sp>
        <p:nvSpPr>
          <p:cNvPr id="5" name="Footer Placeholder 4"/>
          <p:cNvSpPr>
            <a:spLocks noGrp="1"/>
          </p:cNvSpPr>
          <p:nvPr>
            <p:ph type="ftr" sz="quarter" idx="12"/>
          </p:nvPr>
        </p:nvSpPr>
        <p:spPr/>
        <p:txBody>
          <a:bodyPr/>
          <a:lstStyle/>
          <a:p>
            <a:r>
              <a:rPr lang="en-US"/>
              <a:t>Copyright © 2016 Pearson Inc. All rights reserved.</a:t>
            </a:r>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286000"/>
            <a:ext cx="348615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232806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JavaFX Scene Builder</a:t>
            </a:r>
          </a:p>
        </p:txBody>
      </p:sp>
      <p:sp>
        <p:nvSpPr>
          <p:cNvPr id="3" name="Content Placeholder 2"/>
          <p:cNvSpPr>
            <a:spLocks noGrp="1"/>
          </p:cNvSpPr>
          <p:nvPr>
            <p:ph idx="1"/>
          </p:nvPr>
        </p:nvSpPr>
        <p:spPr/>
        <p:txBody>
          <a:bodyPr/>
          <a:lstStyle/>
          <a:p>
            <a:r>
              <a:rPr lang="en-US" sz="2800" dirty="0"/>
              <a:t>Program released by Oracle to graphically construct user interfaces and generate JavaFX code</a:t>
            </a:r>
          </a:p>
          <a:p>
            <a:pPr lvl="1"/>
            <a:r>
              <a:rPr lang="en-US" sz="2400" dirty="0"/>
              <a:t>Check Oracle website; may be part of your IDE</a:t>
            </a:r>
          </a:p>
          <a:p>
            <a:r>
              <a:rPr lang="en-US" sz="2800" dirty="0"/>
              <a:t>Application split into three separate files</a:t>
            </a:r>
          </a:p>
          <a:p>
            <a:pPr lvl="1"/>
            <a:r>
              <a:rPr lang="en-US" sz="2400" dirty="0"/>
              <a:t>FXML file. XML file created by the Scene Builder that describes the layout of nodes</a:t>
            </a:r>
          </a:p>
          <a:p>
            <a:pPr lvl="1"/>
            <a:r>
              <a:rPr lang="en-US" sz="2400" dirty="0"/>
              <a:t>Application file. JavaFX source code that contains the start method. Loads the FXML file.</a:t>
            </a:r>
          </a:p>
          <a:p>
            <a:pPr lvl="1"/>
            <a:r>
              <a:rPr lang="en-US" sz="2400" dirty="0"/>
              <a:t>Controller file. Contains a class with event handlers that respond to UI controls.</a:t>
            </a:r>
          </a:p>
          <a:p>
            <a:endParaRPr lang="en-US" sz="2800" dirty="0"/>
          </a:p>
        </p:txBody>
      </p:sp>
      <p:sp>
        <p:nvSpPr>
          <p:cNvPr id="4" name="Slide Number Placeholder 3"/>
          <p:cNvSpPr>
            <a:spLocks noGrp="1"/>
          </p:cNvSpPr>
          <p:nvPr>
            <p:ph type="sldNum" sz="quarter" idx="11"/>
          </p:nvPr>
        </p:nvSpPr>
        <p:spPr/>
        <p:txBody>
          <a:bodyPr/>
          <a:lstStyle/>
          <a:p>
            <a:pPr>
              <a:defRPr/>
            </a:pPr>
            <a:r>
              <a:rPr lang="en-US"/>
              <a:t>19-</a:t>
            </a:r>
            <a:fld id="{453CDADA-6C2F-43F9-B446-D4C936042E9A}" type="slidenum">
              <a:rPr lang="en-US" smtClean="0"/>
              <a:pPr>
                <a:defRPr/>
              </a:pPr>
              <a:t>111</a:t>
            </a:fld>
            <a:endParaRPr lang="en-US"/>
          </a:p>
        </p:txBody>
      </p:sp>
      <p:sp>
        <p:nvSpPr>
          <p:cNvPr id="5" name="Footer Placeholder 4"/>
          <p:cNvSpPr>
            <a:spLocks noGrp="1"/>
          </p:cNvSpPr>
          <p:nvPr>
            <p:ph type="ftr" sz="quarter" idx="12"/>
          </p:nvPr>
        </p:nvSpPr>
        <p:spPr/>
        <p:txBody>
          <a:bodyPr/>
          <a:lstStyle/>
          <a:p>
            <a:r>
              <a:rPr lang="en-US"/>
              <a:t>Copyright © 2016 Pearson Inc. All rights reserved.</a:t>
            </a:r>
            <a:endParaRPr lang="en-CA" dirty="0"/>
          </a:p>
        </p:txBody>
      </p:sp>
    </p:spTree>
    <p:extLst>
      <p:ext uri="{BB962C8B-B14F-4D97-AF65-F5344CB8AC3E}">
        <p14:creationId xmlns:p14="http://schemas.microsoft.com/office/powerpoint/2010/main" val="18454476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GUI built by the Scene Builder</a:t>
            </a:r>
          </a:p>
        </p:txBody>
      </p:sp>
      <p:sp>
        <p:nvSpPr>
          <p:cNvPr id="4" name="Slide Number Placeholder 3"/>
          <p:cNvSpPr>
            <a:spLocks noGrp="1"/>
          </p:cNvSpPr>
          <p:nvPr>
            <p:ph type="sldNum" sz="quarter" idx="11"/>
          </p:nvPr>
        </p:nvSpPr>
        <p:spPr/>
        <p:txBody>
          <a:bodyPr/>
          <a:lstStyle/>
          <a:p>
            <a:pPr>
              <a:defRPr/>
            </a:pPr>
            <a:r>
              <a:rPr lang="en-US"/>
              <a:t>19-</a:t>
            </a:r>
            <a:fld id="{453CDADA-6C2F-43F9-B446-D4C936042E9A}" type="slidenum">
              <a:rPr lang="en-US" smtClean="0"/>
              <a:pPr>
                <a:defRPr/>
              </a:pPr>
              <a:t>112</a:t>
            </a:fld>
            <a:endParaRPr lang="en-US"/>
          </a:p>
        </p:txBody>
      </p:sp>
      <p:sp>
        <p:nvSpPr>
          <p:cNvPr id="5" name="Footer Placeholder 4"/>
          <p:cNvSpPr>
            <a:spLocks noGrp="1"/>
          </p:cNvSpPr>
          <p:nvPr>
            <p:ph type="ftr" sz="quarter" idx="12"/>
          </p:nvPr>
        </p:nvSpPr>
        <p:spPr/>
        <p:txBody>
          <a:bodyPr/>
          <a:lstStyle/>
          <a:p>
            <a:r>
              <a:rPr lang="en-US"/>
              <a:t>Copyright © 2016 Pearson Inc. All rights reserved.</a:t>
            </a:r>
            <a:endParaRPr lang="en-CA" dirty="0"/>
          </a:p>
        </p:txBody>
      </p:sp>
      <p:pic>
        <p:nvPicPr>
          <p:cNvPr id="6" name="Content Placeholder 5"/>
          <p:cNvPicPr>
            <a:picLocks noGrp="1" noChangeAspect="1"/>
          </p:cNvPicPr>
          <p:nvPr>
            <p:ph idx="1"/>
          </p:nvPr>
        </p:nvPicPr>
        <p:blipFill>
          <a:blip r:embed="rId2"/>
          <a:stretch>
            <a:fillRect/>
          </a:stretch>
        </p:blipFill>
        <p:spPr>
          <a:xfrm>
            <a:off x="1210864" y="1600200"/>
            <a:ext cx="6722271" cy="4525963"/>
          </a:xfrm>
          <a:prstGeom prst="rect">
            <a:avLst/>
          </a:prstGeom>
        </p:spPr>
      </p:pic>
    </p:spTree>
    <p:extLst>
      <p:ext uri="{BB962C8B-B14F-4D97-AF65-F5344CB8AC3E}">
        <p14:creationId xmlns:p14="http://schemas.microsoft.com/office/powerpoint/2010/main" val="285952356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FXML file generated by Scene Builder</a:t>
            </a:r>
          </a:p>
        </p:txBody>
      </p:sp>
      <p:sp>
        <p:nvSpPr>
          <p:cNvPr id="4" name="Slide Number Placeholder 3"/>
          <p:cNvSpPr>
            <a:spLocks noGrp="1"/>
          </p:cNvSpPr>
          <p:nvPr>
            <p:ph type="sldNum" sz="quarter" idx="11"/>
          </p:nvPr>
        </p:nvSpPr>
        <p:spPr/>
        <p:txBody>
          <a:bodyPr/>
          <a:lstStyle/>
          <a:p>
            <a:pPr>
              <a:defRPr/>
            </a:pPr>
            <a:r>
              <a:rPr lang="en-US"/>
              <a:t>19-</a:t>
            </a:r>
            <a:fld id="{453CDADA-6C2F-43F9-B446-D4C936042E9A}" type="slidenum">
              <a:rPr lang="en-US" smtClean="0"/>
              <a:pPr>
                <a:defRPr/>
              </a:pPr>
              <a:t>113</a:t>
            </a:fld>
            <a:endParaRPr lang="en-US"/>
          </a:p>
        </p:txBody>
      </p:sp>
      <p:sp>
        <p:nvSpPr>
          <p:cNvPr id="5" name="Footer Placeholder 4"/>
          <p:cNvSpPr>
            <a:spLocks noGrp="1"/>
          </p:cNvSpPr>
          <p:nvPr>
            <p:ph type="ftr" sz="quarter" idx="12"/>
          </p:nvPr>
        </p:nvSpPr>
        <p:spPr/>
        <p:txBody>
          <a:bodyPr/>
          <a:lstStyle/>
          <a:p>
            <a:r>
              <a:rPr lang="en-US"/>
              <a:t>Copyright © 2016 Pearson Inc. All rights reserved.</a:t>
            </a:r>
            <a:endParaRPr lang="en-CA" dirty="0"/>
          </a:p>
        </p:txBody>
      </p:sp>
      <p:sp>
        <p:nvSpPr>
          <p:cNvPr id="6" name="TextBox 5"/>
          <p:cNvSpPr txBox="1"/>
          <p:nvPr/>
        </p:nvSpPr>
        <p:spPr>
          <a:xfrm>
            <a:off x="435033" y="1201158"/>
            <a:ext cx="7167347" cy="5339923"/>
          </a:xfrm>
          <a:prstGeom prst="rect">
            <a:avLst/>
          </a:prstGeom>
          <a:noFill/>
        </p:spPr>
        <p:txBody>
          <a:bodyPr wrap="none" rtlCol="0">
            <a:spAutoFit/>
          </a:bodyPr>
          <a:lstStyle/>
          <a:p>
            <a:r>
              <a:rPr lang="en-US" sz="1100" dirty="0"/>
              <a:t>&lt;?xml version="1.0" encoding="UTF-8"?&gt;</a:t>
            </a:r>
          </a:p>
          <a:p>
            <a:endParaRPr lang="en-US" sz="1100" dirty="0"/>
          </a:p>
          <a:p>
            <a:r>
              <a:rPr lang="en-US" sz="1100" dirty="0"/>
              <a:t>&lt;?import </a:t>
            </a:r>
            <a:r>
              <a:rPr lang="en-US" sz="1100" dirty="0" err="1"/>
              <a:t>javafx.scene.text</a:t>
            </a:r>
            <a:r>
              <a:rPr lang="en-US" sz="1100" dirty="0"/>
              <a:t>.*?&gt;</a:t>
            </a:r>
          </a:p>
          <a:p>
            <a:r>
              <a:rPr lang="en-US" sz="1100" dirty="0"/>
              <a:t>&lt;?import </a:t>
            </a:r>
            <a:r>
              <a:rPr lang="en-US" sz="1100" dirty="0" err="1"/>
              <a:t>javafx.scene.control</a:t>
            </a:r>
            <a:r>
              <a:rPr lang="en-US" sz="1100" dirty="0"/>
              <a:t>.*?&gt;</a:t>
            </a:r>
          </a:p>
          <a:p>
            <a:r>
              <a:rPr lang="en-US" sz="1100" dirty="0"/>
              <a:t>&lt;?import </a:t>
            </a:r>
            <a:r>
              <a:rPr lang="en-US" sz="1100" dirty="0" err="1"/>
              <a:t>java.lang</a:t>
            </a:r>
            <a:r>
              <a:rPr lang="en-US" sz="1100" dirty="0"/>
              <a:t>.*?&gt;</a:t>
            </a:r>
          </a:p>
          <a:p>
            <a:r>
              <a:rPr lang="en-US" sz="1100" dirty="0"/>
              <a:t>&lt;?import </a:t>
            </a:r>
            <a:r>
              <a:rPr lang="en-US" sz="1100" dirty="0" err="1"/>
              <a:t>javafx.scene.layout</a:t>
            </a:r>
            <a:r>
              <a:rPr lang="en-US" sz="1100" dirty="0"/>
              <a:t>.*?&gt;</a:t>
            </a:r>
          </a:p>
          <a:p>
            <a:endParaRPr lang="en-US" sz="1100" dirty="0"/>
          </a:p>
          <a:p>
            <a:r>
              <a:rPr lang="en-US" sz="1100" dirty="0"/>
              <a:t>&lt;</a:t>
            </a:r>
            <a:r>
              <a:rPr lang="en-US" sz="1100" dirty="0" err="1"/>
              <a:t>AnchorPane</a:t>
            </a:r>
            <a:r>
              <a:rPr lang="en-US" sz="1100" dirty="0"/>
              <a:t> </a:t>
            </a:r>
            <a:r>
              <a:rPr lang="en-US" sz="1100" dirty="0" err="1"/>
              <a:t>maxHeight</a:t>
            </a:r>
            <a:r>
              <a:rPr lang="en-US" sz="1100" dirty="0"/>
              <a:t>="-Infinity" </a:t>
            </a:r>
            <a:r>
              <a:rPr lang="en-US" sz="1100" dirty="0" err="1"/>
              <a:t>maxWidth</a:t>
            </a:r>
            <a:r>
              <a:rPr lang="en-US" sz="1100" dirty="0"/>
              <a:t>="-Infinity" </a:t>
            </a:r>
            <a:r>
              <a:rPr lang="en-US" sz="1100" dirty="0" err="1"/>
              <a:t>minHeight</a:t>
            </a:r>
            <a:r>
              <a:rPr lang="en-US" sz="1100" dirty="0"/>
              <a:t>="-Infinity" </a:t>
            </a:r>
            <a:r>
              <a:rPr lang="en-US" sz="1100" dirty="0" err="1"/>
              <a:t>minWidth</a:t>
            </a:r>
            <a:r>
              <a:rPr lang="en-US" sz="1100" dirty="0"/>
              <a:t>="-Infinity" </a:t>
            </a:r>
          </a:p>
          <a:p>
            <a:r>
              <a:rPr lang="en-US" sz="1100" dirty="0"/>
              <a:t>   </a:t>
            </a:r>
            <a:r>
              <a:rPr lang="en-US" sz="1100" dirty="0" err="1"/>
              <a:t>prefHeight</a:t>
            </a:r>
            <a:r>
              <a:rPr lang="en-US" sz="1100" dirty="0"/>
              <a:t>="230.0" </a:t>
            </a:r>
            <a:r>
              <a:rPr lang="en-US" sz="1100" dirty="0" err="1"/>
              <a:t>prefWidth</a:t>
            </a:r>
            <a:r>
              <a:rPr lang="en-US" sz="1100" dirty="0"/>
              <a:t>="293.0" </a:t>
            </a:r>
          </a:p>
          <a:p>
            <a:r>
              <a:rPr lang="en-US" sz="1100" dirty="0"/>
              <a:t>   </a:t>
            </a:r>
            <a:r>
              <a:rPr lang="en-US" sz="1100" dirty="0" err="1"/>
              <a:t>xmlns</a:t>
            </a:r>
            <a:r>
              <a:rPr lang="en-US" sz="1100" dirty="0"/>
              <a:t>="http://javafx.com/</a:t>
            </a:r>
            <a:r>
              <a:rPr lang="en-US" sz="1100" dirty="0" err="1"/>
              <a:t>javafx</a:t>
            </a:r>
            <a:r>
              <a:rPr lang="en-US" sz="1100" dirty="0"/>
              <a:t>/8" </a:t>
            </a:r>
            <a:r>
              <a:rPr lang="en-US" sz="1100" dirty="0" err="1"/>
              <a:t>xmlns:fx</a:t>
            </a:r>
            <a:r>
              <a:rPr lang="en-US" sz="1100" dirty="0"/>
              <a:t>="http://javafx.com/</a:t>
            </a:r>
            <a:r>
              <a:rPr lang="en-US" sz="1100" dirty="0" err="1"/>
              <a:t>fxml</a:t>
            </a:r>
            <a:r>
              <a:rPr lang="en-US" sz="1100" dirty="0"/>
              <a:t>/1" </a:t>
            </a:r>
            <a:r>
              <a:rPr lang="en-US" sz="1100" dirty="0" err="1"/>
              <a:t>fx:controller</a:t>
            </a:r>
            <a:r>
              <a:rPr lang="en-US" sz="1100" dirty="0"/>
              <a:t>="</a:t>
            </a:r>
            <a:r>
              <a:rPr lang="en-US" sz="1100" dirty="0" err="1"/>
              <a:t>JavaFXAppController</a:t>
            </a:r>
            <a:r>
              <a:rPr lang="en-US" sz="1100" dirty="0"/>
              <a:t>"&gt;</a:t>
            </a:r>
          </a:p>
          <a:p>
            <a:r>
              <a:rPr lang="en-US" sz="1100" dirty="0"/>
              <a:t>   &lt;children&gt;</a:t>
            </a:r>
          </a:p>
          <a:p>
            <a:r>
              <a:rPr lang="en-US" sz="1100" dirty="0"/>
              <a:t>      &lt;</a:t>
            </a:r>
            <a:r>
              <a:rPr lang="en-US" sz="1100" dirty="0" err="1"/>
              <a:t>TextField</a:t>
            </a:r>
            <a:r>
              <a:rPr lang="en-US" sz="1100" dirty="0"/>
              <a:t> </a:t>
            </a:r>
            <a:r>
              <a:rPr lang="en-US" sz="1100" dirty="0" err="1"/>
              <a:t>fx:id</a:t>
            </a:r>
            <a:r>
              <a:rPr lang="en-US" sz="1100" dirty="0"/>
              <a:t>="</a:t>
            </a:r>
            <a:r>
              <a:rPr lang="en-US" sz="1100" dirty="0" err="1"/>
              <a:t>txtNumber</a:t>
            </a:r>
            <a:r>
              <a:rPr lang="en-US" sz="1100" dirty="0"/>
              <a:t>" </a:t>
            </a:r>
            <a:r>
              <a:rPr lang="en-US" sz="1100" dirty="0" err="1"/>
              <a:t>layoutX</a:t>
            </a:r>
            <a:r>
              <a:rPr lang="en-US" sz="1100" dirty="0"/>
              <a:t>="22.0" </a:t>
            </a:r>
            <a:r>
              <a:rPr lang="en-US" sz="1100" dirty="0" err="1"/>
              <a:t>layoutY</a:t>
            </a:r>
            <a:r>
              <a:rPr lang="en-US" sz="1100" dirty="0"/>
              <a:t>="14.0" text="0"&gt;</a:t>
            </a:r>
          </a:p>
          <a:p>
            <a:r>
              <a:rPr lang="en-US" sz="1100" dirty="0"/>
              <a:t>         &lt;font&gt;</a:t>
            </a:r>
          </a:p>
          <a:p>
            <a:r>
              <a:rPr lang="en-US" sz="1100" dirty="0"/>
              <a:t>            &lt;Font size="20.0" /&gt;</a:t>
            </a:r>
          </a:p>
          <a:p>
            <a:r>
              <a:rPr lang="en-US" sz="1100" dirty="0"/>
              <a:t>         &lt;/font&gt;</a:t>
            </a:r>
          </a:p>
          <a:p>
            <a:r>
              <a:rPr lang="en-US" sz="1100" dirty="0"/>
              <a:t>      &lt;/</a:t>
            </a:r>
            <a:r>
              <a:rPr lang="en-US" sz="1100" dirty="0" err="1"/>
              <a:t>TextField</a:t>
            </a:r>
            <a:r>
              <a:rPr lang="en-US" sz="1100" dirty="0"/>
              <a:t>&gt;</a:t>
            </a:r>
          </a:p>
          <a:p>
            <a:r>
              <a:rPr lang="en-US" sz="1100" dirty="0"/>
              <a:t>      &lt;Button </a:t>
            </a:r>
            <a:r>
              <a:rPr lang="en-US" sz="1100" dirty="0" err="1"/>
              <a:t>fx:id</a:t>
            </a:r>
            <a:r>
              <a:rPr lang="en-US" sz="1100" dirty="0"/>
              <a:t>="</a:t>
            </a:r>
            <a:r>
              <a:rPr lang="en-US" sz="1100" dirty="0" err="1"/>
              <a:t>btnClick</a:t>
            </a:r>
            <a:r>
              <a:rPr lang="en-US" sz="1100" dirty="0"/>
              <a:t>" </a:t>
            </a:r>
            <a:r>
              <a:rPr lang="en-US" sz="1100" dirty="0" err="1"/>
              <a:t>layoutX</a:t>
            </a:r>
            <a:r>
              <a:rPr lang="en-US" sz="1100" dirty="0"/>
              <a:t>="22.0" </a:t>
            </a:r>
            <a:r>
              <a:rPr lang="en-US" sz="1100" dirty="0" err="1"/>
              <a:t>layoutY</a:t>
            </a:r>
            <a:r>
              <a:rPr lang="en-US" sz="1100" dirty="0"/>
              <a:t>="73.0" </a:t>
            </a:r>
            <a:r>
              <a:rPr lang="en-US" sz="1100" dirty="0" err="1"/>
              <a:t>mnemonicParsing</a:t>
            </a:r>
            <a:r>
              <a:rPr lang="en-US" sz="1100" dirty="0"/>
              <a:t>="false" </a:t>
            </a:r>
          </a:p>
          <a:p>
            <a:r>
              <a:rPr lang="en-US" sz="1100" dirty="0"/>
              <a:t>             </a:t>
            </a:r>
            <a:r>
              <a:rPr lang="en-US" sz="1100" dirty="0" err="1"/>
              <a:t>onAction</a:t>
            </a:r>
            <a:r>
              <a:rPr lang="en-US" sz="1100" dirty="0"/>
              <a:t>="#</a:t>
            </a:r>
            <a:r>
              <a:rPr lang="en-US" sz="1100" dirty="0" err="1"/>
              <a:t>handleButtonAction</a:t>
            </a:r>
            <a:r>
              <a:rPr lang="en-US" sz="1100" dirty="0"/>
              <a:t>" </a:t>
            </a:r>
            <a:r>
              <a:rPr lang="en-US" sz="1100" dirty="0" err="1"/>
              <a:t>prefHeight</a:t>
            </a:r>
            <a:r>
              <a:rPr lang="en-US" sz="1100" dirty="0"/>
              <a:t>="54.0" </a:t>
            </a:r>
            <a:r>
              <a:rPr lang="en-US" sz="1100" dirty="0" err="1"/>
              <a:t>prefWidth</a:t>
            </a:r>
            <a:r>
              <a:rPr lang="en-US" sz="1100" dirty="0"/>
              <a:t>="249.0" </a:t>
            </a:r>
          </a:p>
          <a:p>
            <a:r>
              <a:rPr lang="en-US" sz="1100" dirty="0"/>
              <a:t>             text="Click to add one" </a:t>
            </a:r>
            <a:r>
              <a:rPr lang="en-US" sz="1100" dirty="0" err="1"/>
              <a:t>AnchorPane.leftAnchor</a:t>
            </a:r>
            <a:r>
              <a:rPr lang="en-US" sz="1100" dirty="0"/>
              <a:t>="22.0" </a:t>
            </a:r>
            <a:r>
              <a:rPr lang="en-US" sz="1100" dirty="0" err="1"/>
              <a:t>AnchorPane.rightAnchor</a:t>
            </a:r>
            <a:r>
              <a:rPr lang="en-US" sz="1100" dirty="0"/>
              <a:t>="22.0"&gt;</a:t>
            </a:r>
          </a:p>
          <a:p>
            <a:r>
              <a:rPr lang="en-US" sz="1100" dirty="0"/>
              <a:t>         &lt;font&gt;</a:t>
            </a:r>
          </a:p>
          <a:p>
            <a:r>
              <a:rPr lang="en-US" sz="1100" dirty="0"/>
              <a:t>            &lt;Font size="25.0" /&gt;</a:t>
            </a:r>
          </a:p>
          <a:p>
            <a:r>
              <a:rPr lang="en-US" sz="1100" dirty="0"/>
              <a:t>         &lt;/font&gt;</a:t>
            </a:r>
          </a:p>
          <a:p>
            <a:r>
              <a:rPr lang="en-US" sz="1100" dirty="0"/>
              <a:t>      &lt;/Button&gt;</a:t>
            </a:r>
          </a:p>
          <a:p>
            <a:r>
              <a:rPr lang="en-US" sz="1100" dirty="0"/>
              <a:t>      &lt;Label </a:t>
            </a:r>
            <a:r>
              <a:rPr lang="en-US" sz="1100" dirty="0" err="1"/>
              <a:t>fx:id</a:t>
            </a:r>
            <a:r>
              <a:rPr lang="en-US" sz="1100" dirty="0"/>
              <a:t>="</a:t>
            </a:r>
            <a:r>
              <a:rPr lang="en-US" sz="1100" dirty="0" err="1"/>
              <a:t>lblNumber</a:t>
            </a:r>
            <a:r>
              <a:rPr lang="en-US" sz="1100" dirty="0"/>
              <a:t>" </a:t>
            </a:r>
            <a:r>
              <a:rPr lang="en-US" sz="1100" dirty="0" err="1"/>
              <a:t>layoutX</a:t>
            </a:r>
            <a:r>
              <a:rPr lang="en-US" sz="1100" dirty="0"/>
              <a:t>="22.0" </a:t>
            </a:r>
            <a:r>
              <a:rPr lang="en-US" sz="1100" dirty="0" err="1"/>
              <a:t>layoutY</a:t>
            </a:r>
            <a:r>
              <a:rPr lang="en-US" sz="1100" dirty="0"/>
              <a:t>="135.0" </a:t>
            </a:r>
            <a:r>
              <a:rPr lang="en-US" sz="1100" dirty="0" err="1"/>
              <a:t>prefHeight</a:t>
            </a:r>
            <a:r>
              <a:rPr lang="en-US" sz="1100" dirty="0"/>
              <a:t>="54.0" </a:t>
            </a:r>
            <a:r>
              <a:rPr lang="en-US" sz="1100" dirty="0" err="1"/>
              <a:t>prefWidth</a:t>
            </a:r>
            <a:r>
              <a:rPr lang="en-US" sz="1100" dirty="0"/>
              <a:t>="257.0" text="Label"&gt;</a:t>
            </a:r>
          </a:p>
          <a:p>
            <a:r>
              <a:rPr lang="en-US" sz="1100" dirty="0"/>
              <a:t>         &lt;font&gt;</a:t>
            </a:r>
          </a:p>
          <a:p>
            <a:r>
              <a:rPr lang="en-US" sz="1100" dirty="0"/>
              <a:t>            &lt;Font size="20.0" /&gt;</a:t>
            </a:r>
          </a:p>
          <a:p>
            <a:r>
              <a:rPr lang="en-US" sz="1100" dirty="0"/>
              <a:t>         &lt;/font&gt;</a:t>
            </a:r>
          </a:p>
          <a:p>
            <a:r>
              <a:rPr lang="en-US" sz="1100" dirty="0"/>
              <a:t>      &lt;/Label&gt;</a:t>
            </a:r>
          </a:p>
          <a:p>
            <a:r>
              <a:rPr lang="en-US" sz="1100" dirty="0"/>
              <a:t>   &lt;/children&gt;</a:t>
            </a:r>
          </a:p>
          <a:p>
            <a:r>
              <a:rPr lang="en-US" sz="1100" dirty="0"/>
              <a:t>&lt;/</a:t>
            </a:r>
            <a:r>
              <a:rPr lang="en-US" sz="1100" dirty="0" err="1"/>
              <a:t>AnchorPane</a:t>
            </a:r>
            <a:r>
              <a:rPr lang="en-US" sz="1100" dirty="0"/>
              <a:t>&gt;</a:t>
            </a:r>
          </a:p>
          <a:p>
            <a:endParaRPr lang="en-US" sz="1100" dirty="0"/>
          </a:p>
        </p:txBody>
      </p:sp>
    </p:spTree>
    <p:extLst>
      <p:ext uri="{BB962C8B-B14F-4D97-AF65-F5344CB8AC3E}">
        <p14:creationId xmlns:p14="http://schemas.microsoft.com/office/powerpoint/2010/main" val="28984707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FXMLLoader</a:t>
            </a:r>
            <a:r>
              <a:rPr lang="en-US" dirty="0"/>
              <a:t> Class</a:t>
            </a:r>
          </a:p>
        </p:txBody>
      </p:sp>
      <p:sp>
        <p:nvSpPr>
          <p:cNvPr id="3" name="Content Placeholder 2"/>
          <p:cNvSpPr>
            <a:spLocks noGrp="1"/>
          </p:cNvSpPr>
          <p:nvPr>
            <p:ph idx="1"/>
          </p:nvPr>
        </p:nvSpPr>
        <p:spPr/>
        <p:txBody>
          <a:bodyPr/>
          <a:lstStyle/>
          <a:p>
            <a:r>
              <a:rPr lang="en-US" dirty="0"/>
              <a:t>Load a saved FXML file created by the Scene Builder with the </a:t>
            </a:r>
            <a:r>
              <a:rPr lang="en-US" dirty="0" err="1"/>
              <a:t>FXMLLoader</a:t>
            </a:r>
            <a:r>
              <a:rPr lang="en-US" dirty="0"/>
              <a:t> class</a:t>
            </a:r>
          </a:p>
        </p:txBody>
      </p:sp>
      <p:sp>
        <p:nvSpPr>
          <p:cNvPr id="4" name="Slide Number Placeholder 3"/>
          <p:cNvSpPr>
            <a:spLocks noGrp="1"/>
          </p:cNvSpPr>
          <p:nvPr>
            <p:ph type="sldNum" sz="quarter" idx="11"/>
          </p:nvPr>
        </p:nvSpPr>
        <p:spPr/>
        <p:txBody>
          <a:bodyPr/>
          <a:lstStyle/>
          <a:p>
            <a:pPr>
              <a:defRPr/>
            </a:pPr>
            <a:r>
              <a:rPr lang="en-US"/>
              <a:t>19-</a:t>
            </a:r>
            <a:fld id="{453CDADA-6C2F-43F9-B446-D4C936042E9A}" type="slidenum">
              <a:rPr lang="en-US" smtClean="0"/>
              <a:pPr>
                <a:defRPr/>
              </a:pPr>
              <a:t>114</a:t>
            </a:fld>
            <a:endParaRPr lang="en-US"/>
          </a:p>
        </p:txBody>
      </p:sp>
      <p:sp>
        <p:nvSpPr>
          <p:cNvPr id="5" name="Footer Placeholder 4"/>
          <p:cNvSpPr>
            <a:spLocks noGrp="1"/>
          </p:cNvSpPr>
          <p:nvPr>
            <p:ph type="ftr" sz="quarter" idx="12"/>
          </p:nvPr>
        </p:nvSpPr>
        <p:spPr/>
        <p:txBody>
          <a:bodyPr/>
          <a:lstStyle/>
          <a:p>
            <a:r>
              <a:rPr lang="en-US"/>
              <a:t>Copyright © 2016 Pearson Inc. All rights reserved.</a:t>
            </a:r>
            <a:endParaRPr lang="en-CA" dirty="0"/>
          </a:p>
        </p:txBody>
      </p:sp>
      <p:sp>
        <p:nvSpPr>
          <p:cNvPr id="6" name="Rectangle 5"/>
          <p:cNvSpPr/>
          <p:nvPr/>
        </p:nvSpPr>
        <p:spPr>
          <a:xfrm>
            <a:off x="892925" y="2743200"/>
            <a:ext cx="5791200" cy="3785652"/>
          </a:xfrm>
          <a:prstGeom prst="rect">
            <a:avLst/>
          </a:prstGeom>
        </p:spPr>
        <p:txBody>
          <a:bodyPr wrap="square">
            <a:spAutoFit/>
          </a:bodyPr>
          <a:lstStyle/>
          <a:p>
            <a:r>
              <a:rPr lang="en-US" sz="1200" dirty="0"/>
              <a:t>import </a:t>
            </a:r>
            <a:r>
              <a:rPr lang="en-US" sz="1200" dirty="0" err="1"/>
              <a:t>javafx.application.Application</a:t>
            </a:r>
            <a:r>
              <a:rPr lang="en-US" sz="1200" dirty="0"/>
              <a:t>;</a:t>
            </a:r>
          </a:p>
          <a:p>
            <a:r>
              <a:rPr lang="en-US" sz="1200" dirty="0"/>
              <a:t>import </a:t>
            </a:r>
            <a:r>
              <a:rPr lang="en-US" sz="1200" dirty="0" err="1"/>
              <a:t>javafx.fxml.FXMLLoader</a:t>
            </a:r>
            <a:r>
              <a:rPr lang="en-US" sz="1200" dirty="0"/>
              <a:t>;</a:t>
            </a:r>
          </a:p>
          <a:p>
            <a:r>
              <a:rPr lang="en-US" sz="1200" dirty="0"/>
              <a:t>import </a:t>
            </a:r>
            <a:r>
              <a:rPr lang="en-US" sz="1200" dirty="0" err="1"/>
              <a:t>javafx.scene.Parent</a:t>
            </a:r>
            <a:r>
              <a:rPr lang="en-US" sz="1200" dirty="0"/>
              <a:t>;</a:t>
            </a:r>
          </a:p>
          <a:p>
            <a:r>
              <a:rPr lang="en-US" sz="1200" dirty="0"/>
              <a:t>import </a:t>
            </a:r>
            <a:r>
              <a:rPr lang="en-US" sz="1200" dirty="0" err="1"/>
              <a:t>javafx.scene.Scene</a:t>
            </a:r>
            <a:r>
              <a:rPr lang="en-US" sz="1200" dirty="0"/>
              <a:t>;</a:t>
            </a:r>
          </a:p>
          <a:p>
            <a:r>
              <a:rPr lang="en-US" sz="1200" dirty="0"/>
              <a:t>import </a:t>
            </a:r>
            <a:r>
              <a:rPr lang="en-US" sz="1200" dirty="0" err="1"/>
              <a:t>javafx.stage.Stage</a:t>
            </a:r>
            <a:r>
              <a:rPr lang="en-US" sz="1200" dirty="0"/>
              <a:t>;</a:t>
            </a:r>
          </a:p>
          <a:p>
            <a:endParaRPr lang="en-US" sz="1200" dirty="0"/>
          </a:p>
          <a:p>
            <a:r>
              <a:rPr lang="en-US" sz="1200" dirty="0"/>
              <a:t>public class </a:t>
            </a:r>
            <a:r>
              <a:rPr lang="en-US" sz="1200" dirty="0" err="1"/>
              <a:t>JavaFXApp</a:t>
            </a:r>
            <a:r>
              <a:rPr lang="en-US" sz="1200" dirty="0"/>
              <a:t> extends Application</a:t>
            </a:r>
          </a:p>
          <a:p>
            <a:r>
              <a:rPr lang="en-US" sz="1200" dirty="0"/>
              <a:t>{</a:t>
            </a:r>
          </a:p>
          <a:p>
            <a:r>
              <a:rPr lang="en-US" sz="1200" dirty="0"/>
              <a:t>    public void start(Stage stage) throws Exception</a:t>
            </a:r>
          </a:p>
          <a:p>
            <a:r>
              <a:rPr lang="en-US" sz="1200" dirty="0"/>
              <a:t>    {</a:t>
            </a:r>
          </a:p>
          <a:p>
            <a:r>
              <a:rPr lang="en-US" sz="1200" dirty="0"/>
              <a:t>        Parent root = </a:t>
            </a:r>
            <a:r>
              <a:rPr lang="en-US" sz="1200" dirty="0" err="1"/>
              <a:t>FXMLLoader.load</a:t>
            </a:r>
            <a:endParaRPr lang="en-US" sz="1200" dirty="0"/>
          </a:p>
          <a:p>
            <a:r>
              <a:rPr lang="en-US" sz="1200" dirty="0"/>
              <a:t>            (</a:t>
            </a:r>
            <a:r>
              <a:rPr lang="en-US" sz="1200" dirty="0" err="1"/>
              <a:t>getClass</a:t>
            </a:r>
            <a:r>
              <a:rPr lang="en-US" sz="1200" dirty="0"/>
              <a:t>().</a:t>
            </a:r>
            <a:r>
              <a:rPr lang="en-US" sz="1200" dirty="0" err="1"/>
              <a:t>getResource</a:t>
            </a:r>
            <a:r>
              <a:rPr lang="en-US" sz="1200" dirty="0"/>
              <a:t>("</a:t>
            </a:r>
            <a:r>
              <a:rPr lang="en-US" sz="1200" dirty="0" err="1"/>
              <a:t>JavaFXApp.fxml</a:t>
            </a:r>
            <a:r>
              <a:rPr lang="en-US" sz="1200" dirty="0"/>
              <a:t>"));</a:t>
            </a:r>
          </a:p>
          <a:p>
            <a:r>
              <a:rPr lang="en-US" sz="1200" dirty="0"/>
              <a:t>        Scene </a:t>
            </a:r>
            <a:r>
              <a:rPr lang="en-US" sz="1200" dirty="0" err="1"/>
              <a:t>scene</a:t>
            </a:r>
            <a:r>
              <a:rPr lang="en-US" sz="1200" dirty="0"/>
              <a:t> = new Scene(root);</a:t>
            </a:r>
          </a:p>
          <a:p>
            <a:r>
              <a:rPr lang="en-US" sz="1200" dirty="0"/>
              <a:t>        </a:t>
            </a:r>
            <a:r>
              <a:rPr lang="en-US" sz="1200" dirty="0" err="1"/>
              <a:t>stage.setScene</a:t>
            </a:r>
            <a:r>
              <a:rPr lang="en-US" sz="1200" dirty="0"/>
              <a:t>(scene);</a:t>
            </a:r>
          </a:p>
          <a:p>
            <a:r>
              <a:rPr lang="en-US" sz="1200" dirty="0"/>
              <a:t>        </a:t>
            </a:r>
            <a:r>
              <a:rPr lang="en-US" sz="1200" dirty="0" err="1"/>
              <a:t>stage.show</a:t>
            </a:r>
            <a:r>
              <a:rPr lang="en-US" sz="1200" dirty="0"/>
              <a:t>();</a:t>
            </a:r>
          </a:p>
          <a:p>
            <a:r>
              <a:rPr lang="en-US" sz="1200" dirty="0"/>
              <a:t>    }</a:t>
            </a:r>
          </a:p>
          <a:p>
            <a:r>
              <a:rPr lang="en-US" sz="1200" dirty="0"/>
              <a:t>    public static void main(String[] </a:t>
            </a:r>
            <a:r>
              <a:rPr lang="en-US" sz="1200" dirty="0" err="1"/>
              <a:t>args</a:t>
            </a:r>
            <a:r>
              <a:rPr lang="en-US" sz="1200" dirty="0"/>
              <a:t>) {</a:t>
            </a:r>
          </a:p>
          <a:p>
            <a:r>
              <a:rPr lang="en-US" sz="1200" dirty="0"/>
              <a:t>        launch(</a:t>
            </a:r>
            <a:r>
              <a:rPr lang="en-US" sz="1200" dirty="0" err="1"/>
              <a:t>args</a:t>
            </a:r>
            <a:r>
              <a:rPr lang="en-US" sz="1200" dirty="0"/>
              <a:t>);</a:t>
            </a:r>
          </a:p>
          <a:p>
            <a:r>
              <a:rPr lang="en-US" sz="1200" dirty="0"/>
              <a:t>    }</a:t>
            </a:r>
          </a:p>
          <a:p>
            <a:r>
              <a:rPr lang="en-US" sz="1200" dirty="0"/>
              <a:t>}</a:t>
            </a:r>
          </a:p>
        </p:txBody>
      </p:sp>
    </p:spTree>
    <p:extLst>
      <p:ext uri="{BB962C8B-B14F-4D97-AF65-F5344CB8AC3E}">
        <p14:creationId xmlns:p14="http://schemas.microsoft.com/office/powerpoint/2010/main" val="414399972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Linking Variables in the Scene Builder to the Controller</a:t>
            </a:r>
          </a:p>
        </p:txBody>
      </p:sp>
      <p:sp>
        <p:nvSpPr>
          <p:cNvPr id="3" name="Content Placeholder 2"/>
          <p:cNvSpPr>
            <a:spLocks noGrp="1"/>
          </p:cNvSpPr>
          <p:nvPr>
            <p:ph idx="1"/>
          </p:nvPr>
        </p:nvSpPr>
        <p:spPr/>
        <p:txBody>
          <a:bodyPr/>
          <a:lstStyle/>
          <a:p>
            <a:r>
              <a:rPr lang="en-US" sz="2400" dirty="0"/>
              <a:t>Place the @FXML annotation before the variable definition in the Controller; </a:t>
            </a:r>
            <a:r>
              <a:rPr lang="en-US" sz="2000" dirty="0"/>
              <a:t>Injects necessary values from the FXML loader</a:t>
            </a:r>
          </a:p>
        </p:txBody>
      </p:sp>
      <p:sp>
        <p:nvSpPr>
          <p:cNvPr id="4" name="Slide Number Placeholder 3"/>
          <p:cNvSpPr>
            <a:spLocks noGrp="1"/>
          </p:cNvSpPr>
          <p:nvPr>
            <p:ph type="sldNum" sz="quarter" idx="11"/>
          </p:nvPr>
        </p:nvSpPr>
        <p:spPr/>
        <p:txBody>
          <a:bodyPr/>
          <a:lstStyle/>
          <a:p>
            <a:pPr>
              <a:defRPr/>
            </a:pPr>
            <a:r>
              <a:rPr lang="en-US"/>
              <a:t>19-</a:t>
            </a:r>
            <a:fld id="{453CDADA-6C2F-43F9-B446-D4C936042E9A}" type="slidenum">
              <a:rPr lang="en-US" smtClean="0"/>
              <a:pPr>
                <a:defRPr/>
              </a:pPr>
              <a:t>115</a:t>
            </a:fld>
            <a:endParaRPr lang="en-US"/>
          </a:p>
        </p:txBody>
      </p:sp>
      <p:sp>
        <p:nvSpPr>
          <p:cNvPr id="5" name="Footer Placeholder 4"/>
          <p:cNvSpPr>
            <a:spLocks noGrp="1"/>
          </p:cNvSpPr>
          <p:nvPr>
            <p:ph type="ftr" sz="quarter" idx="12"/>
          </p:nvPr>
        </p:nvSpPr>
        <p:spPr/>
        <p:txBody>
          <a:bodyPr/>
          <a:lstStyle/>
          <a:p>
            <a:r>
              <a:rPr lang="en-US"/>
              <a:t>Copyright © 2016 Pearson Inc. All rights reserved.</a:t>
            </a:r>
            <a:endParaRPr lang="en-CA" dirty="0"/>
          </a:p>
        </p:txBody>
      </p:sp>
      <p:sp>
        <p:nvSpPr>
          <p:cNvPr id="7" name="TextBox 6"/>
          <p:cNvSpPr txBox="1"/>
          <p:nvPr/>
        </p:nvSpPr>
        <p:spPr>
          <a:xfrm>
            <a:off x="304800" y="2408199"/>
            <a:ext cx="5029200" cy="3970318"/>
          </a:xfrm>
          <a:prstGeom prst="rect">
            <a:avLst/>
          </a:prstGeom>
          <a:noFill/>
        </p:spPr>
        <p:txBody>
          <a:bodyPr wrap="square" rtlCol="0">
            <a:spAutoFit/>
          </a:bodyPr>
          <a:lstStyle/>
          <a:p>
            <a:r>
              <a:rPr lang="en-US" sz="1200" dirty="0"/>
              <a:t>import java.net.URL;</a:t>
            </a:r>
          </a:p>
          <a:p>
            <a:r>
              <a:rPr lang="en-US" sz="1200" dirty="0"/>
              <a:t>import </a:t>
            </a:r>
            <a:r>
              <a:rPr lang="en-US" sz="1200" dirty="0" err="1"/>
              <a:t>java.util.ResourceBundle</a:t>
            </a:r>
            <a:r>
              <a:rPr lang="en-US" sz="1200" dirty="0"/>
              <a:t>;</a:t>
            </a:r>
          </a:p>
          <a:p>
            <a:r>
              <a:rPr lang="en-US" sz="1200" dirty="0"/>
              <a:t>import </a:t>
            </a:r>
            <a:r>
              <a:rPr lang="en-US" sz="1200" dirty="0" err="1"/>
              <a:t>javafx.event.ActionEvent</a:t>
            </a:r>
            <a:r>
              <a:rPr lang="en-US" sz="1200" dirty="0"/>
              <a:t>;</a:t>
            </a:r>
          </a:p>
          <a:p>
            <a:r>
              <a:rPr lang="en-US" sz="1200" dirty="0"/>
              <a:t>import </a:t>
            </a:r>
            <a:r>
              <a:rPr lang="en-US" sz="1200" dirty="0" err="1"/>
              <a:t>javafx.fxml.FXML</a:t>
            </a:r>
            <a:r>
              <a:rPr lang="en-US" sz="1200" dirty="0"/>
              <a:t>;</a:t>
            </a:r>
          </a:p>
          <a:p>
            <a:r>
              <a:rPr lang="en-US" sz="1200" dirty="0"/>
              <a:t>import </a:t>
            </a:r>
            <a:r>
              <a:rPr lang="en-US" sz="1200" dirty="0" err="1"/>
              <a:t>javafx.fxml.Initializable</a:t>
            </a:r>
            <a:r>
              <a:rPr lang="en-US" sz="1200" dirty="0"/>
              <a:t>;</a:t>
            </a:r>
          </a:p>
          <a:p>
            <a:r>
              <a:rPr lang="en-US" sz="1200" dirty="0"/>
              <a:t>import </a:t>
            </a:r>
            <a:r>
              <a:rPr lang="en-US" sz="1200" dirty="0" err="1"/>
              <a:t>javafx.scene.control.TextField</a:t>
            </a:r>
            <a:r>
              <a:rPr lang="en-US" sz="1200" dirty="0"/>
              <a:t>;</a:t>
            </a:r>
          </a:p>
          <a:p>
            <a:r>
              <a:rPr lang="en-US" sz="1200" dirty="0"/>
              <a:t>import </a:t>
            </a:r>
            <a:r>
              <a:rPr lang="en-US" sz="1200" dirty="0" err="1"/>
              <a:t>javafx.scene.control.Label</a:t>
            </a:r>
            <a:r>
              <a:rPr lang="en-US" sz="1200" dirty="0"/>
              <a:t>;</a:t>
            </a:r>
          </a:p>
          <a:p>
            <a:r>
              <a:rPr lang="en-US" sz="1200" dirty="0"/>
              <a:t>import </a:t>
            </a:r>
            <a:r>
              <a:rPr lang="en-US" sz="1200" dirty="0" err="1"/>
              <a:t>javafx.scene.control.Button</a:t>
            </a:r>
            <a:r>
              <a:rPr lang="en-US" sz="1200" dirty="0"/>
              <a:t>;</a:t>
            </a:r>
          </a:p>
          <a:p>
            <a:endParaRPr lang="en-US" sz="1200" dirty="0"/>
          </a:p>
          <a:p>
            <a:r>
              <a:rPr lang="en-US" sz="1200" dirty="0"/>
              <a:t>public class </a:t>
            </a:r>
            <a:r>
              <a:rPr lang="en-US" sz="1200" dirty="0" err="1"/>
              <a:t>JavaFXAppController</a:t>
            </a:r>
            <a:r>
              <a:rPr lang="en-US" sz="1200" dirty="0"/>
              <a:t> implements </a:t>
            </a:r>
            <a:r>
              <a:rPr lang="en-US" sz="1200" dirty="0" err="1"/>
              <a:t>Initializable</a:t>
            </a:r>
            <a:endParaRPr lang="en-US" sz="1200" dirty="0"/>
          </a:p>
          <a:p>
            <a:r>
              <a:rPr lang="en-US" sz="1200" dirty="0"/>
              <a:t>{</a:t>
            </a:r>
          </a:p>
          <a:p>
            <a:r>
              <a:rPr lang="en-US" sz="1200" dirty="0"/>
              <a:t>   // The @FXML annotation looks up the</a:t>
            </a:r>
          </a:p>
          <a:p>
            <a:r>
              <a:rPr lang="en-US" sz="1200" dirty="0"/>
              <a:t>   // corresponding ID in the FXML file so</a:t>
            </a:r>
          </a:p>
          <a:p>
            <a:r>
              <a:rPr lang="en-US" sz="1200" dirty="0"/>
              <a:t>   // these variables map to the controls in</a:t>
            </a:r>
          </a:p>
          <a:p>
            <a:r>
              <a:rPr lang="en-US" sz="1200" dirty="0"/>
              <a:t>   // the UI</a:t>
            </a:r>
          </a:p>
          <a:p>
            <a:r>
              <a:rPr lang="en-US" sz="1200" dirty="0"/>
              <a:t>    @FXML</a:t>
            </a:r>
          </a:p>
          <a:p>
            <a:r>
              <a:rPr lang="en-US" sz="1200" dirty="0"/>
              <a:t>    private Label </a:t>
            </a:r>
            <a:r>
              <a:rPr lang="en-US" sz="1200" dirty="0" err="1"/>
              <a:t>lblNumber</a:t>
            </a:r>
            <a:r>
              <a:rPr lang="en-US" sz="1200" dirty="0"/>
              <a:t>;</a:t>
            </a:r>
          </a:p>
          <a:p>
            <a:r>
              <a:rPr lang="en-US" sz="1200" dirty="0"/>
              <a:t>    @FXML</a:t>
            </a:r>
          </a:p>
          <a:p>
            <a:r>
              <a:rPr lang="en-US" sz="1200" dirty="0"/>
              <a:t>    private Button </a:t>
            </a:r>
            <a:r>
              <a:rPr lang="en-US" sz="1200" dirty="0" err="1"/>
              <a:t>btnClick</a:t>
            </a:r>
            <a:r>
              <a:rPr lang="en-US" sz="1200" dirty="0"/>
              <a:t>;</a:t>
            </a:r>
          </a:p>
          <a:p>
            <a:r>
              <a:rPr lang="en-US" sz="1200" dirty="0"/>
              <a:t>    @FXML</a:t>
            </a:r>
          </a:p>
          <a:p>
            <a:r>
              <a:rPr lang="en-US" sz="1200" dirty="0"/>
              <a:t>    private </a:t>
            </a:r>
            <a:r>
              <a:rPr lang="en-US" sz="1200" dirty="0" err="1"/>
              <a:t>TextField</a:t>
            </a:r>
            <a:r>
              <a:rPr lang="en-US" sz="1200" dirty="0"/>
              <a:t> </a:t>
            </a:r>
            <a:r>
              <a:rPr lang="en-US" sz="1200" dirty="0" err="1"/>
              <a:t>txtNumber</a:t>
            </a:r>
            <a:r>
              <a:rPr lang="en-US" sz="1200" dirty="0"/>
              <a:t>;</a:t>
            </a:r>
          </a:p>
        </p:txBody>
      </p:sp>
      <p:sp>
        <p:nvSpPr>
          <p:cNvPr id="8" name="Rectangle 7"/>
          <p:cNvSpPr/>
          <p:nvPr/>
        </p:nvSpPr>
        <p:spPr>
          <a:xfrm>
            <a:off x="4716087" y="2888967"/>
            <a:ext cx="4572000" cy="2862322"/>
          </a:xfrm>
          <a:prstGeom prst="rect">
            <a:avLst/>
          </a:prstGeom>
        </p:spPr>
        <p:txBody>
          <a:bodyPr>
            <a:spAutoFit/>
          </a:bodyPr>
          <a:lstStyle/>
          <a:p>
            <a:endParaRPr lang="en-US" sz="1200" dirty="0"/>
          </a:p>
          <a:p>
            <a:r>
              <a:rPr lang="en-US" sz="1200" dirty="0"/>
              <a:t>    @FXML</a:t>
            </a:r>
          </a:p>
          <a:p>
            <a:r>
              <a:rPr lang="en-US" sz="1200" dirty="0"/>
              <a:t>    private void </a:t>
            </a:r>
            <a:r>
              <a:rPr lang="en-US" sz="1200" dirty="0" err="1"/>
              <a:t>handleButtonAction</a:t>
            </a:r>
            <a:r>
              <a:rPr lang="en-US" sz="1200" dirty="0"/>
              <a:t>(</a:t>
            </a:r>
            <a:r>
              <a:rPr lang="en-US" sz="1200" dirty="0" err="1"/>
              <a:t>ActionEvent</a:t>
            </a:r>
            <a:r>
              <a:rPr lang="en-US" sz="1200" dirty="0"/>
              <a:t> event)</a:t>
            </a:r>
          </a:p>
          <a:p>
            <a:r>
              <a:rPr lang="en-US" sz="1200" dirty="0"/>
              <a:t>    {</a:t>
            </a:r>
          </a:p>
          <a:p>
            <a:r>
              <a:rPr lang="en-US" sz="1200" dirty="0"/>
              <a:t>        </a:t>
            </a:r>
            <a:r>
              <a:rPr lang="en-US" sz="1200" dirty="0" err="1"/>
              <a:t>int</a:t>
            </a:r>
            <a:r>
              <a:rPr lang="en-US" sz="1200" dirty="0"/>
              <a:t> </a:t>
            </a:r>
            <a:r>
              <a:rPr lang="en-US" sz="1200" dirty="0" err="1"/>
              <a:t>val</a:t>
            </a:r>
            <a:r>
              <a:rPr lang="en-US" sz="1200" dirty="0"/>
              <a:t> = </a:t>
            </a:r>
            <a:r>
              <a:rPr lang="en-US" sz="1200" dirty="0" err="1"/>
              <a:t>Integer.parseInt</a:t>
            </a:r>
            <a:r>
              <a:rPr lang="en-US" sz="1200" dirty="0"/>
              <a:t>(</a:t>
            </a:r>
            <a:r>
              <a:rPr lang="en-US" sz="1200" dirty="0" err="1"/>
              <a:t>txtNumber.getText</a:t>
            </a:r>
            <a:r>
              <a:rPr lang="en-US" sz="1200" dirty="0"/>
              <a:t>());</a:t>
            </a:r>
          </a:p>
          <a:p>
            <a:r>
              <a:rPr lang="en-US" sz="1200" dirty="0"/>
              <a:t>        </a:t>
            </a:r>
            <a:r>
              <a:rPr lang="en-US" sz="1200" dirty="0" err="1"/>
              <a:t>val</a:t>
            </a:r>
            <a:r>
              <a:rPr lang="en-US" sz="1200" dirty="0"/>
              <a:t>++;</a:t>
            </a:r>
          </a:p>
          <a:p>
            <a:r>
              <a:rPr lang="en-US" sz="1200" dirty="0"/>
              <a:t>        </a:t>
            </a:r>
            <a:r>
              <a:rPr lang="en-US" sz="1200" dirty="0" err="1"/>
              <a:t>lblNumber.setText</a:t>
            </a:r>
            <a:r>
              <a:rPr lang="en-US" sz="1200" dirty="0"/>
              <a:t>(</a:t>
            </a:r>
            <a:r>
              <a:rPr lang="en-US" sz="1200" dirty="0" err="1"/>
              <a:t>Integer.toString</a:t>
            </a:r>
            <a:r>
              <a:rPr lang="en-US" sz="1200" dirty="0"/>
              <a:t>(</a:t>
            </a:r>
            <a:r>
              <a:rPr lang="en-US" sz="1200" dirty="0" err="1"/>
              <a:t>val</a:t>
            </a:r>
            <a:r>
              <a:rPr lang="en-US" sz="1200" dirty="0"/>
              <a:t>));</a:t>
            </a:r>
          </a:p>
          <a:p>
            <a:r>
              <a:rPr lang="en-US" sz="1200" dirty="0"/>
              <a:t>    }</a:t>
            </a:r>
          </a:p>
          <a:p>
            <a:r>
              <a:rPr lang="en-US" sz="1200" dirty="0"/>
              <a:t>    public void initialize(URL </a:t>
            </a:r>
            <a:r>
              <a:rPr lang="en-US" sz="1200" dirty="0" err="1"/>
              <a:t>url</a:t>
            </a:r>
            <a:r>
              <a:rPr lang="en-US" sz="1200" dirty="0"/>
              <a:t>, </a:t>
            </a:r>
            <a:r>
              <a:rPr lang="en-US" sz="1200" dirty="0" err="1"/>
              <a:t>ResourceBundle</a:t>
            </a:r>
            <a:r>
              <a:rPr lang="en-US" sz="1200" dirty="0"/>
              <a:t> </a:t>
            </a:r>
            <a:r>
              <a:rPr lang="en-US" sz="1200" dirty="0" err="1"/>
              <a:t>rb</a:t>
            </a:r>
            <a:r>
              <a:rPr lang="en-US" sz="1200" dirty="0"/>
              <a:t>)</a:t>
            </a:r>
          </a:p>
          <a:p>
            <a:r>
              <a:rPr lang="en-US" sz="1200" dirty="0"/>
              <a:t>    {</a:t>
            </a:r>
          </a:p>
          <a:p>
            <a:r>
              <a:rPr lang="en-US" sz="1200" dirty="0"/>
              <a:t>        // Required by </a:t>
            </a:r>
            <a:r>
              <a:rPr lang="en-US" sz="1200" dirty="0" err="1"/>
              <a:t>Initializable</a:t>
            </a:r>
            <a:r>
              <a:rPr lang="en-US" sz="1200" dirty="0"/>
              <a:t> interface</a:t>
            </a:r>
          </a:p>
          <a:p>
            <a:r>
              <a:rPr lang="en-US" sz="1200" dirty="0"/>
              <a:t>        // Called to initialize a controller after the</a:t>
            </a:r>
          </a:p>
          <a:p>
            <a:r>
              <a:rPr lang="en-US" sz="1200" dirty="0"/>
              <a:t>        // root element has been processed</a:t>
            </a:r>
          </a:p>
          <a:p>
            <a:r>
              <a:rPr lang="en-US" sz="1200" dirty="0"/>
              <a:t>    }</a:t>
            </a:r>
          </a:p>
          <a:p>
            <a:r>
              <a:rPr lang="en-US" sz="1200" dirty="0"/>
              <a:t>}</a:t>
            </a:r>
          </a:p>
        </p:txBody>
      </p:sp>
    </p:spTree>
    <p:extLst>
      <p:ext uri="{BB962C8B-B14F-4D97-AF65-F5344CB8AC3E}">
        <p14:creationId xmlns:p14="http://schemas.microsoft.com/office/powerpoint/2010/main" val="252024819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Linking Variables in the Scene Builder</a:t>
            </a:r>
          </a:p>
        </p:txBody>
      </p:sp>
      <p:sp>
        <p:nvSpPr>
          <p:cNvPr id="4" name="Slide Number Placeholder 3"/>
          <p:cNvSpPr>
            <a:spLocks noGrp="1"/>
          </p:cNvSpPr>
          <p:nvPr>
            <p:ph type="sldNum" sz="quarter" idx="11"/>
          </p:nvPr>
        </p:nvSpPr>
        <p:spPr/>
        <p:txBody>
          <a:bodyPr/>
          <a:lstStyle/>
          <a:p>
            <a:pPr>
              <a:defRPr/>
            </a:pPr>
            <a:r>
              <a:rPr lang="en-US"/>
              <a:t>19-</a:t>
            </a:r>
            <a:fld id="{453CDADA-6C2F-43F9-B446-D4C936042E9A}" type="slidenum">
              <a:rPr lang="en-US" smtClean="0"/>
              <a:pPr>
                <a:defRPr/>
              </a:pPr>
              <a:t>116</a:t>
            </a:fld>
            <a:endParaRPr lang="en-US"/>
          </a:p>
        </p:txBody>
      </p:sp>
      <p:sp>
        <p:nvSpPr>
          <p:cNvPr id="5" name="Footer Placeholder 4"/>
          <p:cNvSpPr>
            <a:spLocks noGrp="1"/>
          </p:cNvSpPr>
          <p:nvPr>
            <p:ph type="ftr" sz="quarter" idx="12"/>
          </p:nvPr>
        </p:nvSpPr>
        <p:spPr/>
        <p:txBody>
          <a:bodyPr/>
          <a:lstStyle/>
          <a:p>
            <a:r>
              <a:rPr lang="en-US"/>
              <a:t>Copyright © 2016 Pearson Inc. All rights reserved.</a:t>
            </a:r>
            <a:endParaRPr lang="en-CA" dirty="0"/>
          </a:p>
        </p:txBody>
      </p:sp>
      <p:pic>
        <p:nvPicPr>
          <p:cNvPr id="6" name="Picture 5"/>
          <p:cNvPicPr>
            <a:picLocks noChangeAspect="1"/>
          </p:cNvPicPr>
          <p:nvPr/>
        </p:nvPicPr>
        <p:blipFill>
          <a:blip r:embed="rId2"/>
          <a:stretch>
            <a:fillRect/>
          </a:stretch>
        </p:blipFill>
        <p:spPr>
          <a:xfrm>
            <a:off x="1257669" y="1746938"/>
            <a:ext cx="2923809" cy="1047619"/>
          </a:xfrm>
          <a:prstGeom prst="rect">
            <a:avLst/>
          </a:prstGeom>
        </p:spPr>
      </p:pic>
      <p:pic>
        <p:nvPicPr>
          <p:cNvPr id="7" name="Picture 6"/>
          <p:cNvPicPr>
            <a:picLocks noChangeAspect="1"/>
          </p:cNvPicPr>
          <p:nvPr/>
        </p:nvPicPr>
        <p:blipFill>
          <a:blip r:embed="rId3"/>
          <a:stretch>
            <a:fillRect/>
          </a:stretch>
        </p:blipFill>
        <p:spPr>
          <a:xfrm>
            <a:off x="5305791" y="1746938"/>
            <a:ext cx="2923809" cy="1923810"/>
          </a:xfrm>
          <a:prstGeom prst="rect">
            <a:avLst/>
          </a:prstGeom>
        </p:spPr>
      </p:pic>
      <p:pic>
        <p:nvPicPr>
          <p:cNvPr id="8" name="Picture 7"/>
          <p:cNvPicPr>
            <a:picLocks noChangeAspect="1"/>
          </p:cNvPicPr>
          <p:nvPr/>
        </p:nvPicPr>
        <p:blipFill>
          <a:blip r:embed="rId4"/>
          <a:stretch>
            <a:fillRect/>
          </a:stretch>
        </p:blipFill>
        <p:spPr>
          <a:xfrm>
            <a:off x="5310552" y="3799521"/>
            <a:ext cx="2914286" cy="1000000"/>
          </a:xfrm>
          <a:prstGeom prst="rect">
            <a:avLst/>
          </a:prstGeom>
        </p:spPr>
      </p:pic>
      <p:pic>
        <p:nvPicPr>
          <p:cNvPr id="9" name="Picture 8"/>
          <p:cNvPicPr>
            <a:picLocks noChangeAspect="1"/>
          </p:cNvPicPr>
          <p:nvPr/>
        </p:nvPicPr>
        <p:blipFill>
          <a:blip r:embed="rId5"/>
          <a:stretch>
            <a:fillRect/>
          </a:stretch>
        </p:blipFill>
        <p:spPr>
          <a:xfrm>
            <a:off x="5305791" y="4928294"/>
            <a:ext cx="2904762" cy="1000000"/>
          </a:xfrm>
          <a:prstGeom prst="rect">
            <a:avLst/>
          </a:prstGeom>
        </p:spPr>
      </p:pic>
      <p:sp>
        <p:nvSpPr>
          <p:cNvPr id="10" name="TextBox 9"/>
          <p:cNvSpPr txBox="1"/>
          <p:nvPr/>
        </p:nvSpPr>
        <p:spPr>
          <a:xfrm>
            <a:off x="1257669" y="3109079"/>
            <a:ext cx="2923809" cy="3139321"/>
          </a:xfrm>
          <a:prstGeom prst="rect">
            <a:avLst/>
          </a:prstGeom>
          <a:noFill/>
        </p:spPr>
        <p:txBody>
          <a:bodyPr wrap="square" rtlCol="0">
            <a:spAutoFit/>
          </a:bodyPr>
          <a:lstStyle/>
          <a:p>
            <a:pPr marL="342900" indent="-342900">
              <a:buAutoNum type="arabicPeriod"/>
            </a:pPr>
            <a:r>
              <a:rPr lang="en-US" dirty="0">
                <a:latin typeface="Times New Roman" panose="02020603050405020304" pitchFamily="18" charset="0"/>
                <a:cs typeface="Times New Roman" panose="02020603050405020304" pitchFamily="18" charset="0"/>
              </a:rPr>
              <a:t>Set controller class from the menu on bottom left</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marL="342900" indent="-342900">
              <a:buAutoNum type="arabicPeriod"/>
            </a:pPr>
            <a:r>
              <a:rPr lang="en-US" dirty="0">
                <a:latin typeface="Times New Roman" panose="02020603050405020304" pitchFamily="18" charset="0"/>
                <a:cs typeface="Times New Roman" panose="02020603050405020304" pitchFamily="18" charset="0"/>
              </a:rPr>
              <a:t>Select each UI control and then from the Inspector/Code section on the right, set </a:t>
            </a:r>
            <a:r>
              <a:rPr lang="en-US" dirty="0" err="1">
                <a:latin typeface="Times New Roman" panose="02020603050405020304" pitchFamily="18" charset="0"/>
                <a:cs typeface="Times New Roman" panose="02020603050405020304" pitchFamily="18" charset="0"/>
              </a:rPr>
              <a:t>fx:id</a:t>
            </a:r>
            <a:r>
              <a:rPr lang="en-US" dirty="0">
                <a:latin typeface="Times New Roman" panose="02020603050405020304" pitchFamily="18" charset="0"/>
                <a:cs typeface="Times New Roman" panose="02020603050405020304" pitchFamily="18" charset="0"/>
              </a:rPr>
              <a:t> to the corresponding name in the controller, and set the method to handle an event</a:t>
            </a:r>
          </a:p>
        </p:txBody>
      </p:sp>
      <p:cxnSp>
        <p:nvCxnSpPr>
          <p:cNvPr id="11" name="Straight Arrow Connector 10"/>
          <p:cNvCxnSpPr>
            <a:stCxn id="10" idx="0"/>
            <a:endCxn id="6" idx="2"/>
          </p:cNvCxnSpPr>
          <p:nvPr/>
        </p:nvCxnSpPr>
        <p:spPr>
          <a:xfrm flipV="1">
            <a:off x="2719574" y="2794557"/>
            <a:ext cx="0" cy="314522"/>
          </a:xfrm>
          <a:prstGeom prst="straightConnector1">
            <a:avLst/>
          </a:prstGeom>
          <a:ln w="15875">
            <a:solidFill>
              <a:schemeClr val="tx1"/>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0" idx="3"/>
            <a:endCxn id="7" idx="1"/>
          </p:cNvCxnSpPr>
          <p:nvPr/>
        </p:nvCxnSpPr>
        <p:spPr>
          <a:xfrm flipV="1">
            <a:off x="4181478" y="2708843"/>
            <a:ext cx="1124313" cy="1969897"/>
          </a:xfrm>
          <a:prstGeom prst="straightConnector1">
            <a:avLst/>
          </a:prstGeom>
          <a:ln w="15875">
            <a:solidFill>
              <a:schemeClr val="tx1"/>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0" idx="3"/>
            <a:endCxn id="8" idx="1"/>
          </p:cNvCxnSpPr>
          <p:nvPr/>
        </p:nvCxnSpPr>
        <p:spPr>
          <a:xfrm flipV="1">
            <a:off x="4181478" y="4299521"/>
            <a:ext cx="1129074" cy="379219"/>
          </a:xfrm>
          <a:prstGeom prst="straightConnector1">
            <a:avLst/>
          </a:prstGeom>
          <a:ln w="15875">
            <a:solidFill>
              <a:schemeClr val="tx1"/>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3"/>
            <a:endCxn id="9" idx="1"/>
          </p:cNvCxnSpPr>
          <p:nvPr/>
        </p:nvCxnSpPr>
        <p:spPr>
          <a:xfrm>
            <a:off x="4181478" y="4678740"/>
            <a:ext cx="1124313" cy="749554"/>
          </a:xfrm>
          <a:prstGeom prst="straightConnector1">
            <a:avLst/>
          </a:prstGeom>
          <a:ln w="15875">
            <a:solidFill>
              <a:schemeClr val="tx1"/>
            </a:solidFill>
            <a:headEnd w="lg"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92956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GUI</a:t>
            </a:r>
          </a:p>
        </p:txBody>
      </p:sp>
      <p:sp>
        <p:nvSpPr>
          <p:cNvPr id="4" name="Slide Number Placeholder 3"/>
          <p:cNvSpPr>
            <a:spLocks noGrp="1"/>
          </p:cNvSpPr>
          <p:nvPr>
            <p:ph type="sldNum" sz="quarter" idx="11"/>
          </p:nvPr>
        </p:nvSpPr>
        <p:spPr/>
        <p:txBody>
          <a:bodyPr/>
          <a:lstStyle/>
          <a:p>
            <a:pPr>
              <a:defRPr/>
            </a:pPr>
            <a:r>
              <a:rPr lang="en-US"/>
              <a:t>19-</a:t>
            </a:r>
            <a:fld id="{453CDADA-6C2F-43F9-B446-D4C936042E9A}" type="slidenum">
              <a:rPr lang="en-US" smtClean="0"/>
              <a:pPr>
                <a:defRPr/>
              </a:pPr>
              <a:t>117</a:t>
            </a:fld>
            <a:endParaRPr lang="en-US"/>
          </a:p>
        </p:txBody>
      </p:sp>
      <p:sp>
        <p:nvSpPr>
          <p:cNvPr id="5" name="Footer Placeholder 4"/>
          <p:cNvSpPr>
            <a:spLocks noGrp="1"/>
          </p:cNvSpPr>
          <p:nvPr>
            <p:ph type="ftr" sz="quarter" idx="12"/>
          </p:nvPr>
        </p:nvSpPr>
        <p:spPr/>
        <p:txBody>
          <a:bodyPr/>
          <a:lstStyle/>
          <a:p>
            <a:r>
              <a:rPr lang="en-US"/>
              <a:t>Copyright © 2016 Pearson Inc. All rights reserved.</a:t>
            </a:r>
            <a:endParaRPr lang="en-C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905000"/>
            <a:ext cx="3962400"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4521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t>Nonresponsive GUI (Part 7 of 9) </a:t>
            </a:r>
          </a:p>
        </p:txBody>
      </p:sp>
      <p:sp>
        <p:nvSpPr>
          <p:cNvPr id="6" name="Slide Number Placeholder 5"/>
          <p:cNvSpPr>
            <a:spLocks noGrp="1"/>
          </p:cNvSpPr>
          <p:nvPr>
            <p:ph type="sldNum" sz="quarter" idx="11"/>
          </p:nvPr>
        </p:nvSpPr>
        <p:spPr/>
        <p:txBody>
          <a:bodyPr/>
          <a:lstStyle/>
          <a:p>
            <a:pPr>
              <a:defRPr/>
            </a:pPr>
            <a:r>
              <a:rPr lang="en-US"/>
              <a:t>19-</a:t>
            </a:r>
            <a:fld id="{CB29D85E-0816-4985-8F71-3C98353E7B5D}" type="slidenum">
              <a:rPr lang="en-US"/>
              <a:pPr>
                <a:defRPr/>
              </a:pPr>
              <a:t>12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pic>
        <p:nvPicPr>
          <p:cNvPr id="245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 y="1981200"/>
            <a:ext cx="758031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t>Nonresponsive GUI (Part 8 of 9) </a:t>
            </a:r>
          </a:p>
        </p:txBody>
      </p:sp>
      <p:sp>
        <p:nvSpPr>
          <p:cNvPr id="6" name="Slide Number Placeholder 5"/>
          <p:cNvSpPr>
            <a:spLocks noGrp="1"/>
          </p:cNvSpPr>
          <p:nvPr>
            <p:ph type="sldNum" sz="quarter" idx="11"/>
          </p:nvPr>
        </p:nvSpPr>
        <p:spPr/>
        <p:txBody>
          <a:bodyPr/>
          <a:lstStyle/>
          <a:p>
            <a:pPr>
              <a:defRPr/>
            </a:pPr>
            <a:r>
              <a:rPr lang="en-US"/>
              <a:t>19-</a:t>
            </a:r>
            <a:fld id="{20CBE62F-9F96-4A0C-AEE6-D8A8FA4BA322}" type="slidenum">
              <a:rPr lang="en-US"/>
              <a:pPr>
                <a:defRPr/>
              </a:pPr>
              <a:t>13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pic>
        <p:nvPicPr>
          <p:cNvPr id="256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8" y="1962150"/>
            <a:ext cx="7704137"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t>Nonresponsive GUI (Part 9 of 9) </a:t>
            </a:r>
          </a:p>
        </p:txBody>
      </p:sp>
      <p:sp>
        <p:nvSpPr>
          <p:cNvPr id="6" name="Slide Number Placeholder 5"/>
          <p:cNvSpPr>
            <a:spLocks noGrp="1"/>
          </p:cNvSpPr>
          <p:nvPr>
            <p:ph type="sldNum" sz="quarter" idx="11"/>
          </p:nvPr>
        </p:nvSpPr>
        <p:spPr/>
        <p:txBody>
          <a:bodyPr/>
          <a:lstStyle/>
          <a:p>
            <a:pPr>
              <a:defRPr/>
            </a:pPr>
            <a:r>
              <a:rPr lang="en-US"/>
              <a:t>19-</a:t>
            </a:r>
            <a:fld id="{A1EBB0BD-D2E6-48A9-8EAD-EBEDA5D50900}" type="slidenum">
              <a:rPr lang="en-US"/>
              <a:pPr>
                <a:defRPr/>
              </a:pPr>
              <a:t>14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pic>
        <p:nvPicPr>
          <p:cNvPr id="266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963" y="2105025"/>
            <a:ext cx="7742237"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CFB30C4-0514-FB01-0089-CCEABF435CB3}"/>
              </a:ext>
            </a:extLst>
          </p:cNvPr>
          <p:cNvSpPr txBox="1"/>
          <p:nvPr/>
        </p:nvSpPr>
        <p:spPr>
          <a:xfrm>
            <a:off x="4381500" y="3429000"/>
            <a:ext cx="4343400" cy="2862322"/>
          </a:xfrm>
          <a:prstGeom prst="rect">
            <a:avLst/>
          </a:prstGeom>
          <a:noFill/>
        </p:spPr>
        <p:txBody>
          <a:bodyPr wrap="square">
            <a:spAutoFit/>
          </a:bodyPr>
          <a:lstStyle/>
          <a:p>
            <a:r>
              <a:rPr lang="en-CA" dirty="0"/>
              <a:t>Java is fun: </a:t>
            </a:r>
          </a:p>
          <a:p>
            <a:r>
              <a:rPr lang="en-CA" dirty="0"/>
              <a:t>Use the values below in your code and see the result of drawing: </a:t>
            </a:r>
          </a:p>
          <a:p>
            <a:endParaRPr lang="en-CA" dirty="0"/>
          </a:p>
          <a:p>
            <a:r>
              <a:rPr lang="en-CA" dirty="0"/>
              <a:t>int x =  y ; </a:t>
            </a:r>
          </a:p>
          <a:p>
            <a:r>
              <a:rPr lang="en-CA" dirty="0"/>
              <a:t>x &lt; y </a:t>
            </a:r>
          </a:p>
          <a:p>
            <a:endParaRPr lang="en-CA" dirty="0"/>
          </a:p>
          <a:p>
            <a:r>
              <a:rPr lang="en-CA" dirty="0" err="1"/>
              <a:t>fillOval</a:t>
            </a:r>
            <a:r>
              <a:rPr lang="en-CA" dirty="0"/>
              <a:t> (</a:t>
            </a:r>
            <a:r>
              <a:rPr lang="en-CA" dirty="0" err="1"/>
              <a:t>x,x</a:t>
            </a:r>
            <a:r>
              <a:rPr lang="en-CA" dirty="0"/>
              <a:t>)</a:t>
            </a:r>
          </a:p>
          <a:p>
            <a:r>
              <a:rPr lang="en-CA" dirty="0" err="1"/>
              <a:t>g.fillOval</a:t>
            </a:r>
            <a:r>
              <a:rPr lang="en-CA" dirty="0"/>
              <a:t>(x, </a:t>
            </a:r>
            <a:r>
              <a:rPr lang="en-CA" dirty="0" err="1"/>
              <a:t>y+x</a:t>
            </a:r>
            <a:r>
              <a:rPr lang="en-CA" dirty="0"/>
              <a:t>)</a:t>
            </a:r>
          </a:p>
          <a:p>
            <a:r>
              <a:rPr lang="en-CA" dirty="0" err="1"/>
              <a:t>g.fillOval</a:t>
            </a:r>
            <a:r>
              <a:rPr lang="en-CA" dirty="0"/>
              <a:t> (y, y )</a:t>
            </a:r>
          </a:p>
        </p:txBody>
      </p: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3200"/>
              <a:t>Fixing a Nonresponsive Program Using Threads</a:t>
            </a:r>
          </a:p>
        </p:txBody>
      </p:sp>
      <p:sp>
        <p:nvSpPr>
          <p:cNvPr id="27651" name="Rectangle 3"/>
          <p:cNvSpPr>
            <a:spLocks noGrp="1" noChangeArrowheads="1"/>
          </p:cNvSpPr>
          <p:nvPr>
            <p:ph type="body" idx="1"/>
          </p:nvPr>
        </p:nvSpPr>
        <p:spPr/>
        <p:txBody>
          <a:bodyPr/>
          <a:lstStyle/>
          <a:p>
            <a:pPr eaLnBrk="1" hangingPunct="1">
              <a:lnSpc>
                <a:spcPct val="90000"/>
              </a:lnSpc>
            </a:pPr>
            <a:r>
              <a:rPr lang="en-US" sz="2800" dirty="0"/>
              <a:t>This is why the close-window button does not respond immediately:</a:t>
            </a:r>
          </a:p>
          <a:p>
            <a:pPr lvl="1" eaLnBrk="1" hangingPunct="1">
              <a:lnSpc>
                <a:spcPct val="90000"/>
              </a:lnSpc>
            </a:pPr>
            <a:r>
              <a:rPr lang="en-US" sz="2400" dirty="0"/>
              <a:t>Because the method </a:t>
            </a:r>
            <a:r>
              <a:rPr lang="en-US" sz="2400" b="1" dirty="0">
                <a:solidFill>
                  <a:srgbClr val="034CA1"/>
                </a:solidFill>
                <a:latin typeface="Courier New" pitchFamily="49" charset="0"/>
              </a:rPr>
              <a:t>fill</a:t>
            </a:r>
            <a:r>
              <a:rPr lang="en-US" sz="2400" dirty="0"/>
              <a:t> is invoked in the body of the method </a:t>
            </a:r>
            <a:r>
              <a:rPr lang="en-US" sz="2400" b="1" dirty="0" err="1">
                <a:solidFill>
                  <a:srgbClr val="034CA1"/>
                </a:solidFill>
                <a:latin typeface="Courier New" pitchFamily="49" charset="0"/>
              </a:rPr>
              <a:t>actionPerformed</a:t>
            </a:r>
            <a:r>
              <a:rPr lang="en-US" sz="2400" dirty="0"/>
              <a:t>, the method </a:t>
            </a:r>
            <a:r>
              <a:rPr lang="en-US" sz="2400" b="1" dirty="0" err="1">
                <a:solidFill>
                  <a:srgbClr val="034CA1"/>
                </a:solidFill>
                <a:latin typeface="Courier New" pitchFamily="49" charset="0"/>
              </a:rPr>
              <a:t>actionPerformed</a:t>
            </a:r>
            <a:r>
              <a:rPr lang="en-US" sz="2400" dirty="0"/>
              <a:t> does not end until after the method </a:t>
            </a:r>
            <a:r>
              <a:rPr lang="en-US" sz="2400" b="1" dirty="0">
                <a:solidFill>
                  <a:srgbClr val="034CA1"/>
                </a:solidFill>
                <a:latin typeface="Courier New" pitchFamily="49" charset="0"/>
              </a:rPr>
              <a:t>fill</a:t>
            </a:r>
            <a:r>
              <a:rPr lang="en-US" sz="2400" dirty="0"/>
              <a:t> ends</a:t>
            </a:r>
          </a:p>
          <a:p>
            <a:pPr lvl="1" eaLnBrk="1" hangingPunct="1">
              <a:lnSpc>
                <a:spcPct val="90000"/>
              </a:lnSpc>
            </a:pPr>
            <a:r>
              <a:rPr lang="en-US" sz="2400" dirty="0"/>
              <a:t>Therefore, the method </a:t>
            </a:r>
            <a:r>
              <a:rPr lang="en-US" sz="2400" b="1" dirty="0" err="1">
                <a:solidFill>
                  <a:srgbClr val="034CA1"/>
                </a:solidFill>
                <a:latin typeface="Courier New" pitchFamily="49" charset="0"/>
              </a:rPr>
              <a:t>actionPerformed</a:t>
            </a:r>
            <a:r>
              <a:rPr lang="en-US" sz="2400" dirty="0"/>
              <a:t> does not end until after the method </a:t>
            </a:r>
            <a:r>
              <a:rPr lang="en-US" sz="2400" b="1" dirty="0">
                <a:solidFill>
                  <a:srgbClr val="034CA1"/>
                </a:solidFill>
                <a:latin typeface="Courier New" pitchFamily="49" charset="0"/>
              </a:rPr>
              <a:t>fill</a:t>
            </a:r>
            <a:r>
              <a:rPr lang="en-US" sz="2400" dirty="0"/>
              <a:t> ends</a:t>
            </a:r>
          </a:p>
          <a:p>
            <a:pPr lvl="1" eaLnBrk="1" hangingPunct="1">
              <a:lnSpc>
                <a:spcPct val="90000"/>
              </a:lnSpc>
            </a:pPr>
            <a:r>
              <a:rPr lang="en-US" sz="2400" dirty="0"/>
              <a:t>Until the method </a:t>
            </a:r>
            <a:r>
              <a:rPr lang="en-US" sz="2400" b="1" dirty="0" err="1">
                <a:solidFill>
                  <a:srgbClr val="034CA1"/>
                </a:solidFill>
                <a:latin typeface="Courier New" pitchFamily="49" charset="0"/>
              </a:rPr>
              <a:t>actionPerformed</a:t>
            </a:r>
            <a:r>
              <a:rPr lang="en-US" sz="2400" dirty="0"/>
              <a:t> ends, the GUI cannot respond to anything else</a:t>
            </a:r>
          </a:p>
        </p:txBody>
      </p:sp>
      <p:sp>
        <p:nvSpPr>
          <p:cNvPr id="6" name="Slide Number Placeholder 5"/>
          <p:cNvSpPr>
            <a:spLocks noGrp="1"/>
          </p:cNvSpPr>
          <p:nvPr>
            <p:ph type="sldNum" sz="quarter" idx="11"/>
          </p:nvPr>
        </p:nvSpPr>
        <p:spPr/>
        <p:txBody>
          <a:bodyPr/>
          <a:lstStyle/>
          <a:p>
            <a:pPr>
              <a:defRPr/>
            </a:pPr>
            <a:r>
              <a:rPr lang="en-US"/>
              <a:t>19-</a:t>
            </a:r>
            <a:fld id="{8D70D202-1BBA-4C15-A4E7-8DD534AF1D05}" type="slidenum">
              <a:rPr lang="en-US"/>
              <a:pPr>
                <a:defRPr/>
              </a:pPr>
              <a:t>15</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3200"/>
              <a:t>Fixing a Nonresponsive Program Using Threads</a:t>
            </a:r>
          </a:p>
        </p:txBody>
      </p:sp>
      <p:sp>
        <p:nvSpPr>
          <p:cNvPr id="28675" name="Rectangle 3"/>
          <p:cNvSpPr>
            <a:spLocks noGrp="1" noChangeArrowheads="1"/>
          </p:cNvSpPr>
          <p:nvPr>
            <p:ph type="body" idx="1"/>
          </p:nvPr>
        </p:nvSpPr>
        <p:spPr/>
        <p:txBody>
          <a:bodyPr/>
          <a:lstStyle/>
          <a:p>
            <a:pPr eaLnBrk="1" hangingPunct="1">
              <a:lnSpc>
                <a:spcPct val="80000"/>
              </a:lnSpc>
            </a:pPr>
            <a:r>
              <a:rPr lang="en-US" sz="2800"/>
              <a:t>This is how to fix the problem:</a:t>
            </a:r>
          </a:p>
          <a:p>
            <a:pPr lvl="1" eaLnBrk="1" hangingPunct="1">
              <a:lnSpc>
                <a:spcPct val="80000"/>
              </a:lnSpc>
            </a:pPr>
            <a:r>
              <a:rPr lang="en-US" sz="2400"/>
              <a:t>Have the </a:t>
            </a:r>
            <a:r>
              <a:rPr lang="en-US" sz="2400" b="1">
                <a:solidFill>
                  <a:srgbClr val="034CA1"/>
                </a:solidFill>
                <a:latin typeface="Courier New" pitchFamily="49" charset="0"/>
              </a:rPr>
              <a:t>actionPerformed</a:t>
            </a:r>
            <a:r>
              <a:rPr lang="en-US" sz="2400"/>
              <a:t> method create a new (independent) thread to draw the circles</a:t>
            </a:r>
          </a:p>
          <a:p>
            <a:pPr lvl="1" eaLnBrk="1" hangingPunct="1">
              <a:lnSpc>
                <a:spcPct val="80000"/>
              </a:lnSpc>
            </a:pPr>
            <a:r>
              <a:rPr lang="en-US" sz="2400"/>
              <a:t>Once created, the new thread will be an independent process that proceeds on its own</a:t>
            </a:r>
          </a:p>
          <a:p>
            <a:pPr lvl="1" eaLnBrk="1" hangingPunct="1">
              <a:lnSpc>
                <a:spcPct val="80000"/>
              </a:lnSpc>
            </a:pPr>
            <a:r>
              <a:rPr lang="en-US" sz="2400"/>
              <a:t>Now, the work of the </a:t>
            </a:r>
            <a:r>
              <a:rPr lang="en-US" sz="2400" b="1">
                <a:solidFill>
                  <a:srgbClr val="034CA1"/>
                </a:solidFill>
                <a:latin typeface="Courier New" pitchFamily="49" charset="0"/>
              </a:rPr>
              <a:t>actionPerformed</a:t>
            </a:r>
            <a:r>
              <a:rPr lang="en-US" sz="2400"/>
              <a:t> method is ended, and the main thread (containing </a:t>
            </a:r>
            <a:r>
              <a:rPr lang="en-US" sz="2400" b="1">
                <a:solidFill>
                  <a:srgbClr val="034CA1"/>
                </a:solidFill>
                <a:latin typeface="Courier New" pitchFamily="49" charset="0"/>
              </a:rPr>
              <a:t>actionPerformed</a:t>
            </a:r>
            <a:r>
              <a:rPr lang="en-US" sz="2400"/>
              <a:t>) is ready to respond to something else </a:t>
            </a:r>
          </a:p>
          <a:p>
            <a:pPr lvl="1" eaLnBrk="1" hangingPunct="1">
              <a:lnSpc>
                <a:spcPct val="80000"/>
              </a:lnSpc>
            </a:pPr>
            <a:r>
              <a:rPr lang="en-US" sz="2400"/>
              <a:t>If the close-window button is clicked while the new thread draws the circles, then the program will end</a:t>
            </a:r>
          </a:p>
        </p:txBody>
      </p:sp>
      <p:sp>
        <p:nvSpPr>
          <p:cNvPr id="6" name="Slide Number Placeholder 5"/>
          <p:cNvSpPr>
            <a:spLocks noGrp="1"/>
          </p:cNvSpPr>
          <p:nvPr>
            <p:ph type="sldNum" sz="quarter" idx="11"/>
          </p:nvPr>
        </p:nvSpPr>
        <p:spPr/>
        <p:txBody>
          <a:bodyPr/>
          <a:lstStyle/>
          <a:p>
            <a:pPr>
              <a:defRPr/>
            </a:pPr>
            <a:r>
              <a:rPr lang="en-US"/>
              <a:t>19-</a:t>
            </a:r>
            <a:fld id="{DE214A0A-118B-49E1-A83C-4DA5C3AE5CF4}" type="slidenum">
              <a:rPr lang="en-US"/>
              <a:pPr>
                <a:defRPr/>
              </a:pPr>
              <a:t>16</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t>The Class </a:t>
            </a:r>
            <a:r>
              <a:rPr lang="en-US" b="1">
                <a:latin typeface="Courier New" pitchFamily="49" charset="0"/>
              </a:rPr>
              <a:t>Thread</a:t>
            </a:r>
          </a:p>
        </p:txBody>
      </p:sp>
      <p:sp>
        <p:nvSpPr>
          <p:cNvPr id="29699" name="Rectangle 3"/>
          <p:cNvSpPr>
            <a:spLocks noGrp="1" noChangeArrowheads="1"/>
          </p:cNvSpPr>
          <p:nvPr>
            <p:ph type="body" idx="1"/>
          </p:nvPr>
        </p:nvSpPr>
        <p:spPr/>
        <p:txBody>
          <a:bodyPr/>
          <a:lstStyle/>
          <a:p>
            <a:pPr eaLnBrk="1" hangingPunct="1">
              <a:lnSpc>
                <a:spcPct val="90000"/>
              </a:lnSpc>
            </a:pPr>
            <a:r>
              <a:rPr lang="en-US" sz="2800"/>
              <a:t>In Java, a thread is an object of the class </a:t>
            </a:r>
            <a:r>
              <a:rPr lang="en-US" sz="2800" b="1">
                <a:solidFill>
                  <a:srgbClr val="034CA1"/>
                </a:solidFill>
                <a:latin typeface="Courier New" pitchFamily="49" charset="0"/>
              </a:rPr>
              <a:t>Thread</a:t>
            </a:r>
          </a:p>
          <a:p>
            <a:pPr eaLnBrk="1" hangingPunct="1">
              <a:lnSpc>
                <a:spcPct val="90000"/>
              </a:lnSpc>
            </a:pPr>
            <a:r>
              <a:rPr lang="en-US" sz="2800"/>
              <a:t>Usually, a derived class of </a:t>
            </a:r>
            <a:r>
              <a:rPr lang="en-US" sz="2800" b="1">
                <a:solidFill>
                  <a:srgbClr val="034CA1"/>
                </a:solidFill>
                <a:latin typeface="Courier New" pitchFamily="49" charset="0"/>
              </a:rPr>
              <a:t>Thread</a:t>
            </a:r>
            <a:r>
              <a:rPr lang="en-US" sz="2800"/>
              <a:t> is used to program a thread</a:t>
            </a:r>
          </a:p>
          <a:p>
            <a:pPr lvl="1" eaLnBrk="1" hangingPunct="1">
              <a:lnSpc>
                <a:spcPct val="90000"/>
              </a:lnSpc>
            </a:pPr>
            <a:r>
              <a:rPr lang="en-US" sz="2400"/>
              <a:t>The methods </a:t>
            </a:r>
            <a:r>
              <a:rPr lang="en-US" sz="2400" b="1">
                <a:solidFill>
                  <a:srgbClr val="034CA1"/>
                </a:solidFill>
                <a:latin typeface="Courier New" pitchFamily="49" charset="0"/>
              </a:rPr>
              <a:t>run</a:t>
            </a:r>
            <a:r>
              <a:rPr lang="en-US" sz="2400"/>
              <a:t> and </a:t>
            </a:r>
            <a:r>
              <a:rPr lang="en-US" sz="2400" b="1">
                <a:solidFill>
                  <a:srgbClr val="034CA1"/>
                </a:solidFill>
                <a:latin typeface="Courier New" pitchFamily="49" charset="0"/>
              </a:rPr>
              <a:t>start</a:t>
            </a:r>
            <a:r>
              <a:rPr lang="en-US" sz="2400"/>
              <a:t> are inherited from </a:t>
            </a:r>
            <a:r>
              <a:rPr lang="en-US" sz="2400" b="1">
                <a:solidFill>
                  <a:srgbClr val="034CA1"/>
                </a:solidFill>
                <a:latin typeface="Courier New" pitchFamily="49" charset="0"/>
              </a:rPr>
              <a:t>Thread</a:t>
            </a:r>
            <a:endParaRPr lang="en-US" sz="2400"/>
          </a:p>
          <a:p>
            <a:pPr lvl="1" eaLnBrk="1" hangingPunct="1">
              <a:lnSpc>
                <a:spcPct val="90000"/>
              </a:lnSpc>
            </a:pPr>
            <a:r>
              <a:rPr lang="en-US" sz="2400"/>
              <a:t>The derived class overrides the method </a:t>
            </a:r>
            <a:r>
              <a:rPr lang="en-US" sz="2400" b="1">
                <a:solidFill>
                  <a:srgbClr val="034CA1"/>
                </a:solidFill>
                <a:latin typeface="Courier New" pitchFamily="49" charset="0"/>
              </a:rPr>
              <a:t>run</a:t>
            </a:r>
            <a:r>
              <a:rPr lang="en-US" sz="2400"/>
              <a:t> to program the thread</a:t>
            </a:r>
          </a:p>
          <a:p>
            <a:pPr lvl="1" eaLnBrk="1" hangingPunct="1">
              <a:lnSpc>
                <a:spcPct val="90000"/>
              </a:lnSpc>
            </a:pPr>
            <a:r>
              <a:rPr lang="en-US" sz="2400"/>
              <a:t>The method </a:t>
            </a:r>
            <a:r>
              <a:rPr lang="en-US" sz="2400" b="1">
                <a:solidFill>
                  <a:srgbClr val="034CA1"/>
                </a:solidFill>
                <a:latin typeface="Courier New" pitchFamily="49" charset="0"/>
              </a:rPr>
              <a:t>start</a:t>
            </a:r>
            <a:r>
              <a:rPr lang="en-US" sz="2400"/>
              <a:t> initiates the thread processing and invokes the </a:t>
            </a:r>
            <a:r>
              <a:rPr lang="en-US" sz="2400" b="1">
                <a:solidFill>
                  <a:srgbClr val="034CA1"/>
                </a:solidFill>
                <a:latin typeface="Courier New" pitchFamily="49" charset="0"/>
              </a:rPr>
              <a:t>run</a:t>
            </a:r>
            <a:r>
              <a:rPr lang="en-US" sz="2400"/>
              <a:t> method</a:t>
            </a:r>
          </a:p>
        </p:txBody>
      </p:sp>
      <p:sp>
        <p:nvSpPr>
          <p:cNvPr id="6" name="Slide Number Placeholder 5"/>
          <p:cNvSpPr>
            <a:spLocks noGrp="1"/>
          </p:cNvSpPr>
          <p:nvPr>
            <p:ph type="sldNum" sz="quarter" idx="11"/>
          </p:nvPr>
        </p:nvSpPr>
        <p:spPr/>
        <p:txBody>
          <a:bodyPr/>
          <a:lstStyle/>
          <a:p>
            <a:pPr>
              <a:defRPr/>
            </a:pPr>
            <a:r>
              <a:rPr lang="en-US"/>
              <a:t>19-</a:t>
            </a:r>
            <a:fld id="{237F793B-ECBA-4E9C-B2DB-C7BE8B8DC9D8}" type="slidenum">
              <a:rPr lang="en-US"/>
              <a:pPr>
                <a:defRPr/>
              </a:pPr>
              <a:t>17</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3200"/>
              <a:t>A Multithreaded Program that Fixes a Nonresponsive GUI</a:t>
            </a:r>
          </a:p>
        </p:txBody>
      </p:sp>
      <p:sp>
        <p:nvSpPr>
          <p:cNvPr id="30723" name="Rectangle 3"/>
          <p:cNvSpPr>
            <a:spLocks noGrp="1" noChangeArrowheads="1"/>
          </p:cNvSpPr>
          <p:nvPr>
            <p:ph type="body" idx="1"/>
          </p:nvPr>
        </p:nvSpPr>
        <p:spPr/>
        <p:txBody>
          <a:bodyPr/>
          <a:lstStyle/>
          <a:p>
            <a:pPr eaLnBrk="1" hangingPunct="1">
              <a:lnSpc>
                <a:spcPct val="90000"/>
              </a:lnSpc>
            </a:pPr>
            <a:r>
              <a:rPr lang="en-US" sz="2400"/>
              <a:t>The following program uses a main thread and a second thread to fix the nonresponsive GUI</a:t>
            </a:r>
          </a:p>
          <a:p>
            <a:pPr lvl="1" eaLnBrk="1" hangingPunct="1">
              <a:lnSpc>
                <a:spcPct val="90000"/>
              </a:lnSpc>
            </a:pPr>
            <a:r>
              <a:rPr lang="en-US" sz="2000"/>
              <a:t>It creates an inner class </a:t>
            </a:r>
            <a:r>
              <a:rPr lang="en-US" sz="2000" b="1">
                <a:solidFill>
                  <a:srgbClr val="034CA1"/>
                </a:solidFill>
                <a:latin typeface="Courier New" pitchFamily="49" charset="0"/>
              </a:rPr>
              <a:t>Packer</a:t>
            </a:r>
            <a:r>
              <a:rPr lang="en-US" sz="2000"/>
              <a:t> that is a derived class of </a:t>
            </a:r>
            <a:r>
              <a:rPr lang="en-US" sz="2000" b="1">
                <a:solidFill>
                  <a:srgbClr val="034CA1"/>
                </a:solidFill>
                <a:latin typeface="Courier New" pitchFamily="49" charset="0"/>
              </a:rPr>
              <a:t>Thread</a:t>
            </a:r>
          </a:p>
          <a:p>
            <a:pPr lvl="1" eaLnBrk="1" hangingPunct="1">
              <a:lnSpc>
                <a:spcPct val="90000"/>
              </a:lnSpc>
            </a:pPr>
            <a:r>
              <a:rPr lang="en-US" sz="2000"/>
              <a:t>The method </a:t>
            </a:r>
            <a:r>
              <a:rPr lang="en-US" sz="2000" b="1">
                <a:solidFill>
                  <a:srgbClr val="034CA1"/>
                </a:solidFill>
                <a:latin typeface="Courier New" pitchFamily="49" charset="0"/>
              </a:rPr>
              <a:t>run</a:t>
            </a:r>
            <a:r>
              <a:rPr lang="en-US" sz="2000"/>
              <a:t> is defined in the same way as the previous method </a:t>
            </a:r>
            <a:r>
              <a:rPr lang="en-US" sz="2000" b="1">
                <a:solidFill>
                  <a:srgbClr val="034CA1"/>
                </a:solidFill>
                <a:latin typeface="Courier New" pitchFamily="49" charset="0"/>
              </a:rPr>
              <a:t>fill</a:t>
            </a:r>
          </a:p>
          <a:p>
            <a:pPr lvl="1" eaLnBrk="1" hangingPunct="1">
              <a:lnSpc>
                <a:spcPct val="90000"/>
              </a:lnSpc>
            </a:pPr>
            <a:r>
              <a:rPr lang="en-US" sz="2000"/>
              <a:t>Instead of invoking </a:t>
            </a:r>
            <a:r>
              <a:rPr lang="en-US" sz="2000" b="1">
                <a:solidFill>
                  <a:srgbClr val="034CA1"/>
                </a:solidFill>
                <a:latin typeface="Courier New" pitchFamily="49" charset="0"/>
              </a:rPr>
              <a:t>fill</a:t>
            </a:r>
            <a:r>
              <a:rPr lang="en-US" sz="2000"/>
              <a:t>, the </a:t>
            </a:r>
            <a:r>
              <a:rPr lang="en-US" sz="2000" b="1">
                <a:solidFill>
                  <a:srgbClr val="034CA1"/>
                </a:solidFill>
                <a:latin typeface="Courier New" pitchFamily="49" charset="0"/>
              </a:rPr>
              <a:t>actionPerformed</a:t>
            </a:r>
            <a:r>
              <a:rPr lang="en-US" sz="2000"/>
              <a:t> method now creates an instance of </a:t>
            </a:r>
            <a:r>
              <a:rPr lang="en-US" sz="2000" b="1">
                <a:solidFill>
                  <a:srgbClr val="034CA1"/>
                </a:solidFill>
                <a:latin typeface="Courier New" pitchFamily="49" charset="0"/>
              </a:rPr>
              <a:t>Packer</a:t>
            </a:r>
            <a:r>
              <a:rPr lang="en-US" sz="2000"/>
              <a:t>, a new independent thread named </a:t>
            </a:r>
            <a:r>
              <a:rPr lang="en-US" sz="2000" b="1">
                <a:solidFill>
                  <a:srgbClr val="034CA1"/>
                </a:solidFill>
                <a:latin typeface="Courier New" pitchFamily="49" charset="0"/>
              </a:rPr>
              <a:t>packerThread</a:t>
            </a:r>
          </a:p>
          <a:p>
            <a:pPr lvl="1" eaLnBrk="1" hangingPunct="1">
              <a:lnSpc>
                <a:spcPct val="90000"/>
              </a:lnSpc>
            </a:pPr>
            <a:r>
              <a:rPr lang="en-US" sz="2000"/>
              <a:t>The </a:t>
            </a:r>
            <a:r>
              <a:rPr lang="en-US" sz="2000" b="1">
                <a:solidFill>
                  <a:srgbClr val="034CA1"/>
                </a:solidFill>
                <a:latin typeface="Courier New" pitchFamily="49" charset="0"/>
              </a:rPr>
              <a:t>packerThread</a:t>
            </a:r>
            <a:r>
              <a:rPr lang="en-US" sz="2000"/>
              <a:t> object then invokes its </a:t>
            </a:r>
            <a:r>
              <a:rPr lang="en-US" sz="2000" b="1">
                <a:solidFill>
                  <a:srgbClr val="034CA1"/>
                </a:solidFill>
                <a:latin typeface="Courier New" pitchFamily="49" charset="0"/>
              </a:rPr>
              <a:t>start</a:t>
            </a:r>
            <a:r>
              <a:rPr lang="en-US" sz="2000"/>
              <a:t> method</a:t>
            </a:r>
          </a:p>
          <a:p>
            <a:pPr lvl="1" eaLnBrk="1" hangingPunct="1">
              <a:lnSpc>
                <a:spcPct val="90000"/>
              </a:lnSpc>
            </a:pPr>
            <a:r>
              <a:rPr lang="en-US" sz="2000"/>
              <a:t>The </a:t>
            </a:r>
            <a:r>
              <a:rPr lang="en-US" sz="2000" b="1">
                <a:solidFill>
                  <a:srgbClr val="034CA1"/>
                </a:solidFill>
                <a:latin typeface="Courier New" pitchFamily="49" charset="0"/>
              </a:rPr>
              <a:t>start</a:t>
            </a:r>
            <a:r>
              <a:rPr lang="en-US" sz="2000"/>
              <a:t> method initiates processing and invokes </a:t>
            </a:r>
            <a:r>
              <a:rPr lang="en-US" sz="2000" b="1">
                <a:solidFill>
                  <a:srgbClr val="034CA1"/>
                </a:solidFill>
                <a:latin typeface="Courier New" pitchFamily="49" charset="0"/>
              </a:rPr>
              <a:t>run</a:t>
            </a:r>
          </a:p>
        </p:txBody>
      </p:sp>
      <p:sp>
        <p:nvSpPr>
          <p:cNvPr id="6" name="Slide Number Placeholder 5"/>
          <p:cNvSpPr>
            <a:spLocks noGrp="1"/>
          </p:cNvSpPr>
          <p:nvPr>
            <p:ph type="sldNum" sz="quarter" idx="11"/>
          </p:nvPr>
        </p:nvSpPr>
        <p:spPr/>
        <p:txBody>
          <a:bodyPr/>
          <a:lstStyle/>
          <a:p>
            <a:pPr>
              <a:defRPr/>
            </a:pPr>
            <a:r>
              <a:rPr lang="en-US"/>
              <a:t>19-</a:t>
            </a:r>
            <a:fld id="{B45D3107-52F1-4199-8BAF-DFB16F0C4583}" type="slidenum">
              <a:rPr lang="en-US"/>
              <a:pPr>
                <a:defRPr/>
              </a:pPr>
              <a:t>18</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3200"/>
              <a:t>Threaded Version of </a:t>
            </a:r>
            <a:r>
              <a:rPr lang="en-US" sz="3200" b="1">
                <a:latin typeface="Courier New" pitchFamily="49" charset="0"/>
              </a:rPr>
              <a:t>FillDemo </a:t>
            </a:r>
            <a:r>
              <a:rPr lang="en-US" sz="3200"/>
              <a:t>(Part 1 of 6)</a:t>
            </a:r>
          </a:p>
        </p:txBody>
      </p:sp>
      <p:sp>
        <p:nvSpPr>
          <p:cNvPr id="6" name="Slide Number Placeholder 5"/>
          <p:cNvSpPr>
            <a:spLocks noGrp="1"/>
          </p:cNvSpPr>
          <p:nvPr>
            <p:ph type="sldNum" sz="quarter" idx="11"/>
          </p:nvPr>
        </p:nvSpPr>
        <p:spPr/>
        <p:txBody>
          <a:bodyPr/>
          <a:lstStyle/>
          <a:p>
            <a:pPr>
              <a:defRPr/>
            </a:pPr>
            <a:r>
              <a:rPr lang="en-US"/>
              <a:t>19-</a:t>
            </a:r>
            <a:fld id="{8019156D-9EB0-4486-89CA-6EF11A873503}" type="slidenum">
              <a:rPr lang="en-US"/>
              <a:pPr>
                <a:defRPr/>
              </a:pPr>
              <a:t>19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
        <p:nvSpPr>
          <p:cNvPr id="31749" name="TextBox 8"/>
          <p:cNvSpPr txBox="1">
            <a:spLocks noChangeArrowheads="1"/>
          </p:cNvSpPr>
          <p:nvPr/>
        </p:nvSpPr>
        <p:spPr bwMode="auto">
          <a:xfrm>
            <a:off x="1219200" y="4343400"/>
            <a:ext cx="6477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atin typeface="Calibri" pitchFamily="34" charset="0"/>
              </a:rPr>
              <a:t>The GUI produced is identical to the GUI produced by Display 19.1 except that in this version the close window button works even while the circles are being drawn, so you can end the GUI early if you get bored.</a:t>
            </a:r>
          </a:p>
        </p:txBody>
      </p:sp>
      <p:pic>
        <p:nvPicPr>
          <p:cNvPr id="3175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76279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Multithreading</a:t>
            </a:r>
          </a:p>
        </p:txBody>
      </p:sp>
      <p:sp>
        <p:nvSpPr>
          <p:cNvPr id="14339" name="Rectangle 3"/>
          <p:cNvSpPr>
            <a:spLocks noGrp="1" noChangeArrowheads="1"/>
          </p:cNvSpPr>
          <p:nvPr>
            <p:ph type="body" idx="1"/>
          </p:nvPr>
        </p:nvSpPr>
        <p:spPr>
          <a:xfrm>
            <a:off x="914400" y="1676400"/>
            <a:ext cx="7620000" cy="4038600"/>
          </a:xfrm>
        </p:spPr>
        <p:txBody>
          <a:bodyPr/>
          <a:lstStyle/>
          <a:p>
            <a:pPr eaLnBrk="1" hangingPunct="1">
              <a:lnSpc>
                <a:spcPct val="90000"/>
              </a:lnSpc>
            </a:pPr>
            <a:r>
              <a:rPr lang="en-US" sz="2400" dirty="0"/>
              <a:t>In Java, programs can have multiple threads</a:t>
            </a:r>
          </a:p>
          <a:p>
            <a:pPr lvl="1" eaLnBrk="1" hangingPunct="1">
              <a:lnSpc>
                <a:spcPct val="90000"/>
              </a:lnSpc>
            </a:pPr>
            <a:r>
              <a:rPr lang="en-US" sz="2000" dirty="0"/>
              <a:t>A </a:t>
            </a:r>
            <a:r>
              <a:rPr lang="en-US" sz="2000" i="1" dirty="0"/>
              <a:t>thread </a:t>
            </a:r>
            <a:r>
              <a:rPr lang="en-US" sz="2000" dirty="0"/>
              <a:t>is a separate computation process</a:t>
            </a:r>
          </a:p>
          <a:p>
            <a:pPr eaLnBrk="1" hangingPunct="1">
              <a:lnSpc>
                <a:spcPct val="90000"/>
              </a:lnSpc>
            </a:pPr>
            <a:r>
              <a:rPr lang="en-US" sz="2400" dirty="0"/>
              <a:t>Threads are often thought of as computations that run in parallel</a:t>
            </a:r>
          </a:p>
          <a:p>
            <a:pPr lvl="1" eaLnBrk="1" hangingPunct="1">
              <a:lnSpc>
                <a:spcPct val="90000"/>
              </a:lnSpc>
            </a:pPr>
            <a:r>
              <a:rPr lang="en-US" sz="2000" dirty="0"/>
              <a:t>Although they usually do not really execute in parallel</a:t>
            </a:r>
          </a:p>
          <a:p>
            <a:pPr lvl="1" eaLnBrk="1" hangingPunct="1">
              <a:lnSpc>
                <a:spcPct val="90000"/>
              </a:lnSpc>
            </a:pPr>
            <a:r>
              <a:rPr lang="en-US" sz="2000" dirty="0"/>
              <a:t>Instead, the computer switches resources between threads so that each one does a little bit of computing in turn</a:t>
            </a:r>
          </a:p>
          <a:p>
            <a:pPr eaLnBrk="1" hangingPunct="1">
              <a:lnSpc>
                <a:spcPct val="90000"/>
              </a:lnSpc>
            </a:pPr>
            <a:r>
              <a:rPr lang="en-US" sz="2400" dirty="0"/>
              <a:t>Modern operating systems allow more than one program to run at the same time</a:t>
            </a:r>
          </a:p>
          <a:p>
            <a:pPr lvl="1" eaLnBrk="1" hangingPunct="1">
              <a:lnSpc>
                <a:spcPct val="90000"/>
              </a:lnSpc>
            </a:pPr>
            <a:r>
              <a:rPr lang="en-US" sz="2000" dirty="0"/>
              <a:t>An operating system uses threads to do this</a:t>
            </a:r>
          </a:p>
        </p:txBody>
      </p:sp>
      <p:sp>
        <p:nvSpPr>
          <p:cNvPr id="6" name="Slide Number Placeholder 5"/>
          <p:cNvSpPr>
            <a:spLocks noGrp="1"/>
          </p:cNvSpPr>
          <p:nvPr>
            <p:ph type="sldNum" sz="quarter" idx="11"/>
          </p:nvPr>
        </p:nvSpPr>
        <p:spPr/>
        <p:txBody>
          <a:bodyPr/>
          <a:lstStyle/>
          <a:p>
            <a:pPr>
              <a:defRPr/>
            </a:pPr>
            <a:r>
              <a:rPr lang="en-US"/>
              <a:t>19-</a:t>
            </a:r>
            <a:fld id="{213916BE-57BA-4BD0-8494-80D3D4F61E76}" type="slidenum">
              <a:rPr lang="en-US"/>
              <a:pPr>
                <a:defRPr/>
              </a:pPr>
              <a:t>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3200"/>
              <a:t>Threaded Version of </a:t>
            </a:r>
            <a:r>
              <a:rPr lang="en-US" sz="3200" b="1">
                <a:latin typeface="Courier New" pitchFamily="49" charset="0"/>
              </a:rPr>
              <a:t>FillDemo </a:t>
            </a:r>
            <a:r>
              <a:rPr lang="en-US" sz="3200"/>
              <a:t>(Part 2 of 6)</a:t>
            </a:r>
          </a:p>
        </p:txBody>
      </p:sp>
      <p:sp>
        <p:nvSpPr>
          <p:cNvPr id="6" name="Slide Number Placeholder 5"/>
          <p:cNvSpPr>
            <a:spLocks noGrp="1"/>
          </p:cNvSpPr>
          <p:nvPr>
            <p:ph type="sldNum" sz="quarter" idx="11"/>
          </p:nvPr>
        </p:nvSpPr>
        <p:spPr/>
        <p:txBody>
          <a:bodyPr/>
          <a:lstStyle/>
          <a:p>
            <a:pPr>
              <a:defRPr/>
            </a:pPr>
            <a:r>
              <a:rPr lang="en-US"/>
              <a:t>19-</a:t>
            </a:r>
            <a:fld id="{CCAD3C25-AE6A-4662-8C85-EF73468990B9}" type="slidenum">
              <a:rPr lang="en-US"/>
              <a:pPr>
                <a:defRPr/>
              </a:pPr>
              <a:t>20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pic>
        <p:nvPicPr>
          <p:cNvPr id="327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 y="1352550"/>
            <a:ext cx="7637463"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3200"/>
              <a:t>Threaded Version of </a:t>
            </a:r>
            <a:r>
              <a:rPr lang="en-US" sz="3200" b="1">
                <a:latin typeface="Courier New" pitchFamily="49" charset="0"/>
              </a:rPr>
              <a:t>FillDemo </a:t>
            </a:r>
            <a:r>
              <a:rPr lang="en-US" sz="3200"/>
              <a:t>(Part 3 of 6)</a:t>
            </a:r>
          </a:p>
        </p:txBody>
      </p:sp>
      <p:sp>
        <p:nvSpPr>
          <p:cNvPr id="6" name="Slide Number Placeholder 5"/>
          <p:cNvSpPr>
            <a:spLocks noGrp="1"/>
          </p:cNvSpPr>
          <p:nvPr>
            <p:ph type="sldNum" sz="quarter" idx="11"/>
          </p:nvPr>
        </p:nvSpPr>
        <p:spPr/>
        <p:txBody>
          <a:bodyPr/>
          <a:lstStyle/>
          <a:p>
            <a:pPr>
              <a:defRPr/>
            </a:pPr>
            <a:r>
              <a:rPr lang="en-US"/>
              <a:t>19-</a:t>
            </a:r>
            <a:fld id="{993AA842-5003-4416-84FC-BA394779E218}" type="slidenum">
              <a:rPr lang="en-US"/>
              <a:pPr>
                <a:defRPr/>
              </a:pPr>
              <a:t>21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pic>
        <p:nvPicPr>
          <p:cNvPr id="337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1662113"/>
            <a:ext cx="7389813"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3200"/>
              <a:t>Threaded Version of </a:t>
            </a:r>
            <a:r>
              <a:rPr lang="en-US" sz="3200" b="1">
                <a:latin typeface="Courier New" pitchFamily="49" charset="0"/>
              </a:rPr>
              <a:t>FillDemo </a:t>
            </a:r>
            <a:r>
              <a:rPr lang="en-US" sz="3200"/>
              <a:t>(Part 4 of 6)</a:t>
            </a:r>
          </a:p>
        </p:txBody>
      </p:sp>
      <p:sp>
        <p:nvSpPr>
          <p:cNvPr id="6" name="Slide Number Placeholder 5"/>
          <p:cNvSpPr>
            <a:spLocks noGrp="1"/>
          </p:cNvSpPr>
          <p:nvPr>
            <p:ph type="sldNum" sz="quarter" idx="11"/>
          </p:nvPr>
        </p:nvSpPr>
        <p:spPr/>
        <p:txBody>
          <a:bodyPr/>
          <a:lstStyle/>
          <a:p>
            <a:pPr>
              <a:defRPr/>
            </a:pPr>
            <a:r>
              <a:rPr lang="en-US"/>
              <a:t>19-</a:t>
            </a:r>
            <a:fld id="{3BBB86D2-A387-4863-A6DA-BBEB2E1CF5D4}" type="slidenum">
              <a:rPr lang="en-US"/>
              <a:pPr>
                <a:defRPr/>
              </a:pPr>
              <a:t>22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pic>
        <p:nvPicPr>
          <p:cNvPr id="348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613" y="1700213"/>
            <a:ext cx="7723187"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3200"/>
              <a:t>Threaded Version of </a:t>
            </a:r>
            <a:r>
              <a:rPr lang="en-US" sz="3200" b="1">
                <a:latin typeface="Courier New" pitchFamily="49" charset="0"/>
              </a:rPr>
              <a:t>FillDemo </a:t>
            </a:r>
            <a:r>
              <a:rPr lang="en-US" sz="3200"/>
              <a:t>(Part 5 of 6)</a:t>
            </a:r>
          </a:p>
        </p:txBody>
      </p:sp>
      <p:sp>
        <p:nvSpPr>
          <p:cNvPr id="6" name="Slide Number Placeholder 5"/>
          <p:cNvSpPr>
            <a:spLocks noGrp="1"/>
          </p:cNvSpPr>
          <p:nvPr>
            <p:ph type="sldNum" sz="quarter" idx="11"/>
          </p:nvPr>
        </p:nvSpPr>
        <p:spPr/>
        <p:txBody>
          <a:bodyPr/>
          <a:lstStyle/>
          <a:p>
            <a:pPr>
              <a:defRPr/>
            </a:pPr>
            <a:r>
              <a:rPr lang="en-US"/>
              <a:t>19-</a:t>
            </a:r>
            <a:fld id="{BA740AC7-D6FB-44AF-9592-696BD0C47784}" type="slidenum">
              <a:rPr lang="en-US"/>
              <a:pPr>
                <a:defRPr/>
              </a:pPr>
              <a:t>23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pic>
        <p:nvPicPr>
          <p:cNvPr id="358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2005013"/>
            <a:ext cx="7789863"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3200"/>
              <a:t>Threaded Version of </a:t>
            </a:r>
            <a:r>
              <a:rPr lang="en-US" sz="3200" b="1">
                <a:latin typeface="Courier New" pitchFamily="49" charset="0"/>
              </a:rPr>
              <a:t>FillDemo </a:t>
            </a:r>
            <a:r>
              <a:rPr lang="en-US" sz="3200"/>
              <a:t>(Part 6 of 6)</a:t>
            </a:r>
          </a:p>
        </p:txBody>
      </p:sp>
      <p:sp>
        <p:nvSpPr>
          <p:cNvPr id="6" name="Slide Number Placeholder 5"/>
          <p:cNvSpPr>
            <a:spLocks noGrp="1"/>
          </p:cNvSpPr>
          <p:nvPr>
            <p:ph type="sldNum" sz="quarter" idx="11"/>
          </p:nvPr>
        </p:nvSpPr>
        <p:spPr/>
        <p:txBody>
          <a:bodyPr/>
          <a:lstStyle/>
          <a:p>
            <a:pPr>
              <a:defRPr/>
            </a:pPr>
            <a:r>
              <a:rPr lang="en-US"/>
              <a:t>19-</a:t>
            </a:r>
            <a:fld id="{072B2773-A80F-4F6D-B1B6-858B1630216A}" type="slidenum">
              <a:rPr lang="en-US"/>
              <a:pPr>
                <a:defRPr/>
              </a:pPr>
              <a:t>24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pic>
        <p:nvPicPr>
          <p:cNvPr id="368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1590675"/>
            <a:ext cx="7789863"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t>The </a:t>
            </a:r>
            <a:r>
              <a:rPr lang="en-US" b="1">
                <a:latin typeface="Courier New" pitchFamily="49" charset="0"/>
              </a:rPr>
              <a:t>Runnable</a:t>
            </a:r>
            <a:r>
              <a:rPr lang="en-US"/>
              <a:t> Interface</a:t>
            </a:r>
          </a:p>
        </p:txBody>
      </p:sp>
      <p:sp>
        <p:nvSpPr>
          <p:cNvPr id="37891" name="Rectangle 3"/>
          <p:cNvSpPr>
            <a:spLocks noGrp="1" noChangeArrowheads="1"/>
          </p:cNvSpPr>
          <p:nvPr>
            <p:ph type="body" idx="1"/>
          </p:nvPr>
        </p:nvSpPr>
        <p:spPr/>
        <p:txBody>
          <a:bodyPr/>
          <a:lstStyle/>
          <a:p>
            <a:pPr eaLnBrk="1" hangingPunct="1"/>
            <a:r>
              <a:rPr lang="en-US" sz="2800"/>
              <a:t>Another way to create a thread is to have a class implement the </a:t>
            </a:r>
            <a:r>
              <a:rPr lang="en-US" sz="2800" b="1">
                <a:solidFill>
                  <a:srgbClr val="034CA1"/>
                </a:solidFill>
                <a:latin typeface="Courier New" pitchFamily="49" charset="0"/>
              </a:rPr>
              <a:t>Runnable</a:t>
            </a:r>
            <a:r>
              <a:rPr lang="en-US" sz="2800"/>
              <a:t> interface</a:t>
            </a:r>
          </a:p>
          <a:p>
            <a:pPr lvl="1" eaLnBrk="1" hangingPunct="1"/>
            <a:r>
              <a:rPr lang="en-US" sz="2400"/>
              <a:t>The </a:t>
            </a:r>
            <a:r>
              <a:rPr lang="en-US" sz="2400" b="1">
                <a:solidFill>
                  <a:srgbClr val="034CA1"/>
                </a:solidFill>
                <a:latin typeface="Courier New" pitchFamily="49" charset="0"/>
              </a:rPr>
              <a:t>Runnable</a:t>
            </a:r>
            <a:r>
              <a:rPr lang="en-US" sz="2400"/>
              <a:t> interface has one method heading:</a:t>
            </a:r>
          </a:p>
          <a:p>
            <a:pPr lvl="2" eaLnBrk="1" hangingPunct="1">
              <a:buFontTx/>
              <a:buNone/>
            </a:pPr>
            <a:r>
              <a:rPr lang="en-US" sz="2000" b="1">
                <a:solidFill>
                  <a:srgbClr val="034CA1"/>
                </a:solidFill>
                <a:latin typeface="Courier New" pitchFamily="49" charset="0"/>
              </a:rPr>
              <a:t>public void run();</a:t>
            </a:r>
          </a:p>
          <a:p>
            <a:pPr eaLnBrk="1" hangingPunct="1"/>
            <a:r>
              <a:rPr lang="en-US" sz="2800"/>
              <a:t>A class that implements </a:t>
            </a:r>
            <a:r>
              <a:rPr lang="en-US" sz="2800" b="1">
                <a:solidFill>
                  <a:srgbClr val="034CA1"/>
                </a:solidFill>
                <a:latin typeface="Courier New" pitchFamily="49" charset="0"/>
              </a:rPr>
              <a:t>Runnable</a:t>
            </a:r>
            <a:r>
              <a:rPr lang="en-US" sz="2800"/>
              <a:t> must still be run from an instance of </a:t>
            </a:r>
            <a:r>
              <a:rPr lang="en-US" sz="2800" b="1">
                <a:solidFill>
                  <a:srgbClr val="034CA1"/>
                </a:solidFill>
                <a:latin typeface="Courier New" pitchFamily="49" charset="0"/>
              </a:rPr>
              <a:t>Thread</a:t>
            </a:r>
          </a:p>
          <a:p>
            <a:pPr lvl="1" eaLnBrk="1" hangingPunct="1"/>
            <a:r>
              <a:rPr lang="en-US" sz="2400"/>
              <a:t>This is usually done by passing the </a:t>
            </a:r>
            <a:r>
              <a:rPr lang="en-US" sz="2400" b="1">
                <a:solidFill>
                  <a:srgbClr val="034CA1"/>
                </a:solidFill>
                <a:latin typeface="Courier New" pitchFamily="49" charset="0"/>
              </a:rPr>
              <a:t>Runnable</a:t>
            </a:r>
            <a:r>
              <a:rPr lang="en-US" sz="2400"/>
              <a:t> object as an argument to the thread constructor</a:t>
            </a:r>
          </a:p>
        </p:txBody>
      </p:sp>
      <p:sp>
        <p:nvSpPr>
          <p:cNvPr id="6" name="Slide Number Placeholder 5"/>
          <p:cNvSpPr>
            <a:spLocks noGrp="1"/>
          </p:cNvSpPr>
          <p:nvPr>
            <p:ph type="sldNum" sz="quarter" idx="11"/>
          </p:nvPr>
        </p:nvSpPr>
        <p:spPr/>
        <p:txBody>
          <a:bodyPr/>
          <a:lstStyle/>
          <a:p>
            <a:pPr>
              <a:defRPr/>
            </a:pPr>
            <a:r>
              <a:rPr lang="en-US"/>
              <a:t>19-</a:t>
            </a:r>
            <a:fld id="{D097EC54-EC80-445C-ABAA-26911EE5EEC3}" type="slidenum">
              <a:rPr lang="en-US"/>
              <a:pPr>
                <a:defRPr/>
              </a:pPr>
              <a:t>25</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3200"/>
              <a:t>The </a:t>
            </a:r>
            <a:r>
              <a:rPr lang="en-US" sz="3200" b="1">
                <a:latin typeface="Courier New" pitchFamily="49" charset="0"/>
              </a:rPr>
              <a:t>Runnable</a:t>
            </a:r>
            <a:r>
              <a:rPr lang="en-US" sz="3200"/>
              <a:t> Interface:  Suggested  Implementation Outline</a:t>
            </a:r>
          </a:p>
        </p:txBody>
      </p:sp>
      <p:sp>
        <p:nvSpPr>
          <p:cNvPr id="38915" name="Rectangle 3"/>
          <p:cNvSpPr>
            <a:spLocks noGrp="1" noChangeArrowheads="1"/>
          </p:cNvSpPr>
          <p:nvPr>
            <p:ph type="body" idx="1"/>
          </p:nvPr>
        </p:nvSpPr>
        <p:spPr>
          <a:xfrm>
            <a:off x="914400" y="1676400"/>
            <a:ext cx="7543800" cy="4419600"/>
          </a:xfrm>
        </p:spPr>
        <p:txBody>
          <a:bodyPr/>
          <a:lstStyle/>
          <a:p>
            <a:pPr eaLnBrk="1" hangingPunct="1">
              <a:lnSpc>
                <a:spcPct val="80000"/>
              </a:lnSpc>
              <a:buFontTx/>
              <a:buNone/>
            </a:pPr>
            <a:r>
              <a:rPr lang="en-US" sz="1800" b="1" dirty="0">
                <a:solidFill>
                  <a:srgbClr val="034CA1"/>
                </a:solidFill>
                <a:latin typeface="Courier New" pitchFamily="49" charset="0"/>
              </a:rPr>
              <a:t>public class </a:t>
            </a:r>
            <a:r>
              <a:rPr lang="en-US" sz="1800" b="1" i="1" dirty="0" err="1">
                <a:solidFill>
                  <a:srgbClr val="034CA1"/>
                </a:solidFill>
                <a:latin typeface="Courier New" pitchFamily="49" charset="0"/>
              </a:rPr>
              <a:t>ClassToRun</a:t>
            </a:r>
            <a:r>
              <a:rPr lang="en-US" sz="1800" b="1" dirty="0">
                <a:solidFill>
                  <a:srgbClr val="034CA1"/>
                </a:solidFill>
                <a:latin typeface="Courier New" pitchFamily="49" charset="0"/>
              </a:rPr>
              <a:t> extends </a:t>
            </a:r>
            <a:r>
              <a:rPr lang="en-US" sz="1800" b="1" i="1" dirty="0" err="1">
                <a:solidFill>
                  <a:srgbClr val="034CA1"/>
                </a:solidFill>
                <a:latin typeface="Courier New" pitchFamily="49" charset="0"/>
              </a:rPr>
              <a:t>SomeClass</a:t>
            </a:r>
            <a:r>
              <a:rPr lang="en-US" sz="1800" b="1" dirty="0">
                <a:solidFill>
                  <a:srgbClr val="034CA1"/>
                </a:solidFill>
                <a:latin typeface="Courier New" pitchFamily="49" charset="0"/>
              </a:rPr>
              <a:t> implements </a:t>
            </a:r>
            <a:r>
              <a:rPr lang="en-US" sz="1800" b="1" dirty="0">
                <a:solidFill>
                  <a:srgbClr val="034CA1"/>
                </a:solidFill>
                <a:highlight>
                  <a:srgbClr val="FFFF00"/>
                </a:highlight>
                <a:latin typeface="Courier New" pitchFamily="49" charset="0"/>
              </a:rPr>
              <a:t>Runnable</a:t>
            </a:r>
          </a:p>
          <a:p>
            <a:pPr eaLnBrk="1" hangingPunct="1">
              <a:lnSpc>
                <a:spcPct val="80000"/>
              </a:lnSpc>
              <a:buFontTx/>
              <a:buNone/>
            </a:pPr>
            <a:r>
              <a:rPr lang="en-US" sz="1800" b="1" dirty="0">
                <a:solidFill>
                  <a:srgbClr val="034CA1"/>
                </a:solidFill>
                <a:latin typeface="Courier New" pitchFamily="49" charset="0"/>
              </a:rPr>
              <a:t>{ . . .</a:t>
            </a:r>
          </a:p>
          <a:p>
            <a:pPr eaLnBrk="1" hangingPunct="1">
              <a:lnSpc>
                <a:spcPct val="80000"/>
              </a:lnSpc>
              <a:buFontTx/>
              <a:buNone/>
            </a:pPr>
            <a:r>
              <a:rPr lang="en-US" sz="1800" b="1" dirty="0">
                <a:solidFill>
                  <a:srgbClr val="034CA1"/>
                </a:solidFill>
                <a:latin typeface="Courier New" pitchFamily="49" charset="0"/>
              </a:rPr>
              <a:t>  </a:t>
            </a:r>
            <a:r>
              <a:rPr lang="en-US" sz="1800" b="1" dirty="0">
                <a:solidFill>
                  <a:srgbClr val="034CA1"/>
                </a:solidFill>
                <a:highlight>
                  <a:srgbClr val="FFFF00"/>
                </a:highlight>
                <a:latin typeface="Courier New" pitchFamily="49" charset="0"/>
              </a:rPr>
              <a:t>public void run()</a:t>
            </a:r>
          </a:p>
          <a:p>
            <a:pPr eaLnBrk="1" hangingPunct="1">
              <a:lnSpc>
                <a:spcPct val="80000"/>
              </a:lnSpc>
              <a:buFontTx/>
              <a:buNone/>
            </a:pPr>
            <a:r>
              <a:rPr lang="en-US" sz="1800" b="1" dirty="0">
                <a:solidFill>
                  <a:srgbClr val="034CA1"/>
                </a:solidFill>
                <a:highlight>
                  <a:srgbClr val="FFFF00"/>
                </a:highlight>
                <a:latin typeface="Courier New" pitchFamily="49" charset="0"/>
              </a:rPr>
              <a:t>  {</a:t>
            </a:r>
          </a:p>
          <a:p>
            <a:pPr eaLnBrk="1" hangingPunct="1">
              <a:lnSpc>
                <a:spcPct val="80000"/>
              </a:lnSpc>
              <a:buFontTx/>
              <a:buNone/>
            </a:pPr>
            <a:r>
              <a:rPr lang="en-US" sz="1800" b="1" dirty="0">
                <a:solidFill>
                  <a:srgbClr val="034CA1"/>
                </a:solidFill>
                <a:highlight>
                  <a:srgbClr val="FFFF00"/>
                </a:highlight>
                <a:latin typeface="Courier New" pitchFamily="49" charset="0"/>
              </a:rPr>
              <a:t>    // Fill this as if </a:t>
            </a:r>
            <a:r>
              <a:rPr lang="en-US" sz="1800" b="1" i="1" dirty="0" err="1">
                <a:solidFill>
                  <a:srgbClr val="034CA1"/>
                </a:solidFill>
                <a:highlight>
                  <a:srgbClr val="FFFF00"/>
                </a:highlight>
                <a:latin typeface="Courier New" pitchFamily="49" charset="0"/>
              </a:rPr>
              <a:t>ClassToRun</a:t>
            </a:r>
            <a:endParaRPr lang="en-US" sz="1800" b="1" i="1" dirty="0">
              <a:solidFill>
                <a:srgbClr val="034CA1"/>
              </a:solidFill>
              <a:highlight>
                <a:srgbClr val="FFFF00"/>
              </a:highlight>
              <a:latin typeface="Courier New" pitchFamily="49" charset="0"/>
            </a:endParaRPr>
          </a:p>
          <a:p>
            <a:pPr eaLnBrk="1" hangingPunct="1">
              <a:lnSpc>
                <a:spcPct val="80000"/>
              </a:lnSpc>
              <a:buFontTx/>
              <a:buNone/>
            </a:pPr>
            <a:r>
              <a:rPr lang="en-US" sz="1800" b="1" dirty="0">
                <a:solidFill>
                  <a:srgbClr val="034CA1"/>
                </a:solidFill>
                <a:highlight>
                  <a:srgbClr val="FFFF00"/>
                </a:highlight>
                <a:latin typeface="Courier New" pitchFamily="49" charset="0"/>
              </a:rPr>
              <a:t>    // were derived from Thread</a:t>
            </a:r>
          </a:p>
          <a:p>
            <a:pPr eaLnBrk="1" hangingPunct="1">
              <a:lnSpc>
                <a:spcPct val="80000"/>
              </a:lnSpc>
              <a:buFontTx/>
              <a:buNone/>
            </a:pPr>
            <a:r>
              <a:rPr lang="en-US" sz="1800" b="1" dirty="0">
                <a:solidFill>
                  <a:srgbClr val="034CA1"/>
                </a:solidFill>
                <a:highlight>
                  <a:srgbClr val="FFFF00"/>
                </a:highlight>
                <a:latin typeface="Courier New" pitchFamily="49" charset="0"/>
              </a:rPr>
              <a:t>  }</a:t>
            </a:r>
          </a:p>
          <a:p>
            <a:pPr eaLnBrk="1" hangingPunct="1">
              <a:lnSpc>
                <a:spcPct val="80000"/>
              </a:lnSpc>
              <a:buFontTx/>
              <a:buNone/>
            </a:pPr>
            <a:r>
              <a:rPr lang="en-US" sz="1800" b="1" dirty="0">
                <a:solidFill>
                  <a:srgbClr val="034CA1"/>
                </a:solidFill>
                <a:latin typeface="Courier New" pitchFamily="49" charset="0"/>
              </a:rPr>
              <a:t>  . . .</a:t>
            </a:r>
          </a:p>
          <a:p>
            <a:pPr eaLnBrk="1" hangingPunct="1">
              <a:lnSpc>
                <a:spcPct val="80000"/>
              </a:lnSpc>
              <a:buFontTx/>
              <a:buNone/>
            </a:pPr>
            <a:r>
              <a:rPr lang="en-US" sz="1800" b="1" dirty="0">
                <a:solidFill>
                  <a:srgbClr val="034CA1"/>
                </a:solidFill>
                <a:latin typeface="Courier New" pitchFamily="49" charset="0"/>
              </a:rPr>
              <a:t>  public void </a:t>
            </a:r>
            <a:r>
              <a:rPr lang="en-US" sz="1800" b="1" i="1" dirty="0" err="1">
                <a:solidFill>
                  <a:srgbClr val="034CA1"/>
                </a:solidFill>
                <a:latin typeface="Courier New" pitchFamily="49" charset="0"/>
              </a:rPr>
              <a:t>startThread</a:t>
            </a:r>
            <a:r>
              <a:rPr lang="en-US" sz="1800" b="1" dirty="0">
                <a:solidFill>
                  <a:srgbClr val="034CA1"/>
                </a:solidFill>
                <a:latin typeface="Courier New" pitchFamily="49" charset="0"/>
              </a:rPr>
              <a:t>()</a:t>
            </a:r>
          </a:p>
          <a:p>
            <a:pPr eaLnBrk="1" hangingPunct="1">
              <a:lnSpc>
                <a:spcPct val="80000"/>
              </a:lnSpc>
              <a:buFontTx/>
              <a:buNone/>
            </a:pPr>
            <a:r>
              <a:rPr lang="en-US" sz="1800" b="1" dirty="0">
                <a:solidFill>
                  <a:srgbClr val="034CA1"/>
                </a:solidFill>
                <a:latin typeface="Courier New" pitchFamily="49" charset="0"/>
              </a:rPr>
              <a:t>  {</a:t>
            </a:r>
          </a:p>
          <a:p>
            <a:pPr eaLnBrk="1" hangingPunct="1">
              <a:lnSpc>
                <a:spcPct val="80000"/>
              </a:lnSpc>
              <a:buFontTx/>
              <a:buNone/>
            </a:pPr>
            <a:r>
              <a:rPr lang="en-US" sz="1800" b="1" dirty="0">
                <a:solidFill>
                  <a:srgbClr val="034CA1"/>
                </a:solidFill>
                <a:latin typeface="Courier New" pitchFamily="49" charset="0"/>
              </a:rPr>
              <a:t>    Thread </a:t>
            </a:r>
            <a:r>
              <a:rPr lang="en-US" sz="1800" b="1" i="1" dirty="0" err="1">
                <a:solidFill>
                  <a:srgbClr val="034CA1"/>
                </a:solidFill>
                <a:latin typeface="Courier New" pitchFamily="49" charset="0"/>
              </a:rPr>
              <a:t>theThread</a:t>
            </a:r>
            <a:r>
              <a:rPr lang="en-US" sz="1800" b="1" dirty="0">
                <a:solidFill>
                  <a:srgbClr val="034CA1"/>
                </a:solidFill>
                <a:latin typeface="Courier New" pitchFamily="49" charset="0"/>
              </a:rPr>
              <a:t> = new Thread(this);</a:t>
            </a:r>
          </a:p>
          <a:p>
            <a:pPr eaLnBrk="1" hangingPunct="1">
              <a:lnSpc>
                <a:spcPct val="80000"/>
              </a:lnSpc>
              <a:buFontTx/>
              <a:buNone/>
            </a:pPr>
            <a:r>
              <a:rPr lang="en-US" sz="1800" b="1" dirty="0">
                <a:solidFill>
                  <a:srgbClr val="034CA1"/>
                </a:solidFill>
                <a:latin typeface="Courier New" pitchFamily="49" charset="0"/>
              </a:rPr>
              <a:t>    </a:t>
            </a:r>
            <a:r>
              <a:rPr lang="en-US" sz="1800" b="1" dirty="0" err="1">
                <a:solidFill>
                  <a:srgbClr val="034CA1"/>
                </a:solidFill>
                <a:latin typeface="Courier New" pitchFamily="49" charset="0"/>
              </a:rPr>
              <a:t>theThread.run</a:t>
            </a:r>
            <a:r>
              <a:rPr lang="en-US" sz="1800" b="1" dirty="0">
                <a:solidFill>
                  <a:srgbClr val="034CA1"/>
                </a:solidFill>
                <a:latin typeface="Courier New" pitchFamily="49" charset="0"/>
              </a:rPr>
              <a:t>();</a:t>
            </a:r>
          </a:p>
          <a:p>
            <a:pPr eaLnBrk="1" hangingPunct="1">
              <a:lnSpc>
                <a:spcPct val="80000"/>
              </a:lnSpc>
              <a:buFontTx/>
              <a:buNone/>
            </a:pPr>
            <a:r>
              <a:rPr lang="en-US" sz="1800" b="1" dirty="0">
                <a:solidFill>
                  <a:srgbClr val="034CA1"/>
                </a:solidFill>
                <a:latin typeface="Courier New" pitchFamily="49" charset="0"/>
              </a:rPr>
              <a:t>  }</a:t>
            </a:r>
          </a:p>
          <a:p>
            <a:pPr eaLnBrk="1" hangingPunct="1">
              <a:lnSpc>
                <a:spcPct val="80000"/>
              </a:lnSpc>
              <a:buFontTx/>
              <a:buNone/>
            </a:pPr>
            <a:r>
              <a:rPr lang="en-US" sz="1800" b="1" dirty="0">
                <a:solidFill>
                  <a:srgbClr val="034CA1"/>
                </a:solidFill>
                <a:latin typeface="Courier New" pitchFamily="49" charset="0"/>
              </a:rPr>
              <a:t>  . . .</a:t>
            </a:r>
          </a:p>
          <a:p>
            <a:pPr eaLnBrk="1" hangingPunct="1">
              <a:lnSpc>
                <a:spcPct val="80000"/>
              </a:lnSpc>
              <a:buFontTx/>
              <a:buNone/>
            </a:pPr>
            <a:r>
              <a:rPr lang="en-US" sz="1800" b="1" dirty="0">
                <a:solidFill>
                  <a:srgbClr val="034CA1"/>
                </a:solidFill>
                <a:latin typeface="Courier New" pitchFamily="49" charset="0"/>
              </a:rPr>
              <a:t>}</a:t>
            </a:r>
          </a:p>
        </p:txBody>
      </p:sp>
      <p:sp>
        <p:nvSpPr>
          <p:cNvPr id="6" name="Slide Number Placeholder 5"/>
          <p:cNvSpPr>
            <a:spLocks noGrp="1"/>
          </p:cNvSpPr>
          <p:nvPr>
            <p:ph type="sldNum" sz="quarter" idx="11"/>
          </p:nvPr>
        </p:nvSpPr>
        <p:spPr/>
        <p:txBody>
          <a:bodyPr/>
          <a:lstStyle/>
          <a:p>
            <a:pPr>
              <a:defRPr/>
            </a:pPr>
            <a:r>
              <a:rPr lang="en-US"/>
              <a:t>19-</a:t>
            </a:r>
            <a:fld id="{AAB2C08D-241B-4CDB-B44E-0F97736E2BAE}" type="slidenum">
              <a:rPr lang="en-US"/>
              <a:pPr>
                <a:defRPr/>
              </a:pPr>
              <a:t>26</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The Runnable Interface (Part 1 of 5)</a:t>
            </a:r>
          </a:p>
        </p:txBody>
      </p:sp>
      <p:sp>
        <p:nvSpPr>
          <p:cNvPr id="6" name="Slide Number Placeholder 5"/>
          <p:cNvSpPr>
            <a:spLocks noGrp="1"/>
          </p:cNvSpPr>
          <p:nvPr>
            <p:ph type="sldNum" sz="quarter" idx="11"/>
          </p:nvPr>
        </p:nvSpPr>
        <p:spPr/>
        <p:txBody>
          <a:bodyPr/>
          <a:lstStyle/>
          <a:p>
            <a:pPr>
              <a:defRPr/>
            </a:pPr>
            <a:r>
              <a:rPr lang="en-US"/>
              <a:t>19-</a:t>
            </a:r>
            <a:fld id="{E0147610-8141-4EB7-89F2-2443F4F26EE5}" type="slidenum">
              <a:rPr lang="en-US"/>
              <a:pPr>
                <a:defRPr/>
              </a:pPr>
              <a:t>27</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pic>
        <p:nvPicPr>
          <p:cNvPr id="399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95400"/>
            <a:ext cx="7789863"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The Runnable Interface (Part 2 of 5)</a:t>
            </a:r>
          </a:p>
        </p:txBody>
      </p:sp>
      <p:sp>
        <p:nvSpPr>
          <p:cNvPr id="6" name="Slide Number Placeholder 5"/>
          <p:cNvSpPr>
            <a:spLocks noGrp="1"/>
          </p:cNvSpPr>
          <p:nvPr>
            <p:ph type="sldNum" sz="quarter" idx="11"/>
          </p:nvPr>
        </p:nvSpPr>
        <p:spPr/>
        <p:txBody>
          <a:bodyPr/>
          <a:lstStyle/>
          <a:p>
            <a:pPr>
              <a:defRPr/>
            </a:pPr>
            <a:r>
              <a:rPr lang="en-US"/>
              <a:t>19-</a:t>
            </a:r>
            <a:fld id="{4B162B74-8850-4C4F-AAAD-9D5B14EA599A}" type="slidenum">
              <a:rPr lang="en-US"/>
              <a:pPr>
                <a:defRPr/>
              </a:pPr>
              <a:t>28</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pic>
        <p:nvPicPr>
          <p:cNvPr id="409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1404938"/>
            <a:ext cx="7789863"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The Runnable Interface (Part 3 of 5)</a:t>
            </a:r>
          </a:p>
        </p:txBody>
      </p:sp>
      <p:sp>
        <p:nvSpPr>
          <p:cNvPr id="6" name="Slide Number Placeholder 5"/>
          <p:cNvSpPr>
            <a:spLocks noGrp="1"/>
          </p:cNvSpPr>
          <p:nvPr>
            <p:ph type="sldNum" sz="quarter" idx="11"/>
          </p:nvPr>
        </p:nvSpPr>
        <p:spPr/>
        <p:txBody>
          <a:bodyPr/>
          <a:lstStyle/>
          <a:p>
            <a:pPr>
              <a:defRPr/>
            </a:pPr>
            <a:r>
              <a:rPr lang="en-US"/>
              <a:t>19-</a:t>
            </a:r>
            <a:fld id="{3A1C3978-CFD6-4776-A6FD-DDFEAD9BEBB9}" type="slidenum">
              <a:rPr lang="en-US"/>
              <a:pPr>
                <a:defRPr/>
              </a:pPr>
              <a:t>29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pic>
        <p:nvPicPr>
          <p:cNvPr id="419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38" y="1933575"/>
            <a:ext cx="7627937"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b="1">
                <a:latin typeface="Courier New" pitchFamily="49" charset="0"/>
              </a:rPr>
              <a:t>Thread.sleep</a:t>
            </a:r>
          </a:p>
        </p:txBody>
      </p:sp>
      <p:sp>
        <p:nvSpPr>
          <p:cNvPr id="15363" name="Rectangle 3"/>
          <p:cNvSpPr>
            <a:spLocks noGrp="1" noChangeArrowheads="1"/>
          </p:cNvSpPr>
          <p:nvPr>
            <p:ph type="body" idx="1"/>
          </p:nvPr>
        </p:nvSpPr>
        <p:spPr/>
        <p:txBody>
          <a:bodyPr/>
          <a:lstStyle/>
          <a:p>
            <a:pPr eaLnBrk="1" hangingPunct="1">
              <a:lnSpc>
                <a:spcPct val="90000"/>
              </a:lnSpc>
            </a:pPr>
            <a:r>
              <a:rPr lang="en-US" sz="2400" b="1">
                <a:solidFill>
                  <a:srgbClr val="034CA1"/>
                </a:solidFill>
                <a:latin typeface="Courier New" pitchFamily="49" charset="0"/>
              </a:rPr>
              <a:t>Thread.sleep</a:t>
            </a:r>
            <a:r>
              <a:rPr lang="en-US" sz="2400"/>
              <a:t> is a static method in the class </a:t>
            </a:r>
            <a:r>
              <a:rPr lang="en-US" sz="2400" b="1">
                <a:solidFill>
                  <a:srgbClr val="034CA1"/>
                </a:solidFill>
                <a:latin typeface="Courier New" pitchFamily="49" charset="0"/>
              </a:rPr>
              <a:t>Thread</a:t>
            </a:r>
            <a:r>
              <a:rPr lang="en-US" sz="2400"/>
              <a:t> that pauses the thread that includes the invocation</a:t>
            </a:r>
          </a:p>
          <a:p>
            <a:pPr lvl="1" eaLnBrk="1" hangingPunct="1">
              <a:lnSpc>
                <a:spcPct val="90000"/>
              </a:lnSpc>
            </a:pPr>
            <a:r>
              <a:rPr lang="en-US" sz="2000"/>
              <a:t>It pauses for the number of milliseconds given as an argument</a:t>
            </a:r>
          </a:p>
          <a:p>
            <a:pPr lvl="1" eaLnBrk="1" hangingPunct="1">
              <a:lnSpc>
                <a:spcPct val="90000"/>
              </a:lnSpc>
            </a:pPr>
            <a:r>
              <a:rPr lang="en-US" sz="2000"/>
              <a:t>Note that it may be invoked in an ordinary program to insert a pause in the single thread of that program</a:t>
            </a:r>
          </a:p>
          <a:p>
            <a:pPr eaLnBrk="1" hangingPunct="1">
              <a:lnSpc>
                <a:spcPct val="90000"/>
              </a:lnSpc>
            </a:pPr>
            <a:r>
              <a:rPr lang="en-US" sz="2400"/>
              <a:t>It may throw a checked exception, </a:t>
            </a:r>
            <a:r>
              <a:rPr lang="en-US" sz="2400" b="1">
                <a:solidFill>
                  <a:srgbClr val="034CA1"/>
                </a:solidFill>
                <a:latin typeface="Courier New" pitchFamily="49" charset="0"/>
              </a:rPr>
              <a:t>InterruptedException</a:t>
            </a:r>
            <a:r>
              <a:rPr lang="en-US" sz="2400"/>
              <a:t>, which must be caught or declared</a:t>
            </a:r>
          </a:p>
          <a:p>
            <a:pPr lvl="1" eaLnBrk="1" hangingPunct="1">
              <a:lnSpc>
                <a:spcPct val="90000"/>
              </a:lnSpc>
            </a:pPr>
            <a:r>
              <a:rPr lang="en-US" sz="2000"/>
              <a:t>Both the </a:t>
            </a:r>
            <a:r>
              <a:rPr lang="en-US" sz="2000" b="1">
                <a:solidFill>
                  <a:srgbClr val="034CA1"/>
                </a:solidFill>
                <a:latin typeface="Courier New" pitchFamily="49" charset="0"/>
              </a:rPr>
              <a:t>Thread</a:t>
            </a:r>
            <a:r>
              <a:rPr lang="en-US" sz="2000"/>
              <a:t> and </a:t>
            </a:r>
            <a:r>
              <a:rPr lang="en-US" sz="2000" b="1">
                <a:solidFill>
                  <a:srgbClr val="034CA1"/>
                </a:solidFill>
                <a:latin typeface="Courier New" pitchFamily="49" charset="0"/>
              </a:rPr>
              <a:t>InterruptedException </a:t>
            </a:r>
            <a:r>
              <a:rPr lang="en-US" sz="2000"/>
              <a:t>classes are in the package </a:t>
            </a:r>
            <a:r>
              <a:rPr lang="en-US" sz="2000" b="1">
                <a:solidFill>
                  <a:srgbClr val="034CA1"/>
                </a:solidFill>
                <a:latin typeface="Courier New" pitchFamily="49" charset="0"/>
              </a:rPr>
              <a:t>java.lang</a:t>
            </a:r>
            <a:endParaRPr lang="en-US" sz="2000"/>
          </a:p>
        </p:txBody>
      </p:sp>
      <p:sp>
        <p:nvSpPr>
          <p:cNvPr id="6" name="Slide Number Placeholder 5"/>
          <p:cNvSpPr>
            <a:spLocks noGrp="1"/>
          </p:cNvSpPr>
          <p:nvPr>
            <p:ph type="sldNum" sz="quarter" idx="11"/>
          </p:nvPr>
        </p:nvSpPr>
        <p:spPr/>
        <p:txBody>
          <a:bodyPr/>
          <a:lstStyle/>
          <a:p>
            <a:pPr>
              <a:defRPr/>
            </a:pPr>
            <a:r>
              <a:rPr lang="en-US"/>
              <a:t>19-</a:t>
            </a:r>
            <a:fld id="{A11D4F21-56B0-405D-87F4-44DBB5237D0E}" type="slidenum">
              <a:rPr lang="en-US"/>
              <a:pPr>
                <a:defRPr/>
              </a:pPr>
              <a:t>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The Runnable Interface (Part 4 of 5)</a:t>
            </a:r>
          </a:p>
        </p:txBody>
      </p:sp>
      <p:sp>
        <p:nvSpPr>
          <p:cNvPr id="6" name="Slide Number Placeholder 5"/>
          <p:cNvSpPr>
            <a:spLocks noGrp="1"/>
          </p:cNvSpPr>
          <p:nvPr>
            <p:ph type="sldNum" sz="quarter" idx="11"/>
          </p:nvPr>
        </p:nvSpPr>
        <p:spPr/>
        <p:txBody>
          <a:bodyPr/>
          <a:lstStyle/>
          <a:p>
            <a:pPr>
              <a:defRPr/>
            </a:pPr>
            <a:r>
              <a:rPr lang="en-US"/>
              <a:t>19-</a:t>
            </a:r>
            <a:fld id="{8E415A7B-E153-42D8-B6CD-2437C7E4D349}" type="slidenum">
              <a:rPr lang="en-US"/>
              <a:pPr>
                <a:defRPr/>
              </a:pPr>
              <a:t>30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pic>
        <p:nvPicPr>
          <p:cNvPr id="430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1357313"/>
            <a:ext cx="7789863"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The Runnable Interface (Part 5 of 5)</a:t>
            </a:r>
          </a:p>
        </p:txBody>
      </p:sp>
      <p:sp>
        <p:nvSpPr>
          <p:cNvPr id="6" name="Slide Number Placeholder 5"/>
          <p:cNvSpPr>
            <a:spLocks noGrp="1"/>
          </p:cNvSpPr>
          <p:nvPr>
            <p:ph type="sldNum" sz="quarter" idx="11"/>
          </p:nvPr>
        </p:nvSpPr>
        <p:spPr/>
        <p:txBody>
          <a:bodyPr/>
          <a:lstStyle/>
          <a:p>
            <a:pPr>
              <a:defRPr/>
            </a:pPr>
            <a:r>
              <a:rPr lang="en-US"/>
              <a:t>19-</a:t>
            </a:r>
            <a:fld id="{74E96EA1-848A-47BC-AA5E-4664AFC8055E}" type="slidenum">
              <a:rPr lang="en-US"/>
              <a:pPr>
                <a:defRPr/>
              </a:pPr>
              <a:t>31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pic>
        <p:nvPicPr>
          <p:cNvPr id="440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7789863"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Race Conditions</a:t>
            </a:r>
          </a:p>
        </p:txBody>
      </p:sp>
      <p:sp>
        <p:nvSpPr>
          <p:cNvPr id="3" name="Content Placeholder 2"/>
          <p:cNvSpPr>
            <a:spLocks noGrp="1"/>
          </p:cNvSpPr>
          <p:nvPr>
            <p:ph idx="1"/>
          </p:nvPr>
        </p:nvSpPr>
        <p:spPr/>
        <p:txBody>
          <a:bodyPr/>
          <a:lstStyle/>
          <a:p>
            <a:r>
              <a:rPr lang="en-US" dirty="0"/>
              <a:t>When multiple threads change a shared variable it is sometimes possible that the variable will end up with the wrong (and often unpredictable) value.</a:t>
            </a:r>
          </a:p>
          <a:p>
            <a:r>
              <a:rPr lang="en-US" dirty="0"/>
              <a:t>This is called a race condition because the final value </a:t>
            </a:r>
            <a:r>
              <a:rPr lang="en-US" b="1" dirty="0"/>
              <a:t>depends on the sequence in which the threads access the shared value</a:t>
            </a:r>
            <a:r>
              <a:rPr lang="en-US" dirty="0"/>
              <a:t>.</a:t>
            </a:r>
          </a:p>
          <a:p>
            <a:r>
              <a:rPr lang="en-US" dirty="0"/>
              <a:t>We will use the Counter class to demonstrate a race condition.</a:t>
            </a:r>
          </a:p>
        </p:txBody>
      </p:sp>
      <p:sp>
        <p:nvSpPr>
          <p:cNvPr id="4" name="Slide Number Placeholder 3"/>
          <p:cNvSpPr>
            <a:spLocks noGrp="1"/>
          </p:cNvSpPr>
          <p:nvPr>
            <p:ph type="sldNum" sz="quarter" idx="11"/>
          </p:nvPr>
        </p:nvSpPr>
        <p:spPr/>
        <p:txBody>
          <a:bodyPr/>
          <a:lstStyle/>
          <a:p>
            <a:pPr>
              <a:defRPr/>
            </a:pPr>
            <a:r>
              <a:rPr lang="en-US"/>
              <a:t>19-</a:t>
            </a:r>
            <a:fld id="{453CDADA-6C2F-43F9-B446-D4C936042E9A}" type="slidenum">
              <a:rPr lang="en-US" smtClean="0"/>
              <a:pPr>
                <a:defRPr/>
              </a:pPr>
              <a:t>32</a:t>
            </a:fld>
            <a:endParaRPr lang="en-US"/>
          </a:p>
        </p:txBody>
      </p:sp>
      <p:sp>
        <p:nvSpPr>
          <p:cNvPr id="5" name="Footer Placeholder 4"/>
          <p:cNvSpPr>
            <a:spLocks noGrp="1"/>
          </p:cNvSpPr>
          <p:nvPr>
            <p:ph type="ftr" sz="quarter" idx="12"/>
          </p:nvPr>
        </p:nvSpPr>
        <p:spPr/>
        <p:txBody>
          <a:bodyPr/>
          <a:lstStyle/>
          <a:p>
            <a:r>
              <a:rPr lang="en-US" dirty="0"/>
              <a:t>Copyright © 2016 Pearson Inc. All rights reserved.</a:t>
            </a:r>
            <a:endParaRPr lang="en-CA" dirty="0"/>
          </a:p>
        </p:txBody>
      </p:sp>
    </p:spTree>
    <p:extLst>
      <p:ext uri="{BB962C8B-B14F-4D97-AF65-F5344CB8AC3E}">
        <p14:creationId xmlns:p14="http://schemas.microsoft.com/office/powerpoint/2010/main" val="2907898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Counter Class</a:t>
            </a:r>
          </a:p>
        </p:txBody>
      </p:sp>
      <p:sp>
        <p:nvSpPr>
          <p:cNvPr id="4" name="Slide Number Placeholder 3"/>
          <p:cNvSpPr>
            <a:spLocks noGrp="1"/>
          </p:cNvSpPr>
          <p:nvPr>
            <p:ph type="sldNum" sz="quarter" idx="11"/>
          </p:nvPr>
        </p:nvSpPr>
        <p:spPr/>
        <p:txBody>
          <a:bodyPr/>
          <a:lstStyle/>
          <a:p>
            <a:pPr>
              <a:defRPr/>
            </a:pPr>
            <a:r>
              <a:rPr lang="en-US"/>
              <a:t>19-</a:t>
            </a:r>
            <a:fld id="{453CDADA-6C2F-43F9-B446-D4C936042E9A}" type="slidenum">
              <a:rPr lang="en-US" smtClean="0"/>
              <a:pPr>
                <a:defRPr/>
              </a:pPr>
              <a:t>33</a:t>
            </a:fld>
            <a:endParaRPr lang="en-US"/>
          </a:p>
        </p:txBody>
      </p:sp>
      <p:sp>
        <p:nvSpPr>
          <p:cNvPr id="5" name="Footer Placeholder 4"/>
          <p:cNvSpPr>
            <a:spLocks noGrp="1"/>
          </p:cNvSpPr>
          <p:nvPr>
            <p:ph type="ftr" sz="quarter" idx="12"/>
          </p:nvPr>
        </p:nvSpPr>
        <p:spPr/>
        <p:txBody>
          <a:bodyPr/>
          <a:lstStyle/>
          <a:p>
            <a:r>
              <a:rPr lang="en-US" dirty="0"/>
              <a:t>Copyright © 2016 Pearson Inc. All rights reserved.</a:t>
            </a:r>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228" y="1676400"/>
            <a:ext cx="7380287"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0939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Race Condition Example</a:t>
            </a:r>
          </a:p>
        </p:txBody>
      </p:sp>
      <p:sp>
        <p:nvSpPr>
          <p:cNvPr id="3" name="Content Placeholder 2"/>
          <p:cNvSpPr>
            <a:spLocks noGrp="1"/>
          </p:cNvSpPr>
          <p:nvPr>
            <p:ph idx="1"/>
          </p:nvPr>
        </p:nvSpPr>
        <p:spPr/>
        <p:txBody>
          <a:bodyPr/>
          <a:lstStyle/>
          <a:p>
            <a:pPr marL="514350" indent="-514350">
              <a:buFont typeface="+mj-lt"/>
              <a:buAutoNum type="arabicPeriod"/>
            </a:pPr>
            <a:r>
              <a:rPr lang="en-US" sz="2400" dirty="0"/>
              <a:t>Create a single instance of the Counter class.</a:t>
            </a:r>
          </a:p>
          <a:p>
            <a:pPr marL="514350" indent="-514350">
              <a:buFont typeface="+mj-lt"/>
              <a:buAutoNum type="arabicPeriod"/>
            </a:pPr>
            <a:r>
              <a:rPr lang="en-US" sz="2400" dirty="0"/>
              <a:t>Create an array of many threads (30,000 in the example) where each thread references the single instance of the Counter class.</a:t>
            </a:r>
          </a:p>
          <a:p>
            <a:pPr marL="514350" indent="-514350">
              <a:buFont typeface="+mj-lt"/>
              <a:buAutoNum type="arabicPeriod"/>
            </a:pPr>
            <a:r>
              <a:rPr lang="en-US" sz="2400" dirty="0"/>
              <a:t>Each thread runs and invokes the increment() method.</a:t>
            </a:r>
          </a:p>
          <a:p>
            <a:pPr marL="514350" indent="-514350">
              <a:buFont typeface="+mj-lt"/>
              <a:buAutoNum type="arabicPeriod"/>
            </a:pPr>
            <a:r>
              <a:rPr lang="en-US" sz="2400" dirty="0"/>
              <a:t>Wait for each thread to finish and then output the value of the counter.  If there were no race conditions then its value should be 30,000.  If there were race conditions then the value will be less than 30,000.</a:t>
            </a:r>
          </a:p>
          <a:p>
            <a:pPr marL="514350" indent="-514350">
              <a:buFont typeface="+mj-lt"/>
              <a:buAutoNum type="arabicPeriod"/>
            </a:pPr>
            <a:endParaRPr lang="en-US" sz="2400" dirty="0"/>
          </a:p>
        </p:txBody>
      </p:sp>
      <p:sp>
        <p:nvSpPr>
          <p:cNvPr id="4" name="Slide Number Placeholder 3"/>
          <p:cNvSpPr>
            <a:spLocks noGrp="1"/>
          </p:cNvSpPr>
          <p:nvPr>
            <p:ph type="sldNum" sz="quarter" idx="11"/>
          </p:nvPr>
        </p:nvSpPr>
        <p:spPr/>
        <p:txBody>
          <a:bodyPr/>
          <a:lstStyle/>
          <a:p>
            <a:pPr>
              <a:defRPr/>
            </a:pPr>
            <a:r>
              <a:rPr lang="en-US"/>
              <a:t>19-</a:t>
            </a:r>
            <a:fld id="{453CDADA-6C2F-43F9-B446-D4C936042E9A}" type="slidenum">
              <a:rPr lang="en-US" smtClean="0"/>
              <a:pPr>
                <a:defRPr/>
              </a:pPr>
              <a:t>34</a:t>
            </a:fld>
            <a:endParaRPr lang="en-US"/>
          </a:p>
        </p:txBody>
      </p:sp>
      <p:sp>
        <p:nvSpPr>
          <p:cNvPr id="5" name="Footer Placeholder 4"/>
          <p:cNvSpPr>
            <a:spLocks noGrp="1"/>
          </p:cNvSpPr>
          <p:nvPr>
            <p:ph type="ftr" sz="quarter" idx="12"/>
          </p:nvPr>
        </p:nvSpPr>
        <p:spPr/>
        <p:txBody>
          <a:bodyPr/>
          <a:lstStyle/>
          <a:p>
            <a:r>
              <a:rPr lang="en-US" dirty="0"/>
              <a:t>Copyright © 2016 Pearson Inc. All rights reserved.</a:t>
            </a:r>
            <a:endParaRPr lang="en-CA" dirty="0"/>
          </a:p>
        </p:txBody>
      </p:sp>
    </p:spTree>
    <p:extLst>
      <p:ext uri="{BB962C8B-B14F-4D97-AF65-F5344CB8AC3E}">
        <p14:creationId xmlns:p14="http://schemas.microsoft.com/office/powerpoint/2010/main" val="3779647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Race Condition Test Class (1 of 3)</a:t>
            </a:r>
          </a:p>
        </p:txBody>
      </p:sp>
      <p:sp>
        <p:nvSpPr>
          <p:cNvPr id="4" name="Slide Number Placeholder 3"/>
          <p:cNvSpPr>
            <a:spLocks noGrp="1"/>
          </p:cNvSpPr>
          <p:nvPr>
            <p:ph type="sldNum" sz="quarter" idx="11"/>
          </p:nvPr>
        </p:nvSpPr>
        <p:spPr/>
        <p:txBody>
          <a:bodyPr/>
          <a:lstStyle/>
          <a:p>
            <a:pPr>
              <a:defRPr/>
            </a:pPr>
            <a:r>
              <a:rPr lang="en-US"/>
              <a:t>19-</a:t>
            </a:r>
            <a:fld id="{453CDADA-6C2F-43F9-B446-D4C936042E9A}" type="slidenum">
              <a:rPr lang="en-US" smtClean="0"/>
              <a:pPr>
                <a:defRPr/>
              </a:pPr>
              <a:t>35</a:t>
            </a:fld>
            <a:endParaRPr lang="en-US"/>
          </a:p>
        </p:txBody>
      </p:sp>
      <p:sp>
        <p:nvSpPr>
          <p:cNvPr id="5" name="Footer Placeholder 4"/>
          <p:cNvSpPr>
            <a:spLocks noGrp="1"/>
          </p:cNvSpPr>
          <p:nvPr>
            <p:ph type="ftr" sz="quarter" idx="12"/>
          </p:nvPr>
        </p:nvSpPr>
        <p:spPr/>
        <p:txBody>
          <a:bodyPr/>
          <a:lstStyle/>
          <a:p>
            <a:r>
              <a:rPr lang="en-US" dirty="0"/>
              <a:t>Copyright © 2016 Pearson Inc. All rights reserved.</a:t>
            </a:r>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 y="2314575"/>
            <a:ext cx="7275513"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9042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Race Condition Test Class (2 of 3)</a:t>
            </a:r>
          </a:p>
        </p:txBody>
      </p:sp>
      <p:sp>
        <p:nvSpPr>
          <p:cNvPr id="4" name="Slide Number Placeholder 3"/>
          <p:cNvSpPr>
            <a:spLocks noGrp="1"/>
          </p:cNvSpPr>
          <p:nvPr>
            <p:ph type="sldNum" sz="quarter" idx="11"/>
          </p:nvPr>
        </p:nvSpPr>
        <p:spPr/>
        <p:txBody>
          <a:bodyPr/>
          <a:lstStyle/>
          <a:p>
            <a:pPr>
              <a:defRPr/>
            </a:pPr>
            <a:r>
              <a:rPr lang="en-US"/>
              <a:t>19-</a:t>
            </a:r>
            <a:fld id="{453CDADA-6C2F-43F9-B446-D4C936042E9A}" type="slidenum">
              <a:rPr lang="en-US" smtClean="0"/>
              <a:pPr>
                <a:defRPr/>
              </a:pPr>
              <a:t>36</a:t>
            </a:fld>
            <a:endParaRPr lang="en-US"/>
          </a:p>
        </p:txBody>
      </p:sp>
      <p:sp>
        <p:nvSpPr>
          <p:cNvPr id="5" name="Footer Placeholder 4"/>
          <p:cNvSpPr>
            <a:spLocks noGrp="1"/>
          </p:cNvSpPr>
          <p:nvPr>
            <p:ph type="ftr" sz="quarter" idx="12"/>
          </p:nvPr>
        </p:nvSpPr>
        <p:spPr/>
        <p:txBody>
          <a:bodyPr/>
          <a:lstStyle/>
          <a:p>
            <a:r>
              <a:rPr lang="en-US" dirty="0"/>
              <a:t>Copyright © 2016 Pearson Inc. All rights reserved.</a:t>
            </a:r>
            <a:endParaRPr lang="en-C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81138"/>
            <a:ext cx="7313613"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9680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Race Condition Test Class (3 of 3)</a:t>
            </a:r>
          </a:p>
        </p:txBody>
      </p:sp>
      <p:sp>
        <p:nvSpPr>
          <p:cNvPr id="4" name="Slide Number Placeholder 3"/>
          <p:cNvSpPr>
            <a:spLocks noGrp="1"/>
          </p:cNvSpPr>
          <p:nvPr>
            <p:ph type="sldNum" sz="quarter" idx="11"/>
          </p:nvPr>
        </p:nvSpPr>
        <p:spPr/>
        <p:txBody>
          <a:bodyPr/>
          <a:lstStyle/>
          <a:p>
            <a:pPr>
              <a:defRPr/>
            </a:pPr>
            <a:r>
              <a:rPr lang="en-US"/>
              <a:t>19-</a:t>
            </a:r>
            <a:fld id="{453CDADA-6C2F-43F9-B446-D4C936042E9A}" type="slidenum">
              <a:rPr lang="en-US" smtClean="0"/>
              <a:pPr>
                <a:defRPr/>
              </a:pPr>
              <a:t>37</a:t>
            </a:fld>
            <a:endParaRPr lang="en-US"/>
          </a:p>
        </p:txBody>
      </p:sp>
      <p:sp>
        <p:nvSpPr>
          <p:cNvPr id="5" name="Footer Placeholder 4"/>
          <p:cNvSpPr>
            <a:spLocks noGrp="1"/>
          </p:cNvSpPr>
          <p:nvPr>
            <p:ph type="ftr" sz="quarter" idx="12"/>
          </p:nvPr>
        </p:nvSpPr>
        <p:spPr/>
        <p:txBody>
          <a:bodyPr/>
          <a:lstStyle/>
          <a:p>
            <a:r>
              <a:rPr lang="en-US" dirty="0"/>
              <a:t>Copyright © 2016 Pearson Inc. All rights reserved.</a:t>
            </a:r>
            <a:endParaRPr lang="en-C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63" y="1419225"/>
            <a:ext cx="7456487"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7982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Thread Synchronization</a:t>
            </a:r>
          </a:p>
        </p:txBody>
      </p:sp>
      <p:sp>
        <p:nvSpPr>
          <p:cNvPr id="3" name="Content Placeholder 2"/>
          <p:cNvSpPr>
            <a:spLocks noGrp="1"/>
          </p:cNvSpPr>
          <p:nvPr>
            <p:ph idx="1"/>
          </p:nvPr>
        </p:nvSpPr>
        <p:spPr/>
        <p:txBody>
          <a:bodyPr/>
          <a:lstStyle/>
          <a:p>
            <a:r>
              <a:rPr lang="en-US" dirty="0"/>
              <a:t>The solution is to make each thread wait so only one thread can run the code in increment() at a time.</a:t>
            </a:r>
          </a:p>
          <a:p>
            <a:r>
              <a:rPr lang="en-US" dirty="0"/>
              <a:t>This section of code is called a </a:t>
            </a:r>
            <a:r>
              <a:rPr lang="en-US" b="1" dirty="0"/>
              <a:t>critical region </a:t>
            </a:r>
            <a:r>
              <a:rPr lang="en-US" dirty="0"/>
              <a:t>. Java allows you to add the keyword </a:t>
            </a:r>
            <a:r>
              <a:rPr lang="en-US" b="1" dirty="0">
                <a:solidFill>
                  <a:srgbClr val="0070C0"/>
                </a:solidFill>
              </a:rPr>
              <a:t>synchronized</a:t>
            </a:r>
            <a:r>
              <a:rPr lang="en-US" dirty="0">
                <a:solidFill>
                  <a:srgbClr val="0070C0"/>
                </a:solidFill>
              </a:rPr>
              <a:t> </a:t>
            </a:r>
            <a:r>
              <a:rPr lang="en-US" dirty="0"/>
              <a:t>around a critical region to enforce that only one thread can run this code at a time.</a:t>
            </a:r>
          </a:p>
        </p:txBody>
      </p:sp>
      <p:sp>
        <p:nvSpPr>
          <p:cNvPr id="4" name="Slide Number Placeholder 3"/>
          <p:cNvSpPr>
            <a:spLocks noGrp="1"/>
          </p:cNvSpPr>
          <p:nvPr>
            <p:ph type="sldNum" sz="quarter" idx="11"/>
          </p:nvPr>
        </p:nvSpPr>
        <p:spPr/>
        <p:txBody>
          <a:bodyPr/>
          <a:lstStyle/>
          <a:p>
            <a:pPr>
              <a:defRPr/>
            </a:pPr>
            <a:r>
              <a:rPr lang="en-US"/>
              <a:t>19-</a:t>
            </a:r>
            <a:fld id="{453CDADA-6C2F-43F9-B446-D4C936042E9A}" type="slidenum">
              <a:rPr lang="en-US" smtClean="0"/>
              <a:pPr>
                <a:defRPr/>
              </a:pPr>
              <a:t>38</a:t>
            </a:fld>
            <a:endParaRPr lang="en-US"/>
          </a:p>
        </p:txBody>
      </p:sp>
      <p:sp>
        <p:nvSpPr>
          <p:cNvPr id="5" name="Footer Placeholder 4"/>
          <p:cNvSpPr>
            <a:spLocks noGrp="1"/>
          </p:cNvSpPr>
          <p:nvPr>
            <p:ph type="ftr" sz="quarter" idx="12"/>
          </p:nvPr>
        </p:nvSpPr>
        <p:spPr/>
        <p:txBody>
          <a:bodyPr/>
          <a:lstStyle/>
          <a:p>
            <a:r>
              <a:rPr lang="en-US" dirty="0"/>
              <a:t>Copyright © 2016 Pearson Inc. All rights reserved.</a:t>
            </a:r>
            <a:endParaRPr lang="en-CA" dirty="0"/>
          </a:p>
        </p:txBody>
      </p:sp>
    </p:spTree>
    <p:extLst>
      <p:ext uri="{BB962C8B-B14F-4D97-AF65-F5344CB8AC3E}">
        <p14:creationId xmlns:p14="http://schemas.microsoft.com/office/powerpoint/2010/main" val="25614092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Synchronized</a:t>
            </a:r>
          </a:p>
        </p:txBody>
      </p:sp>
      <p:sp>
        <p:nvSpPr>
          <p:cNvPr id="3" name="Content Placeholder 2"/>
          <p:cNvSpPr>
            <a:spLocks noGrp="1"/>
          </p:cNvSpPr>
          <p:nvPr>
            <p:ph idx="1"/>
          </p:nvPr>
        </p:nvSpPr>
        <p:spPr/>
        <p:txBody>
          <a:bodyPr/>
          <a:lstStyle/>
          <a:p>
            <a:r>
              <a:rPr lang="en-US" dirty="0"/>
              <a:t>Two solutions:</a:t>
            </a:r>
          </a:p>
        </p:txBody>
      </p:sp>
      <p:sp>
        <p:nvSpPr>
          <p:cNvPr id="4" name="Slide Number Placeholder 3"/>
          <p:cNvSpPr>
            <a:spLocks noGrp="1"/>
          </p:cNvSpPr>
          <p:nvPr>
            <p:ph type="sldNum" sz="quarter" idx="11"/>
          </p:nvPr>
        </p:nvSpPr>
        <p:spPr/>
        <p:txBody>
          <a:bodyPr/>
          <a:lstStyle/>
          <a:p>
            <a:pPr>
              <a:defRPr/>
            </a:pPr>
            <a:r>
              <a:rPr lang="en-US"/>
              <a:t>19-</a:t>
            </a:r>
            <a:fld id="{453CDADA-6C2F-43F9-B446-D4C936042E9A}" type="slidenum">
              <a:rPr lang="en-US" smtClean="0"/>
              <a:pPr>
                <a:defRPr/>
              </a:pPr>
              <a:t>39</a:t>
            </a:fld>
            <a:endParaRPr lang="en-US"/>
          </a:p>
        </p:txBody>
      </p:sp>
      <p:sp>
        <p:nvSpPr>
          <p:cNvPr id="5" name="Footer Placeholder 4"/>
          <p:cNvSpPr>
            <a:spLocks noGrp="1"/>
          </p:cNvSpPr>
          <p:nvPr>
            <p:ph type="ftr" sz="quarter" idx="12"/>
          </p:nvPr>
        </p:nvSpPr>
        <p:spPr/>
        <p:txBody>
          <a:bodyPr/>
          <a:lstStyle/>
          <a:p>
            <a:r>
              <a:rPr lang="en-US" dirty="0"/>
              <a:t>Copyright © 2016 Pearson Inc. All rights reserved.</a:t>
            </a:r>
            <a:endParaRPr lang="en-C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035" y="2962275"/>
            <a:ext cx="3543300"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0235" y="3038475"/>
            <a:ext cx="243840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448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t>The </a:t>
            </a:r>
            <a:r>
              <a:rPr lang="en-US" b="1">
                <a:latin typeface="Courier New" pitchFamily="49" charset="0"/>
              </a:rPr>
              <a:t>getGraphics</a:t>
            </a:r>
            <a:r>
              <a:rPr lang="en-US"/>
              <a:t> Method</a:t>
            </a:r>
          </a:p>
        </p:txBody>
      </p:sp>
      <p:sp>
        <p:nvSpPr>
          <p:cNvPr id="16387" name="Rectangle 3"/>
          <p:cNvSpPr>
            <a:spLocks noGrp="1" noChangeArrowheads="1"/>
          </p:cNvSpPr>
          <p:nvPr>
            <p:ph type="body" idx="1"/>
          </p:nvPr>
        </p:nvSpPr>
        <p:spPr/>
        <p:txBody>
          <a:bodyPr/>
          <a:lstStyle/>
          <a:p>
            <a:pPr eaLnBrk="1" hangingPunct="1"/>
            <a:r>
              <a:rPr lang="en-US"/>
              <a:t>The method </a:t>
            </a:r>
            <a:r>
              <a:rPr lang="en-US" b="1">
                <a:solidFill>
                  <a:srgbClr val="034CA1"/>
                </a:solidFill>
                <a:latin typeface="Courier New" pitchFamily="49" charset="0"/>
              </a:rPr>
              <a:t>getGraphics</a:t>
            </a:r>
            <a:r>
              <a:rPr lang="en-US"/>
              <a:t> is an accessor method that returns the associated </a:t>
            </a:r>
            <a:r>
              <a:rPr lang="en-US" b="1">
                <a:solidFill>
                  <a:srgbClr val="034CA1"/>
                </a:solidFill>
                <a:latin typeface="Courier New" pitchFamily="49" charset="0"/>
              </a:rPr>
              <a:t>Graphics</a:t>
            </a:r>
            <a:r>
              <a:rPr lang="en-US"/>
              <a:t> object of its calling object</a:t>
            </a:r>
          </a:p>
          <a:p>
            <a:pPr lvl="1" eaLnBrk="1" hangingPunct="1"/>
            <a:r>
              <a:rPr lang="en-US"/>
              <a:t>Every </a:t>
            </a:r>
            <a:r>
              <a:rPr lang="en-US" b="1">
                <a:solidFill>
                  <a:srgbClr val="034CA1"/>
                </a:solidFill>
                <a:latin typeface="Courier New" pitchFamily="49" charset="0"/>
              </a:rPr>
              <a:t>JComponent</a:t>
            </a:r>
            <a:r>
              <a:rPr lang="en-US"/>
              <a:t> has an associated </a:t>
            </a:r>
            <a:r>
              <a:rPr lang="en-US" b="1">
                <a:solidFill>
                  <a:srgbClr val="034CA1"/>
                </a:solidFill>
                <a:latin typeface="Courier New" pitchFamily="49" charset="0"/>
              </a:rPr>
              <a:t>Graphics</a:t>
            </a:r>
            <a:r>
              <a:rPr lang="en-US"/>
              <a:t> object</a:t>
            </a:r>
          </a:p>
          <a:p>
            <a:pPr lvl="1" eaLnBrk="1" hangingPunct="1">
              <a:buFontTx/>
              <a:buNone/>
            </a:pPr>
            <a:endParaRPr lang="en-US" sz="1000"/>
          </a:p>
          <a:p>
            <a:pPr lvl="2" eaLnBrk="1" hangingPunct="1">
              <a:buFontTx/>
              <a:buNone/>
            </a:pPr>
            <a:r>
              <a:rPr lang="en-US" b="1" i="1">
                <a:solidFill>
                  <a:srgbClr val="034CA1"/>
                </a:solidFill>
                <a:latin typeface="Courier New" pitchFamily="49" charset="0"/>
              </a:rPr>
              <a:t>Component</a:t>
            </a:r>
            <a:r>
              <a:rPr lang="en-US" b="1">
                <a:solidFill>
                  <a:srgbClr val="034CA1"/>
                </a:solidFill>
                <a:latin typeface="Courier New" pitchFamily="49" charset="0"/>
              </a:rPr>
              <a:t>.getGraphics();</a:t>
            </a:r>
          </a:p>
        </p:txBody>
      </p:sp>
      <p:sp>
        <p:nvSpPr>
          <p:cNvPr id="6" name="Slide Number Placeholder 5"/>
          <p:cNvSpPr>
            <a:spLocks noGrp="1"/>
          </p:cNvSpPr>
          <p:nvPr>
            <p:ph type="sldNum" sz="quarter" idx="11"/>
          </p:nvPr>
        </p:nvSpPr>
        <p:spPr/>
        <p:txBody>
          <a:bodyPr/>
          <a:lstStyle/>
          <a:p>
            <a:pPr>
              <a:defRPr/>
            </a:pPr>
            <a:r>
              <a:rPr lang="en-US"/>
              <a:t>19-</a:t>
            </a:r>
            <a:fld id="{8D1B7594-A7D7-439E-8735-1C8B39A45BAF}" type="slidenum">
              <a:rPr lang="en-US"/>
              <a:pPr>
                <a:defRPr/>
              </a:pPr>
              <a:t>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a:t>Networking with Stream Sockets</a:t>
            </a:r>
          </a:p>
        </p:txBody>
      </p:sp>
      <p:sp>
        <p:nvSpPr>
          <p:cNvPr id="45059" name="Content Placeholder 2"/>
          <p:cNvSpPr>
            <a:spLocks noGrp="1"/>
          </p:cNvSpPr>
          <p:nvPr>
            <p:ph idx="1"/>
          </p:nvPr>
        </p:nvSpPr>
        <p:spPr/>
        <p:txBody>
          <a:bodyPr/>
          <a:lstStyle/>
          <a:p>
            <a:pPr eaLnBrk="1" hangingPunct="1"/>
            <a:r>
              <a:rPr lang="en-US"/>
              <a:t>Transmission Control Protocol – </a:t>
            </a:r>
            <a:r>
              <a:rPr lang="en-US" b="1"/>
              <a:t>TCP</a:t>
            </a:r>
          </a:p>
          <a:p>
            <a:pPr lvl="1" eaLnBrk="1" hangingPunct="1"/>
            <a:r>
              <a:rPr lang="en-US"/>
              <a:t>Most common network protocol on the Internet</a:t>
            </a:r>
          </a:p>
          <a:p>
            <a:pPr lvl="1" eaLnBrk="1" hangingPunct="1"/>
            <a:r>
              <a:rPr lang="en-US"/>
              <a:t>Called a reliable protocol because it guarantees that data sent from the sender is received in the same order it is sent</a:t>
            </a:r>
          </a:p>
          <a:p>
            <a:pPr eaLnBrk="1" hangingPunct="1"/>
            <a:r>
              <a:rPr lang="en-US" b="1"/>
              <a:t>Server</a:t>
            </a:r>
          </a:p>
          <a:p>
            <a:pPr lvl="1" eaLnBrk="1" hangingPunct="1"/>
            <a:r>
              <a:rPr lang="en-US"/>
              <a:t>Program waiting to receive input</a:t>
            </a:r>
          </a:p>
          <a:p>
            <a:pPr eaLnBrk="1" hangingPunct="1"/>
            <a:r>
              <a:rPr lang="en-US" b="1"/>
              <a:t>Client</a:t>
            </a:r>
          </a:p>
          <a:p>
            <a:pPr lvl="1" eaLnBrk="1" hangingPunct="1"/>
            <a:r>
              <a:rPr lang="en-US"/>
              <a:t>Program that initiates a connection to the server</a:t>
            </a:r>
          </a:p>
        </p:txBody>
      </p:sp>
      <p:sp>
        <p:nvSpPr>
          <p:cNvPr id="4" name="Slide Number Placeholder 3"/>
          <p:cNvSpPr>
            <a:spLocks noGrp="1"/>
          </p:cNvSpPr>
          <p:nvPr>
            <p:ph type="sldNum" sz="quarter" idx="11"/>
          </p:nvPr>
        </p:nvSpPr>
        <p:spPr/>
        <p:txBody>
          <a:bodyPr/>
          <a:lstStyle/>
          <a:p>
            <a:pPr>
              <a:defRPr/>
            </a:pPr>
            <a:r>
              <a:rPr lang="en-US"/>
              <a:t>19-</a:t>
            </a:r>
            <a:fld id="{9610ED10-FD92-4099-8A78-27A294458D06}" type="slidenum">
              <a:rPr lang="en-US" smtClean="0"/>
              <a:pPr>
                <a:defRPr/>
              </a:pPr>
              <a:t>40</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a:t>Sockets</a:t>
            </a:r>
          </a:p>
        </p:txBody>
      </p:sp>
      <p:sp>
        <p:nvSpPr>
          <p:cNvPr id="46083" name="Content Placeholder 2"/>
          <p:cNvSpPr>
            <a:spLocks noGrp="1"/>
          </p:cNvSpPr>
          <p:nvPr>
            <p:ph idx="1"/>
          </p:nvPr>
        </p:nvSpPr>
        <p:spPr>
          <a:xfrm>
            <a:off x="457200" y="1189038"/>
            <a:ext cx="8229600" cy="4525962"/>
          </a:xfrm>
        </p:spPr>
        <p:txBody>
          <a:bodyPr/>
          <a:lstStyle/>
          <a:p>
            <a:pPr eaLnBrk="1" hangingPunct="1"/>
            <a:r>
              <a:rPr lang="en-US"/>
              <a:t>A socket describes one end of the connection between two programs over the network.  It consists of:</a:t>
            </a:r>
          </a:p>
          <a:p>
            <a:pPr lvl="1" eaLnBrk="1" hangingPunct="1"/>
            <a:r>
              <a:rPr lang="en-US"/>
              <a:t>An address that identifies the remote computer, e.g. IP Address</a:t>
            </a:r>
          </a:p>
          <a:p>
            <a:pPr lvl="1" eaLnBrk="1" hangingPunct="1"/>
            <a:r>
              <a:rPr lang="en-US"/>
              <a:t>A port for the local and remote computer</a:t>
            </a:r>
          </a:p>
          <a:p>
            <a:pPr lvl="2" eaLnBrk="1" hangingPunct="1"/>
            <a:r>
              <a:rPr lang="en-US"/>
              <a:t>Number between 0 and 65535</a:t>
            </a:r>
          </a:p>
          <a:p>
            <a:pPr lvl="2" eaLnBrk="1" hangingPunct="1"/>
            <a:r>
              <a:rPr lang="en-US"/>
              <a:t>Identifies the program that should handle data received by the network</a:t>
            </a:r>
          </a:p>
          <a:p>
            <a:pPr lvl="2" eaLnBrk="1" hangingPunct="1"/>
            <a:r>
              <a:rPr lang="en-US"/>
              <a:t>Only one program may bind to a port</a:t>
            </a:r>
          </a:p>
          <a:p>
            <a:pPr lvl="2" eaLnBrk="1" hangingPunct="1"/>
            <a:r>
              <a:rPr lang="en-US"/>
              <a:t>Ports 0 to 1024 are reserved for the operating system</a:t>
            </a:r>
          </a:p>
        </p:txBody>
      </p:sp>
      <p:sp>
        <p:nvSpPr>
          <p:cNvPr id="4" name="Slide Number Placeholder 3"/>
          <p:cNvSpPr>
            <a:spLocks noGrp="1"/>
          </p:cNvSpPr>
          <p:nvPr>
            <p:ph type="sldNum" sz="quarter" idx="11"/>
          </p:nvPr>
        </p:nvSpPr>
        <p:spPr/>
        <p:txBody>
          <a:bodyPr/>
          <a:lstStyle/>
          <a:p>
            <a:pPr>
              <a:defRPr/>
            </a:pPr>
            <a:r>
              <a:rPr lang="en-US"/>
              <a:t>19-</a:t>
            </a:r>
            <a:fld id="{9B8BF69C-5B50-4430-8DF0-7C1C4C82D496}" type="slidenum">
              <a:rPr lang="en-US" smtClean="0"/>
              <a:pPr>
                <a:defRPr/>
              </a:pPr>
              <a:t>41</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0"/>
            <a:ext cx="8229600" cy="1143000"/>
          </a:xfrm>
        </p:spPr>
        <p:txBody>
          <a:bodyPr/>
          <a:lstStyle/>
          <a:p>
            <a:pPr eaLnBrk="1" hangingPunct="1"/>
            <a:r>
              <a:rPr lang="en-US"/>
              <a:t>Client/Server Socket Example</a:t>
            </a:r>
          </a:p>
        </p:txBody>
      </p:sp>
      <p:sp>
        <p:nvSpPr>
          <p:cNvPr id="4" name="Slide Number Placeholder 3"/>
          <p:cNvSpPr>
            <a:spLocks noGrp="1"/>
          </p:cNvSpPr>
          <p:nvPr>
            <p:ph type="sldNum" sz="quarter" idx="11"/>
          </p:nvPr>
        </p:nvSpPr>
        <p:spPr/>
        <p:txBody>
          <a:bodyPr/>
          <a:lstStyle/>
          <a:p>
            <a:pPr>
              <a:defRPr/>
            </a:pPr>
            <a:r>
              <a:rPr lang="en-US"/>
              <a:t>19-</a:t>
            </a:r>
            <a:fld id="{6B8C5B1E-5BC0-4CD9-A093-3487E9D41FA2}" type="slidenum">
              <a:rPr lang="en-US" smtClean="0"/>
              <a:pPr>
                <a:defRPr/>
              </a:pPr>
              <a:t>42</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pic>
        <p:nvPicPr>
          <p:cNvPr id="4710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95400" y="1014413"/>
            <a:ext cx="6172200" cy="5365750"/>
          </a:xfr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t>Sockets Programming</a:t>
            </a:r>
          </a:p>
        </p:txBody>
      </p:sp>
      <p:sp>
        <p:nvSpPr>
          <p:cNvPr id="48131" name="Content Placeholder 2"/>
          <p:cNvSpPr>
            <a:spLocks noGrp="1"/>
          </p:cNvSpPr>
          <p:nvPr>
            <p:ph idx="1"/>
          </p:nvPr>
        </p:nvSpPr>
        <p:spPr/>
        <p:txBody>
          <a:bodyPr/>
          <a:lstStyle/>
          <a:p>
            <a:pPr eaLnBrk="1" hangingPunct="1"/>
            <a:r>
              <a:rPr lang="en-US"/>
              <a:t>Very similar to File I/O using a </a:t>
            </a:r>
            <a:r>
              <a:rPr lang="en-US">
                <a:latin typeface="Courier New" pitchFamily="49" charset="0"/>
                <a:cs typeface="Courier New" pitchFamily="49" charset="0"/>
              </a:rPr>
              <a:t>FileOutputStream</a:t>
            </a:r>
            <a:r>
              <a:rPr lang="en-US"/>
              <a:t> but instead we substitute a </a:t>
            </a:r>
            <a:r>
              <a:rPr lang="en-US">
                <a:latin typeface="Courier New" pitchFamily="49" charset="0"/>
                <a:cs typeface="Courier New" pitchFamily="49" charset="0"/>
              </a:rPr>
              <a:t>DataOutputStream</a:t>
            </a:r>
          </a:p>
          <a:p>
            <a:pPr eaLnBrk="1" hangingPunct="1"/>
            <a:r>
              <a:rPr lang="en-US"/>
              <a:t>We can use </a:t>
            </a:r>
            <a:r>
              <a:rPr lang="en-US">
                <a:latin typeface="Courier New" pitchFamily="49" charset="0"/>
                <a:cs typeface="Courier New" pitchFamily="49" charset="0"/>
              </a:rPr>
              <a:t>localhost</a:t>
            </a:r>
            <a:r>
              <a:rPr lang="en-US"/>
              <a:t> as the name of the local machine</a:t>
            </a:r>
          </a:p>
          <a:p>
            <a:pPr eaLnBrk="1" hangingPunct="1"/>
            <a:r>
              <a:rPr lang="en-US"/>
              <a:t>Socket and stream objects throw checked exceptions	</a:t>
            </a:r>
          </a:p>
          <a:p>
            <a:pPr lvl="1" eaLnBrk="1" hangingPunct="1"/>
            <a:r>
              <a:rPr lang="en-US"/>
              <a:t>We must catch them</a:t>
            </a:r>
          </a:p>
        </p:txBody>
      </p:sp>
      <p:sp>
        <p:nvSpPr>
          <p:cNvPr id="4" name="Slide Number Placeholder 3"/>
          <p:cNvSpPr>
            <a:spLocks noGrp="1"/>
          </p:cNvSpPr>
          <p:nvPr>
            <p:ph type="sldNum" sz="quarter" idx="11"/>
          </p:nvPr>
        </p:nvSpPr>
        <p:spPr/>
        <p:txBody>
          <a:bodyPr/>
          <a:lstStyle/>
          <a:p>
            <a:pPr>
              <a:defRPr/>
            </a:pPr>
            <a:r>
              <a:rPr lang="en-US"/>
              <a:t>19-</a:t>
            </a:r>
            <a:fld id="{B22494F7-255A-4B43-BEED-F9FC9A0D333F}" type="slidenum">
              <a:rPr lang="en-US" smtClean="0"/>
              <a:pPr>
                <a:defRPr/>
              </a:pPr>
              <a:t>43</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152400"/>
            <a:ext cx="8229600" cy="1143000"/>
          </a:xfrm>
        </p:spPr>
        <p:txBody>
          <a:bodyPr/>
          <a:lstStyle/>
          <a:p>
            <a:pPr eaLnBrk="1" hangingPunct="1"/>
            <a:r>
              <a:rPr lang="en-US"/>
              <a:t>Date and Time Server (1 of 2)</a:t>
            </a:r>
          </a:p>
        </p:txBody>
      </p:sp>
      <p:sp>
        <p:nvSpPr>
          <p:cNvPr id="4" name="Slide Number Placeholder 3"/>
          <p:cNvSpPr>
            <a:spLocks noGrp="1"/>
          </p:cNvSpPr>
          <p:nvPr>
            <p:ph type="sldNum" sz="quarter" idx="11"/>
          </p:nvPr>
        </p:nvSpPr>
        <p:spPr/>
        <p:txBody>
          <a:bodyPr/>
          <a:lstStyle/>
          <a:p>
            <a:pPr>
              <a:defRPr/>
            </a:pPr>
            <a:r>
              <a:rPr lang="en-US"/>
              <a:t>19-</a:t>
            </a:r>
            <a:fld id="{5831186E-3183-4820-A79D-D122187EA17D}" type="slidenum">
              <a:rPr lang="en-US" smtClean="0"/>
              <a:pPr>
                <a:defRPr/>
              </a:pPr>
              <a:t>44</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
        <p:nvSpPr>
          <p:cNvPr id="49157" name="TextBox 5"/>
          <p:cNvSpPr txBox="1">
            <a:spLocks noChangeArrowheads="1"/>
          </p:cNvSpPr>
          <p:nvPr/>
        </p:nvSpPr>
        <p:spPr bwMode="auto">
          <a:xfrm>
            <a:off x="228600" y="1219200"/>
            <a:ext cx="899001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latin typeface="Courier New" pitchFamily="49" charset="0"/>
                <a:cs typeface="Courier New" pitchFamily="49" charset="0"/>
              </a:rPr>
              <a:t>1	import java.util.Date;</a:t>
            </a:r>
          </a:p>
          <a:p>
            <a:pPr eaLnBrk="1" hangingPunct="1"/>
            <a:r>
              <a:rPr lang="en-US" sz="1400">
                <a:latin typeface="Courier New" pitchFamily="49" charset="0"/>
                <a:cs typeface="Courier New" pitchFamily="49" charset="0"/>
              </a:rPr>
              <a:t>2	import java.net.ServerSocket;</a:t>
            </a:r>
          </a:p>
          <a:p>
            <a:pPr eaLnBrk="1" hangingPunct="1"/>
            <a:r>
              <a:rPr lang="en-US" sz="1400">
                <a:latin typeface="Courier New" pitchFamily="49" charset="0"/>
                <a:cs typeface="Courier New" pitchFamily="49" charset="0"/>
              </a:rPr>
              <a:t>3	import java.net.Socket;</a:t>
            </a:r>
          </a:p>
          <a:p>
            <a:pPr eaLnBrk="1" hangingPunct="1"/>
            <a:r>
              <a:rPr lang="en-US" sz="1400">
                <a:latin typeface="Courier New" pitchFamily="49" charset="0"/>
                <a:cs typeface="Courier New" pitchFamily="49" charset="0"/>
              </a:rPr>
              <a:t>4	import java.io.DataOutputStream;</a:t>
            </a:r>
          </a:p>
          <a:p>
            <a:pPr eaLnBrk="1" hangingPunct="1"/>
            <a:r>
              <a:rPr lang="en-US" sz="1400">
                <a:latin typeface="Courier New" pitchFamily="49" charset="0"/>
                <a:cs typeface="Courier New" pitchFamily="49" charset="0"/>
              </a:rPr>
              <a:t>5	import java.io.BufferedReader;</a:t>
            </a:r>
          </a:p>
          <a:p>
            <a:pPr eaLnBrk="1" hangingPunct="1"/>
            <a:r>
              <a:rPr lang="en-US" sz="1400">
                <a:latin typeface="Courier New" pitchFamily="49" charset="0"/>
                <a:cs typeface="Courier New" pitchFamily="49" charset="0"/>
              </a:rPr>
              <a:t>6	import java.io.InputStreamReader;</a:t>
            </a:r>
          </a:p>
          <a:p>
            <a:pPr eaLnBrk="1" hangingPunct="1"/>
            <a:r>
              <a:rPr lang="en-US" sz="1400">
                <a:latin typeface="Courier New" pitchFamily="49" charset="0"/>
                <a:cs typeface="Courier New" pitchFamily="49" charset="0"/>
              </a:rPr>
              <a:t>7	import java.io.IOException;</a:t>
            </a:r>
          </a:p>
          <a:p>
            <a:pPr eaLnBrk="1" hangingPunct="1"/>
            <a:endParaRPr lang="en-US" sz="1400">
              <a:latin typeface="Courier New" pitchFamily="49" charset="0"/>
              <a:cs typeface="Courier New" pitchFamily="49" charset="0"/>
            </a:endParaRPr>
          </a:p>
          <a:p>
            <a:pPr eaLnBrk="1" hangingPunct="1"/>
            <a:r>
              <a:rPr lang="en-US" sz="1400">
                <a:latin typeface="Courier New" pitchFamily="49" charset="0"/>
                <a:cs typeface="Courier New" pitchFamily="49" charset="0"/>
              </a:rPr>
              <a:t>8	public class DateServer</a:t>
            </a:r>
          </a:p>
          <a:p>
            <a:pPr eaLnBrk="1" hangingPunct="1"/>
            <a:r>
              <a:rPr lang="en-US" sz="1400">
                <a:latin typeface="Courier New" pitchFamily="49" charset="0"/>
                <a:cs typeface="Courier New" pitchFamily="49" charset="0"/>
              </a:rPr>
              <a:t>9	{</a:t>
            </a:r>
          </a:p>
          <a:p>
            <a:pPr eaLnBrk="1" hangingPunct="1"/>
            <a:r>
              <a:rPr lang="en-US" sz="1400">
                <a:latin typeface="Courier New" pitchFamily="49" charset="0"/>
                <a:cs typeface="Courier New" pitchFamily="49" charset="0"/>
              </a:rPr>
              <a:t>10	  public static void main(String[] args)</a:t>
            </a:r>
          </a:p>
          <a:p>
            <a:pPr eaLnBrk="1" hangingPunct="1"/>
            <a:r>
              <a:rPr lang="en-US" sz="1400">
                <a:latin typeface="Courier New" pitchFamily="49" charset="0"/>
                <a:cs typeface="Courier New" pitchFamily="49" charset="0"/>
              </a:rPr>
              <a:t>11	  {</a:t>
            </a:r>
          </a:p>
          <a:p>
            <a:pPr eaLnBrk="1" hangingPunct="1"/>
            <a:r>
              <a:rPr lang="en-US" sz="1400">
                <a:latin typeface="Courier New" pitchFamily="49" charset="0"/>
                <a:cs typeface="Courier New" pitchFamily="49" charset="0"/>
              </a:rPr>
              <a:t>12		Date now = new Date( );</a:t>
            </a:r>
          </a:p>
          <a:p>
            <a:pPr eaLnBrk="1" hangingPunct="1"/>
            <a:endParaRPr lang="en-US" sz="1400">
              <a:latin typeface="Courier New" pitchFamily="49" charset="0"/>
              <a:cs typeface="Courier New" pitchFamily="49" charset="0"/>
            </a:endParaRPr>
          </a:p>
          <a:p>
            <a:pPr eaLnBrk="1" hangingPunct="1"/>
            <a:r>
              <a:rPr lang="en-US" sz="1400">
                <a:latin typeface="Courier New" pitchFamily="49" charset="0"/>
                <a:cs typeface="Courier New" pitchFamily="49" charset="0"/>
              </a:rPr>
              <a:t>13		try</a:t>
            </a:r>
          </a:p>
          <a:p>
            <a:pPr eaLnBrk="1" hangingPunct="1"/>
            <a:r>
              <a:rPr lang="en-US" sz="1400">
                <a:latin typeface="Courier New" pitchFamily="49" charset="0"/>
                <a:cs typeface="Courier New" pitchFamily="49" charset="0"/>
              </a:rPr>
              <a:t>14		{</a:t>
            </a:r>
          </a:p>
          <a:p>
            <a:pPr eaLnBrk="1" hangingPunct="1"/>
            <a:r>
              <a:rPr lang="en-US" sz="1400">
                <a:latin typeface="Courier New" pitchFamily="49" charset="0"/>
                <a:cs typeface="Courier New" pitchFamily="49" charset="0"/>
              </a:rPr>
              <a:t>15		  System.out.println("Waiting for a connection on port 7654.");</a:t>
            </a:r>
          </a:p>
          <a:p>
            <a:pPr eaLnBrk="1" hangingPunct="1"/>
            <a:r>
              <a:rPr lang="en-US" sz="1400">
                <a:latin typeface="Courier New" pitchFamily="49" charset="0"/>
                <a:cs typeface="Courier New" pitchFamily="49" charset="0"/>
              </a:rPr>
              <a:t>16		  ServerSocket serverSock = new ServerSocket(7654);</a:t>
            </a:r>
          </a:p>
          <a:p>
            <a:pPr eaLnBrk="1" hangingPunct="1"/>
            <a:r>
              <a:rPr lang="en-US" sz="1400">
                <a:latin typeface="Courier New" pitchFamily="49" charset="0"/>
                <a:cs typeface="Courier New" pitchFamily="49" charset="0"/>
              </a:rPr>
              <a:t>17		  Socket connectionSock = serverSock.accept( );</a:t>
            </a:r>
          </a:p>
          <a:p>
            <a:pPr eaLnBrk="1" hangingPunct="1"/>
            <a:r>
              <a:rPr lang="en-US" sz="1400">
                <a:latin typeface="Courier New" pitchFamily="49" charset="0"/>
                <a:cs typeface="Courier New" pitchFamily="49" charset="0"/>
              </a:rPr>
              <a:t>			</a:t>
            </a:r>
          </a:p>
          <a:p>
            <a:pPr eaLnBrk="1" hangingPunct="1"/>
            <a:r>
              <a:rPr lang="en-US" sz="1400">
                <a:latin typeface="Courier New" pitchFamily="49" charset="0"/>
                <a:cs typeface="Courier New" pitchFamily="49" charset="0"/>
              </a:rPr>
              <a:t>18		  BufferedReader clientInput = new BufferedReader(</a:t>
            </a:r>
          </a:p>
          <a:p>
            <a:pPr eaLnBrk="1" hangingPunct="1"/>
            <a:r>
              <a:rPr lang="en-US" sz="1400">
                <a:latin typeface="Courier New" pitchFamily="49" charset="0"/>
                <a:cs typeface="Courier New" pitchFamily="49" charset="0"/>
              </a:rPr>
              <a:t>19			new InputStreamReader(connectionSock.getInputStream( )));</a:t>
            </a:r>
          </a:p>
          <a:p>
            <a:pPr eaLnBrk="1" hangingPunct="1"/>
            <a:r>
              <a:rPr lang="en-US" sz="1400">
                <a:latin typeface="Courier New" pitchFamily="49" charset="0"/>
                <a:cs typeface="Courier New" pitchFamily="49" charset="0"/>
              </a:rPr>
              <a:t>20		  DataOutputStream clientOutput = new DataOutputStream(</a:t>
            </a:r>
          </a:p>
          <a:p>
            <a:pPr eaLnBrk="1" hangingPunct="1"/>
            <a:r>
              <a:rPr lang="en-US" sz="1400">
                <a:latin typeface="Courier New" pitchFamily="49" charset="0"/>
                <a:cs typeface="Courier New" pitchFamily="49" charset="0"/>
              </a:rPr>
              <a:t>21			connectionSock.getOutputStream( ));</a:t>
            </a:r>
          </a:p>
          <a:p>
            <a:pPr eaLnBrk="1" hangingPunct="1"/>
            <a:endParaRPr lang="en-US" sz="1400">
              <a:latin typeface="Courier New" pitchFamily="49" charset="0"/>
              <a:cs typeface="Courier New" pitchFamily="49"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152400"/>
            <a:ext cx="8229600" cy="1143000"/>
          </a:xfrm>
        </p:spPr>
        <p:txBody>
          <a:bodyPr/>
          <a:lstStyle/>
          <a:p>
            <a:pPr eaLnBrk="1" hangingPunct="1"/>
            <a:r>
              <a:rPr lang="en-US"/>
              <a:t>Date and Time Server (2 of 2)</a:t>
            </a:r>
          </a:p>
        </p:txBody>
      </p:sp>
      <p:sp>
        <p:nvSpPr>
          <p:cNvPr id="4" name="Slide Number Placeholder 3"/>
          <p:cNvSpPr>
            <a:spLocks noGrp="1"/>
          </p:cNvSpPr>
          <p:nvPr>
            <p:ph type="sldNum" sz="quarter" idx="11"/>
          </p:nvPr>
        </p:nvSpPr>
        <p:spPr>
          <a:xfrm>
            <a:off x="6477000" y="6492875"/>
            <a:ext cx="2133600" cy="365125"/>
          </a:xfrm>
        </p:spPr>
        <p:txBody>
          <a:bodyPr/>
          <a:lstStyle/>
          <a:p>
            <a:pPr>
              <a:defRPr/>
            </a:pPr>
            <a:r>
              <a:rPr lang="en-US" dirty="0"/>
              <a:t>19-</a:t>
            </a:r>
            <a:fld id="{4FF19D16-6673-4F43-ADED-A28E6A6B4715}" type="slidenum">
              <a:rPr lang="en-US" smtClean="0"/>
              <a:pPr>
                <a:defRPr/>
              </a:pPr>
              <a:t>45</a:t>
            </a:fld>
            <a:endParaRPr lang="en-US" dirty="0"/>
          </a:p>
        </p:txBody>
      </p:sp>
      <p:sp>
        <p:nvSpPr>
          <p:cNvPr id="5" name="Footer Placeholder 4"/>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
        <p:nvSpPr>
          <p:cNvPr id="50181" name="TextBox 5"/>
          <p:cNvSpPr txBox="1">
            <a:spLocks noChangeArrowheads="1"/>
          </p:cNvSpPr>
          <p:nvPr/>
        </p:nvSpPr>
        <p:spPr bwMode="auto">
          <a:xfrm>
            <a:off x="228600" y="1219200"/>
            <a:ext cx="8501063"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latin typeface="Courier New" pitchFamily="49" charset="0"/>
                <a:cs typeface="Courier New" pitchFamily="49" charset="0"/>
              </a:rPr>
              <a:t>22		  System.out.println("Connection made, waiting for client " +</a:t>
            </a:r>
          </a:p>
          <a:p>
            <a:pPr eaLnBrk="1" hangingPunct="1"/>
            <a:r>
              <a:rPr lang="en-US" sz="1400">
                <a:latin typeface="Courier New" pitchFamily="49" charset="0"/>
                <a:cs typeface="Courier New" pitchFamily="49" charset="0"/>
              </a:rPr>
              <a:t>23			"to send their name.");</a:t>
            </a:r>
          </a:p>
          <a:p>
            <a:pPr eaLnBrk="1" hangingPunct="1"/>
            <a:r>
              <a:rPr lang="en-US" sz="1400">
                <a:latin typeface="Courier New" pitchFamily="49" charset="0"/>
                <a:cs typeface="Courier New" pitchFamily="49" charset="0"/>
              </a:rPr>
              <a:t>24		  String clientText = clientInput.readLine( );</a:t>
            </a:r>
          </a:p>
          <a:p>
            <a:pPr eaLnBrk="1" hangingPunct="1"/>
            <a:r>
              <a:rPr lang="en-US" sz="1400">
                <a:latin typeface="Courier New" pitchFamily="49" charset="0"/>
                <a:cs typeface="Courier New" pitchFamily="49" charset="0"/>
              </a:rPr>
              <a:t>25		  String replyText = "Welcome, " + clientText + </a:t>
            </a:r>
          </a:p>
          <a:p>
            <a:pPr eaLnBrk="1" hangingPunct="1"/>
            <a:r>
              <a:rPr lang="en-US" sz="1400">
                <a:latin typeface="Courier New" pitchFamily="49" charset="0"/>
                <a:cs typeface="Courier New" pitchFamily="49" charset="0"/>
              </a:rPr>
              <a:t>26			", Today is " + now.toString( ) + "\n";</a:t>
            </a:r>
          </a:p>
          <a:p>
            <a:pPr eaLnBrk="1" hangingPunct="1"/>
            <a:r>
              <a:rPr lang="en-US" sz="1400">
                <a:latin typeface="Courier New" pitchFamily="49" charset="0"/>
                <a:cs typeface="Courier New" pitchFamily="49" charset="0"/>
              </a:rPr>
              <a:t>27		  clientOutput.writeBytes(replyText);</a:t>
            </a:r>
          </a:p>
          <a:p>
            <a:pPr eaLnBrk="1" hangingPunct="1"/>
            <a:r>
              <a:rPr lang="en-US" sz="1400">
                <a:latin typeface="Courier New" pitchFamily="49" charset="0"/>
                <a:cs typeface="Courier New" pitchFamily="49" charset="0"/>
              </a:rPr>
              <a:t>28		  System.out.println("Sent: " + replyText);</a:t>
            </a:r>
          </a:p>
          <a:p>
            <a:pPr eaLnBrk="1" hangingPunct="1"/>
            <a:endParaRPr lang="en-US" sz="1400">
              <a:latin typeface="Courier New" pitchFamily="49" charset="0"/>
              <a:cs typeface="Courier New" pitchFamily="49" charset="0"/>
            </a:endParaRPr>
          </a:p>
          <a:p>
            <a:pPr eaLnBrk="1" hangingPunct="1"/>
            <a:r>
              <a:rPr lang="en-US" sz="1400">
                <a:latin typeface="Courier New" pitchFamily="49" charset="0"/>
                <a:cs typeface="Courier New" pitchFamily="49" charset="0"/>
              </a:rPr>
              <a:t>29		  clientOutput.close( );</a:t>
            </a:r>
          </a:p>
          <a:p>
            <a:pPr eaLnBrk="1" hangingPunct="1"/>
            <a:r>
              <a:rPr lang="en-US" sz="1400">
                <a:latin typeface="Courier New" pitchFamily="49" charset="0"/>
                <a:cs typeface="Courier New" pitchFamily="49" charset="0"/>
              </a:rPr>
              <a:t>30		  clientInput.close( );</a:t>
            </a:r>
          </a:p>
          <a:p>
            <a:pPr eaLnBrk="1" hangingPunct="1"/>
            <a:r>
              <a:rPr lang="en-US" sz="1400">
                <a:latin typeface="Courier New" pitchFamily="49" charset="0"/>
                <a:cs typeface="Courier New" pitchFamily="49" charset="0"/>
              </a:rPr>
              <a:t>31		  connectionSock.close( );</a:t>
            </a:r>
          </a:p>
          <a:p>
            <a:pPr eaLnBrk="1" hangingPunct="1"/>
            <a:r>
              <a:rPr lang="en-US" sz="1400">
                <a:latin typeface="Courier New" pitchFamily="49" charset="0"/>
                <a:cs typeface="Courier New" pitchFamily="49" charset="0"/>
              </a:rPr>
              <a:t>32		  serverSock.close( );</a:t>
            </a:r>
          </a:p>
          <a:p>
            <a:pPr eaLnBrk="1" hangingPunct="1"/>
            <a:r>
              <a:rPr lang="en-US" sz="1400">
                <a:latin typeface="Courier New" pitchFamily="49" charset="0"/>
                <a:cs typeface="Courier New" pitchFamily="49" charset="0"/>
              </a:rPr>
              <a:t>33		}</a:t>
            </a:r>
          </a:p>
          <a:p>
            <a:pPr eaLnBrk="1" hangingPunct="1"/>
            <a:r>
              <a:rPr lang="en-US" sz="1400">
                <a:latin typeface="Courier New" pitchFamily="49" charset="0"/>
                <a:cs typeface="Courier New" pitchFamily="49" charset="0"/>
              </a:rPr>
              <a:t>34		catch (IOException e)</a:t>
            </a:r>
          </a:p>
          <a:p>
            <a:pPr eaLnBrk="1" hangingPunct="1"/>
            <a:r>
              <a:rPr lang="en-US" sz="1400">
                <a:latin typeface="Courier New" pitchFamily="49" charset="0"/>
                <a:cs typeface="Courier New" pitchFamily="49" charset="0"/>
              </a:rPr>
              <a:t>35		{</a:t>
            </a:r>
          </a:p>
          <a:p>
            <a:pPr eaLnBrk="1" hangingPunct="1"/>
            <a:r>
              <a:rPr lang="en-US" sz="1400">
                <a:latin typeface="Courier New" pitchFamily="49" charset="0"/>
                <a:cs typeface="Courier New" pitchFamily="49" charset="0"/>
              </a:rPr>
              <a:t>		  System.out.println(e.getMessage( ));</a:t>
            </a:r>
          </a:p>
          <a:p>
            <a:pPr eaLnBrk="1" hangingPunct="1"/>
            <a:r>
              <a:rPr lang="en-US" sz="1400">
                <a:latin typeface="Courier New" pitchFamily="49" charset="0"/>
                <a:cs typeface="Courier New" pitchFamily="49" charset="0"/>
              </a:rPr>
              <a:t>36		}</a:t>
            </a:r>
          </a:p>
          <a:p>
            <a:pPr eaLnBrk="1" hangingPunct="1"/>
            <a:r>
              <a:rPr lang="en-US" sz="1400">
                <a:latin typeface="Courier New" pitchFamily="49" charset="0"/>
                <a:cs typeface="Courier New" pitchFamily="49" charset="0"/>
              </a:rPr>
              <a:t>37	  }</a:t>
            </a:r>
          </a:p>
          <a:p>
            <a:pPr eaLnBrk="1" hangingPunct="1"/>
            <a:r>
              <a:rPr lang="en-US" sz="1400">
                <a:latin typeface="Courier New" pitchFamily="49" charset="0"/>
                <a:cs typeface="Courier New" pitchFamily="49" charset="0"/>
              </a:rPr>
              <a:t>38	}</a:t>
            </a:r>
          </a:p>
          <a:p>
            <a:pPr eaLnBrk="1" hangingPunct="1"/>
            <a:endParaRPr lang="en-US" sz="1400">
              <a:latin typeface="Courier New" pitchFamily="49" charset="0"/>
              <a:cs typeface="Courier New" pitchFamily="49" charset="0"/>
            </a:endParaRPr>
          </a:p>
        </p:txBody>
      </p:sp>
      <p:sp>
        <p:nvSpPr>
          <p:cNvPr id="8" name="Rectangle 7"/>
          <p:cNvSpPr/>
          <p:nvPr/>
        </p:nvSpPr>
        <p:spPr>
          <a:xfrm>
            <a:off x="1676400" y="5257800"/>
            <a:ext cx="6781800" cy="1069975"/>
          </a:xfrm>
          <a:prstGeom prst="rect">
            <a:avLst/>
          </a:prstGeom>
          <a:solidFill>
            <a:schemeClr val="accent1">
              <a:alpha val="26000"/>
            </a:schemeClr>
          </a:solidFill>
        </p:spPr>
        <p:txBody>
          <a:bodyPr>
            <a:spAutoFit/>
          </a:bodyPr>
          <a:lstStyle/>
          <a:p>
            <a:pPr>
              <a:defRPr/>
            </a:pPr>
            <a:r>
              <a:rPr lang="en-US" sz="1600" b="1" cap="all" dirty="0">
                <a:latin typeface="Arial" charset="0"/>
              </a:rPr>
              <a:t>SAMPLE dialogue (After client connects to server)</a:t>
            </a:r>
          </a:p>
          <a:p>
            <a:pPr>
              <a:defRPr/>
            </a:pPr>
            <a:r>
              <a:rPr lang="en-US" sz="1600" dirty="0">
                <a:latin typeface="Arial" charset="0"/>
              </a:rPr>
              <a:t>Waiting for a connection on port 7654.</a:t>
            </a:r>
          </a:p>
          <a:p>
            <a:pPr>
              <a:defRPr/>
            </a:pPr>
            <a:r>
              <a:rPr lang="en-US" sz="1600" dirty="0">
                <a:latin typeface="Arial" charset="0"/>
              </a:rPr>
              <a:t>Connection made, waiting for client to send their name.</a:t>
            </a:r>
          </a:p>
          <a:p>
            <a:pPr>
              <a:defRPr/>
            </a:pPr>
            <a:r>
              <a:rPr lang="en-US" sz="1600" dirty="0">
                <a:latin typeface="Arial" charset="0"/>
              </a:rPr>
              <a:t>Sent: Welcome, Dusty Rhodes, Today is Fri Oct 13 03:03:21 AKDT 2006</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152400"/>
            <a:ext cx="8229600" cy="1143000"/>
          </a:xfrm>
        </p:spPr>
        <p:txBody>
          <a:bodyPr/>
          <a:lstStyle/>
          <a:p>
            <a:pPr eaLnBrk="1" hangingPunct="1"/>
            <a:r>
              <a:rPr lang="en-US"/>
              <a:t>Date and Time Client (1 of 2)</a:t>
            </a:r>
          </a:p>
        </p:txBody>
      </p:sp>
      <p:sp>
        <p:nvSpPr>
          <p:cNvPr id="4" name="Slide Number Placeholder 3"/>
          <p:cNvSpPr>
            <a:spLocks noGrp="1"/>
          </p:cNvSpPr>
          <p:nvPr>
            <p:ph type="sldNum" sz="quarter" idx="11"/>
          </p:nvPr>
        </p:nvSpPr>
        <p:spPr/>
        <p:txBody>
          <a:bodyPr/>
          <a:lstStyle/>
          <a:p>
            <a:pPr>
              <a:defRPr/>
            </a:pPr>
            <a:r>
              <a:rPr lang="en-US"/>
              <a:t>19-</a:t>
            </a:r>
            <a:fld id="{21CB0F1A-5D1D-4D03-8EC7-55E92F211183}" type="slidenum">
              <a:rPr lang="en-US" smtClean="0"/>
              <a:pPr>
                <a:defRPr/>
              </a:pPr>
              <a:t>46</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
        <p:nvSpPr>
          <p:cNvPr id="51205" name="TextBox 5"/>
          <p:cNvSpPr txBox="1">
            <a:spLocks noChangeArrowheads="1"/>
          </p:cNvSpPr>
          <p:nvPr/>
        </p:nvSpPr>
        <p:spPr bwMode="auto">
          <a:xfrm>
            <a:off x="228600" y="1219200"/>
            <a:ext cx="8990013"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latin typeface="Courier New" pitchFamily="49" charset="0"/>
                <a:cs typeface="Courier New" pitchFamily="49" charset="0"/>
              </a:rPr>
              <a:t>1	import java.net.Socket;</a:t>
            </a:r>
          </a:p>
          <a:p>
            <a:pPr eaLnBrk="1" hangingPunct="1"/>
            <a:r>
              <a:rPr lang="en-US" sz="1400">
                <a:latin typeface="Courier New" pitchFamily="49" charset="0"/>
                <a:cs typeface="Courier New" pitchFamily="49" charset="0"/>
              </a:rPr>
              <a:t>2	import java.io.DataOutputStream;</a:t>
            </a:r>
          </a:p>
          <a:p>
            <a:pPr eaLnBrk="1" hangingPunct="1"/>
            <a:r>
              <a:rPr lang="en-US" sz="1400">
                <a:latin typeface="Courier New" pitchFamily="49" charset="0"/>
                <a:cs typeface="Courier New" pitchFamily="49" charset="0"/>
              </a:rPr>
              <a:t>3	import java.io.BufferedReader;</a:t>
            </a:r>
          </a:p>
          <a:p>
            <a:pPr eaLnBrk="1" hangingPunct="1"/>
            <a:r>
              <a:rPr lang="en-US" sz="1400">
                <a:latin typeface="Courier New" pitchFamily="49" charset="0"/>
                <a:cs typeface="Courier New" pitchFamily="49" charset="0"/>
              </a:rPr>
              <a:t>4	import java.io.InputStreamReader;</a:t>
            </a:r>
          </a:p>
          <a:p>
            <a:pPr eaLnBrk="1" hangingPunct="1"/>
            <a:r>
              <a:rPr lang="en-US" sz="1400">
                <a:latin typeface="Courier New" pitchFamily="49" charset="0"/>
                <a:cs typeface="Courier New" pitchFamily="49" charset="0"/>
              </a:rPr>
              <a:t>5	import java.io.IOException;</a:t>
            </a:r>
          </a:p>
          <a:p>
            <a:pPr eaLnBrk="1" hangingPunct="1"/>
            <a:endParaRPr lang="en-US" sz="1400">
              <a:latin typeface="Courier New" pitchFamily="49" charset="0"/>
              <a:cs typeface="Courier New" pitchFamily="49" charset="0"/>
            </a:endParaRPr>
          </a:p>
          <a:p>
            <a:pPr eaLnBrk="1" hangingPunct="1"/>
            <a:r>
              <a:rPr lang="en-US" sz="1400">
                <a:latin typeface="Courier New" pitchFamily="49" charset="0"/>
                <a:cs typeface="Courier New" pitchFamily="49" charset="0"/>
              </a:rPr>
              <a:t>6	public class DateClient</a:t>
            </a:r>
          </a:p>
          <a:p>
            <a:pPr eaLnBrk="1" hangingPunct="1"/>
            <a:r>
              <a:rPr lang="en-US" sz="1400">
                <a:latin typeface="Courier New" pitchFamily="49" charset="0"/>
                <a:cs typeface="Courier New" pitchFamily="49" charset="0"/>
              </a:rPr>
              <a:t>7	{</a:t>
            </a:r>
          </a:p>
          <a:p>
            <a:pPr eaLnBrk="1" hangingPunct="1"/>
            <a:r>
              <a:rPr lang="en-US" sz="1400">
                <a:latin typeface="Courier New" pitchFamily="49" charset="0"/>
                <a:cs typeface="Courier New" pitchFamily="49" charset="0"/>
              </a:rPr>
              <a:t>8	  public static void main(String[] args) </a:t>
            </a:r>
          </a:p>
          <a:p>
            <a:pPr eaLnBrk="1" hangingPunct="1"/>
            <a:r>
              <a:rPr lang="en-US" sz="1400">
                <a:latin typeface="Courier New" pitchFamily="49" charset="0"/>
                <a:cs typeface="Courier New" pitchFamily="49" charset="0"/>
              </a:rPr>
              <a:t>9	  {</a:t>
            </a:r>
          </a:p>
          <a:p>
            <a:pPr eaLnBrk="1" hangingPunct="1"/>
            <a:r>
              <a:rPr lang="en-US" sz="1400">
                <a:latin typeface="Courier New" pitchFamily="49" charset="0"/>
                <a:cs typeface="Courier New" pitchFamily="49" charset="0"/>
              </a:rPr>
              <a:t>10		try</a:t>
            </a:r>
          </a:p>
          <a:p>
            <a:pPr eaLnBrk="1" hangingPunct="1"/>
            <a:r>
              <a:rPr lang="en-US" sz="1400">
                <a:latin typeface="Courier New" pitchFamily="49" charset="0"/>
                <a:cs typeface="Courier New" pitchFamily="49" charset="0"/>
              </a:rPr>
              <a:t>11		{</a:t>
            </a:r>
          </a:p>
          <a:p>
            <a:pPr eaLnBrk="1" hangingPunct="1"/>
            <a:r>
              <a:rPr lang="en-US" sz="1400">
                <a:latin typeface="Courier New" pitchFamily="49" charset="0"/>
                <a:cs typeface="Courier New" pitchFamily="49" charset="0"/>
              </a:rPr>
              <a:t>12		  String hostname = "localhost";</a:t>
            </a:r>
          </a:p>
          <a:p>
            <a:pPr eaLnBrk="1" hangingPunct="1"/>
            <a:r>
              <a:rPr lang="en-US" sz="1400">
                <a:latin typeface="Courier New" pitchFamily="49" charset="0"/>
                <a:cs typeface="Courier New" pitchFamily="49" charset="0"/>
              </a:rPr>
              <a:t>13		  int port = 7654;</a:t>
            </a:r>
          </a:p>
          <a:p>
            <a:pPr eaLnBrk="1" hangingPunct="1"/>
            <a:endParaRPr lang="en-US" sz="1400">
              <a:latin typeface="Courier New" pitchFamily="49" charset="0"/>
              <a:cs typeface="Courier New" pitchFamily="49" charset="0"/>
            </a:endParaRPr>
          </a:p>
          <a:p>
            <a:pPr eaLnBrk="1" hangingPunct="1"/>
            <a:r>
              <a:rPr lang="en-US" sz="1400">
                <a:latin typeface="Courier New" pitchFamily="49" charset="0"/>
                <a:cs typeface="Courier New" pitchFamily="49" charset="0"/>
              </a:rPr>
              <a:t>14		  System.out.println("Connecting to server on port " + port);</a:t>
            </a:r>
          </a:p>
          <a:p>
            <a:pPr eaLnBrk="1" hangingPunct="1"/>
            <a:r>
              <a:rPr lang="en-US" sz="1400">
                <a:latin typeface="Courier New" pitchFamily="49" charset="0"/>
                <a:cs typeface="Courier New" pitchFamily="49" charset="0"/>
              </a:rPr>
              <a:t>15		  Socket connectionSock = new Socket(hostname, port);</a:t>
            </a:r>
          </a:p>
          <a:p>
            <a:pPr eaLnBrk="1" hangingPunct="1"/>
            <a:endParaRPr lang="en-US" sz="1400">
              <a:latin typeface="Courier New" pitchFamily="49" charset="0"/>
              <a:cs typeface="Courier New" pitchFamily="49" charset="0"/>
            </a:endParaRPr>
          </a:p>
          <a:p>
            <a:pPr eaLnBrk="1" hangingPunct="1"/>
            <a:r>
              <a:rPr lang="en-US" sz="1400">
                <a:latin typeface="Courier New" pitchFamily="49" charset="0"/>
                <a:cs typeface="Courier New" pitchFamily="49" charset="0"/>
              </a:rPr>
              <a:t>16		  BufferedReader serverInput = new BufferedReader(</a:t>
            </a:r>
          </a:p>
          <a:p>
            <a:pPr eaLnBrk="1" hangingPunct="1"/>
            <a:r>
              <a:rPr lang="en-US" sz="1400">
                <a:latin typeface="Courier New" pitchFamily="49" charset="0"/>
                <a:cs typeface="Courier New" pitchFamily="49" charset="0"/>
              </a:rPr>
              <a:t>17			new InputStreamReader(connectionSock.getInputStream( )));</a:t>
            </a:r>
          </a:p>
          <a:p>
            <a:pPr eaLnBrk="1" hangingPunct="1"/>
            <a:r>
              <a:rPr lang="en-US" sz="1400">
                <a:latin typeface="Courier New" pitchFamily="49" charset="0"/>
                <a:cs typeface="Courier New" pitchFamily="49" charset="0"/>
              </a:rPr>
              <a:t>18		  DataOutputStream serverOutput = new DataOutputStream(</a:t>
            </a:r>
          </a:p>
          <a:p>
            <a:pPr eaLnBrk="1" hangingPunct="1"/>
            <a:r>
              <a:rPr lang="en-US" sz="1400">
                <a:latin typeface="Courier New" pitchFamily="49" charset="0"/>
                <a:cs typeface="Courier New" pitchFamily="49" charset="0"/>
              </a:rPr>
              <a:t>19			connectionSock.getOutputStream( ));</a:t>
            </a:r>
          </a:p>
          <a:p>
            <a:pPr eaLnBrk="1" hangingPunct="1"/>
            <a:endParaRPr lang="en-US" sz="1400">
              <a:latin typeface="Courier New" pitchFamily="49" charset="0"/>
              <a:cs typeface="Courier New" pitchFamily="49"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152400"/>
            <a:ext cx="8229600" cy="1143000"/>
          </a:xfrm>
        </p:spPr>
        <p:txBody>
          <a:bodyPr/>
          <a:lstStyle/>
          <a:p>
            <a:pPr eaLnBrk="1" hangingPunct="1"/>
            <a:r>
              <a:rPr lang="en-US"/>
              <a:t>Date and Time Client (2 of 2)</a:t>
            </a:r>
          </a:p>
        </p:txBody>
      </p:sp>
      <p:sp>
        <p:nvSpPr>
          <p:cNvPr id="4" name="Slide Number Placeholder 3"/>
          <p:cNvSpPr>
            <a:spLocks noGrp="1"/>
          </p:cNvSpPr>
          <p:nvPr>
            <p:ph type="sldNum" sz="quarter" idx="11"/>
          </p:nvPr>
        </p:nvSpPr>
        <p:spPr>
          <a:xfrm>
            <a:off x="6477000" y="6492875"/>
            <a:ext cx="2133600" cy="365125"/>
          </a:xfrm>
        </p:spPr>
        <p:txBody>
          <a:bodyPr/>
          <a:lstStyle/>
          <a:p>
            <a:pPr>
              <a:defRPr/>
            </a:pPr>
            <a:r>
              <a:rPr lang="en-US" dirty="0"/>
              <a:t>19-</a:t>
            </a:r>
            <a:fld id="{601DFC5E-BDC3-4556-8979-2C17EDAFCC97}" type="slidenum">
              <a:rPr lang="en-US" smtClean="0"/>
              <a:pPr>
                <a:defRPr/>
              </a:pPr>
              <a:t>47</a:t>
            </a:fld>
            <a:endParaRPr lang="en-US" dirty="0"/>
          </a:p>
        </p:txBody>
      </p:sp>
      <p:sp>
        <p:nvSpPr>
          <p:cNvPr id="5" name="Footer Placeholder 4"/>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
        <p:nvSpPr>
          <p:cNvPr id="52229" name="TextBox 5"/>
          <p:cNvSpPr txBox="1">
            <a:spLocks noChangeArrowheads="1"/>
          </p:cNvSpPr>
          <p:nvPr/>
        </p:nvSpPr>
        <p:spPr bwMode="auto">
          <a:xfrm>
            <a:off x="228600" y="1219200"/>
            <a:ext cx="7862888"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latin typeface="Courier New" pitchFamily="49" charset="0"/>
                <a:cs typeface="Courier New" pitchFamily="49" charset="0"/>
              </a:rPr>
              <a:t>20		  System.out.println("Connection made, sending name.");</a:t>
            </a:r>
          </a:p>
          <a:p>
            <a:pPr eaLnBrk="1" hangingPunct="1"/>
            <a:r>
              <a:rPr lang="en-US" sz="1400">
                <a:latin typeface="Courier New" pitchFamily="49" charset="0"/>
                <a:cs typeface="Courier New" pitchFamily="49" charset="0"/>
              </a:rPr>
              <a:t>21		  serverOutput.writeBytes("Dusty Rhodes\n");</a:t>
            </a:r>
          </a:p>
          <a:p>
            <a:pPr eaLnBrk="1" hangingPunct="1"/>
            <a:endParaRPr lang="en-US" sz="1400">
              <a:latin typeface="Courier New" pitchFamily="49" charset="0"/>
              <a:cs typeface="Courier New" pitchFamily="49" charset="0"/>
            </a:endParaRPr>
          </a:p>
          <a:p>
            <a:pPr eaLnBrk="1" hangingPunct="1"/>
            <a:r>
              <a:rPr lang="en-US" sz="1400">
                <a:latin typeface="Courier New" pitchFamily="49" charset="0"/>
                <a:cs typeface="Courier New" pitchFamily="49" charset="0"/>
              </a:rPr>
              <a:t>22		  System.out.println("Waiting for reply.");</a:t>
            </a:r>
          </a:p>
          <a:p>
            <a:pPr eaLnBrk="1" hangingPunct="1"/>
            <a:r>
              <a:rPr lang="en-US" sz="1400">
                <a:latin typeface="Courier New" pitchFamily="49" charset="0"/>
                <a:cs typeface="Courier New" pitchFamily="49" charset="0"/>
              </a:rPr>
              <a:t>23		  String serverData = serverInput.readLine( );</a:t>
            </a:r>
          </a:p>
          <a:p>
            <a:pPr eaLnBrk="1" hangingPunct="1"/>
            <a:r>
              <a:rPr lang="en-US" sz="1400">
                <a:latin typeface="Courier New" pitchFamily="49" charset="0"/>
                <a:cs typeface="Courier New" pitchFamily="49" charset="0"/>
              </a:rPr>
              <a:t>24		  System.out.println("Received: " + serverData);</a:t>
            </a:r>
          </a:p>
          <a:p>
            <a:pPr eaLnBrk="1" hangingPunct="1"/>
            <a:endParaRPr lang="en-US" sz="1400">
              <a:latin typeface="Courier New" pitchFamily="49" charset="0"/>
              <a:cs typeface="Courier New" pitchFamily="49" charset="0"/>
            </a:endParaRPr>
          </a:p>
          <a:p>
            <a:pPr eaLnBrk="1" hangingPunct="1"/>
            <a:r>
              <a:rPr lang="en-US" sz="1400">
                <a:latin typeface="Courier New" pitchFamily="49" charset="0"/>
                <a:cs typeface="Courier New" pitchFamily="49" charset="0"/>
              </a:rPr>
              <a:t>25		  serverOutput.close( );</a:t>
            </a:r>
          </a:p>
          <a:p>
            <a:pPr eaLnBrk="1" hangingPunct="1"/>
            <a:r>
              <a:rPr lang="en-US" sz="1400">
                <a:latin typeface="Courier New" pitchFamily="49" charset="0"/>
                <a:cs typeface="Courier New" pitchFamily="49" charset="0"/>
              </a:rPr>
              <a:t>26		  serverInput.close( );</a:t>
            </a:r>
          </a:p>
          <a:p>
            <a:pPr eaLnBrk="1" hangingPunct="1"/>
            <a:r>
              <a:rPr lang="en-US" sz="1400">
                <a:latin typeface="Courier New" pitchFamily="49" charset="0"/>
                <a:cs typeface="Courier New" pitchFamily="49" charset="0"/>
              </a:rPr>
              <a:t>27		  connectionSock.close( );</a:t>
            </a:r>
          </a:p>
          <a:p>
            <a:pPr eaLnBrk="1" hangingPunct="1"/>
            <a:r>
              <a:rPr lang="en-US" sz="1400">
                <a:latin typeface="Courier New" pitchFamily="49" charset="0"/>
                <a:cs typeface="Courier New" pitchFamily="49" charset="0"/>
              </a:rPr>
              <a:t>28		}</a:t>
            </a:r>
          </a:p>
          <a:p>
            <a:pPr eaLnBrk="1" hangingPunct="1"/>
            <a:r>
              <a:rPr lang="en-US" sz="1400">
                <a:latin typeface="Courier New" pitchFamily="49" charset="0"/>
                <a:cs typeface="Courier New" pitchFamily="49" charset="0"/>
              </a:rPr>
              <a:t>29		catch (IOException e)</a:t>
            </a:r>
          </a:p>
          <a:p>
            <a:pPr eaLnBrk="1" hangingPunct="1"/>
            <a:r>
              <a:rPr lang="en-US" sz="1400">
                <a:latin typeface="Courier New" pitchFamily="49" charset="0"/>
                <a:cs typeface="Courier New" pitchFamily="49" charset="0"/>
              </a:rPr>
              <a:t>30		{</a:t>
            </a:r>
          </a:p>
          <a:p>
            <a:pPr eaLnBrk="1" hangingPunct="1"/>
            <a:r>
              <a:rPr lang="en-US" sz="1400">
                <a:latin typeface="Courier New" pitchFamily="49" charset="0"/>
                <a:cs typeface="Courier New" pitchFamily="49" charset="0"/>
              </a:rPr>
              <a:t>31		  System.out.println(e.getMessage( ));</a:t>
            </a:r>
          </a:p>
          <a:p>
            <a:pPr eaLnBrk="1" hangingPunct="1"/>
            <a:r>
              <a:rPr lang="en-US" sz="1400">
                <a:latin typeface="Courier New" pitchFamily="49" charset="0"/>
                <a:cs typeface="Courier New" pitchFamily="49" charset="0"/>
              </a:rPr>
              <a:t>32		}</a:t>
            </a:r>
          </a:p>
          <a:p>
            <a:pPr eaLnBrk="1" hangingPunct="1"/>
            <a:r>
              <a:rPr lang="en-US" sz="1400">
                <a:latin typeface="Courier New" pitchFamily="49" charset="0"/>
                <a:cs typeface="Courier New" pitchFamily="49" charset="0"/>
              </a:rPr>
              <a:t>33	  }</a:t>
            </a:r>
          </a:p>
          <a:p>
            <a:pPr eaLnBrk="1" hangingPunct="1"/>
            <a:r>
              <a:rPr lang="en-US" sz="1400">
                <a:latin typeface="Courier New" pitchFamily="49" charset="0"/>
                <a:cs typeface="Courier New" pitchFamily="49" charset="0"/>
              </a:rPr>
              <a:t>34	}</a:t>
            </a:r>
          </a:p>
          <a:p>
            <a:pPr eaLnBrk="1" hangingPunct="1"/>
            <a:endParaRPr lang="en-US" sz="1400">
              <a:latin typeface="Courier New" pitchFamily="49" charset="0"/>
              <a:cs typeface="Courier New" pitchFamily="49" charset="0"/>
            </a:endParaRPr>
          </a:p>
        </p:txBody>
      </p:sp>
      <p:sp>
        <p:nvSpPr>
          <p:cNvPr id="8" name="Rectangle 7"/>
          <p:cNvSpPr/>
          <p:nvPr/>
        </p:nvSpPr>
        <p:spPr>
          <a:xfrm>
            <a:off x="1295400" y="5029200"/>
            <a:ext cx="7391400" cy="1314450"/>
          </a:xfrm>
          <a:prstGeom prst="rect">
            <a:avLst/>
          </a:prstGeom>
          <a:solidFill>
            <a:schemeClr val="accent1">
              <a:alpha val="26000"/>
            </a:schemeClr>
          </a:solidFill>
        </p:spPr>
        <p:txBody>
          <a:bodyPr>
            <a:spAutoFit/>
          </a:bodyPr>
          <a:lstStyle/>
          <a:p>
            <a:pPr>
              <a:defRPr/>
            </a:pPr>
            <a:r>
              <a:rPr lang="en-US" sz="1600" b="1" cap="all" dirty="0">
                <a:latin typeface="Arial" charset="0"/>
              </a:rPr>
              <a:t>SAMPLE dialogue (After client connects to server)</a:t>
            </a:r>
          </a:p>
          <a:p>
            <a:pPr>
              <a:defRPr/>
            </a:pPr>
            <a:r>
              <a:rPr lang="en-US" sz="1600" dirty="0">
                <a:latin typeface="Arial" charset="0"/>
              </a:rPr>
              <a:t>Connecting to server on port 7654</a:t>
            </a:r>
          </a:p>
          <a:p>
            <a:pPr>
              <a:defRPr/>
            </a:pPr>
            <a:r>
              <a:rPr lang="en-US" sz="1600" dirty="0">
                <a:latin typeface="Arial" charset="0"/>
              </a:rPr>
              <a:t>Connection made, sending name.</a:t>
            </a:r>
          </a:p>
          <a:p>
            <a:pPr>
              <a:defRPr/>
            </a:pPr>
            <a:r>
              <a:rPr lang="en-US" sz="1600" dirty="0">
                <a:latin typeface="Arial" charset="0"/>
              </a:rPr>
              <a:t>Waiting for reply.</a:t>
            </a:r>
          </a:p>
          <a:p>
            <a:pPr>
              <a:defRPr/>
            </a:pPr>
            <a:r>
              <a:rPr lang="en-US" sz="1600" dirty="0">
                <a:latin typeface="Arial" charset="0"/>
              </a:rPr>
              <a:t>Received: Welcome, Dusty Rhodes, Today is Fri Oct 13 03:03:21 AKDT 2006</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a:t>Sockets and Threading</a:t>
            </a:r>
          </a:p>
        </p:txBody>
      </p:sp>
      <p:sp>
        <p:nvSpPr>
          <p:cNvPr id="53251" name="Content Placeholder 2"/>
          <p:cNvSpPr>
            <a:spLocks noGrp="1"/>
          </p:cNvSpPr>
          <p:nvPr>
            <p:ph idx="1"/>
          </p:nvPr>
        </p:nvSpPr>
        <p:spPr/>
        <p:txBody>
          <a:bodyPr/>
          <a:lstStyle/>
          <a:p>
            <a:pPr eaLnBrk="1" hangingPunct="1"/>
            <a:r>
              <a:rPr lang="en-US" sz="2800"/>
              <a:t>The server waits, or blocks, at the </a:t>
            </a:r>
            <a:r>
              <a:rPr lang="en-US" sz="2800">
                <a:latin typeface="Courier New" pitchFamily="49" charset="0"/>
                <a:cs typeface="Courier New" pitchFamily="49" charset="0"/>
              </a:rPr>
              <a:t>serverSock.accept() </a:t>
            </a:r>
            <a:r>
              <a:rPr lang="en-US" sz="2800"/>
              <a:t>call until a client connects.</a:t>
            </a:r>
          </a:p>
          <a:p>
            <a:pPr eaLnBrk="1" hangingPunct="1"/>
            <a:r>
              <a:rPr lang="en-US" sz="2800"/>
              <a:t>The client and server block at the </a:t>
            </a:r>
            <a:r>
              <a:rPr lang="en-US" sz="2800">
                <a:latin typeface="Courier New" pitchFamily="49" charset="0"/>
                <a:cs typeface="Courier New" pitchFamily="49" charset="0"/>
              </a:rPr>
              <a:t>readLine() </a:t>
            </a:r>
            <a:r>
              <a:rPr lang="en-US" sz="2800"/>
              <a:t>calls if data is not available.</a:t>
            </a:r>
          </a:p>
          <a:p>
            <a:pPr eaLnBrk="1" hangingPunct="1"/>
            <a:r>
              <a:rPr lang="en-US" sz="2800"/>
              <a:t>This can cause an unresponsive network program and difficult to handle connections from multiple clients on the server end</a:t>
            </a:r>
          </a:p>
          <a:p>
            <a:pPr eaLnBrk="1" hangingPunct="1"/>
            <a:r>
              <a:rPr lang="en-US" sz="2800"/>
              <a:t>The typical solution is to employ threading</a:t>
            </a:r>
          </a:p>
        </p:txBody>
      </p:sp>
      <p:sp>
        <p:nvSpPr>
          <p:cNvPr id="4" name="Slide Number Placeholder 3"/>
          <p:cNvSpPr>
            <a:spLocks noGrp="1"/>
          </p:cNvSpPr>
          <p:nvPr>
            <p:ph type="sldNum" sz="quarter" idx="11"/>
          </p:nvPr>
        </p:nvSpPr>
        <p:spPr/>
        <p:txBody>
          <a:bodyPr/>
          <a:lstStyle/>
          <a:p>
            <a:pPr>
              <a:defRPr/>
            </a:pPr>
            <a:r>
              <a:rPr lang="en-US" dirty="0"/>
              <a:t>19-</a:t>
            </a:r>
            <a:fld id="{44FEF1EB-384D-4C39-9FA3-5F76281FEEE0}" type="slidenum">
              <a:rPr lang="en-US" smtClean="0"/>
              <a:pPr>
                <a:defRPr/>
              </a:pPr>
              <a:t>48</a:t>
            </a:fld>
            <a:endParaRPr lang="en-US" dirty="0"/>
          </a:p>
        </p:txBody>
      </p:sp>
      <p:sp>
        <p:nvSpPr>
          <p:cNvPr id="5" name="Footer Placeholder 4"/>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a:t>Threaded Server</a:t>
            </a:r>
          </a:p>
        </p:txBody>
      </p:sp>
      <p:sp>
        <p:nvSpPr>
          <p:cNvPr id="54275" name="Content Placeholder 2"/>
          <p:cNvSpPr>
            <a:spLocks noGrp="1"/>
          </p:cNvSpPr>
          <p:nvPr>
            <p:ph idx="1"/>
          </p:nvPr>
        </p:nvSpPr>
        <p:spPr/>
        <p:txBody>
          <a:bodyPr/>
          <a:lstStyle/>
          <a:p>
            <a:pPr eaLnBrk="1" hangingPunct="1"/>
            <a:r>
              <a:rPr lang="en-US"/>
              <a:t>For the server, the </a:t>
            </a:r>
            <a:r>
              <a:rPr lang="en-US">
                <a:latin typeface="Courier New" pitchFamily="49" charset="0"/>
                <a:cs typeface="Courier New" pitchFamily="49" charset="0"/>
              </a:rPr>
              <a:t>accept() </a:t>
            </a:r>
            <a:r>
              <a:rPr lang="en-US"/>
              <a:t>call is typically placed in a loop and a new thread created to handle each client connection:</a:t>
            </a:r>
          </a:p>
        </p:txBody>
      </p:sp>
      <p:sp>
        <p:nvSpPr>
          <p:cNvPr id="4" name="Slide Number Placeholder 3"/>
          <p:cNvSpPr>
            <a:spLocks noGrp="1"/>
          </p:cNvSpPr>
          <p:nvPr>
            <p:ph type="sldNum" sz="quarter" idx="11"/>
          </p:nvPr>
        </p:nvSpPr>
        <p:spPr/>
        <p:txBody>
          <a:bodyPr/>
          <a:lstStyle/>
          <a:p>
            <a:pPr>
              <a:defRPr/>
            </a:pPr>
            <a:r>
              <a:rPr lang="en-US"/>
              <a:t>19-</a:t>
            </a:r>
            <a:fld id="{8C520FFA-3AF2-4C20-B1CB-FC7407AA6A89}" type="slidenum">
              <a:rPr lang="en-US" smtClean="0"/>
              <a:pPr>
                <a:defRPr/>
              </a:pPr>
              <a:t>49</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
        <p:nvSpPr>
          <p:cNvPr id="54278" name="TextBox 5"/>
          <p:cNvSpPr txBox="1">
            <a:spLocks noChangeArrowheads="1"/>
          </p:cNvSpPr>
          <p:nvPr/>
        </p:nvSpPr>
        <p:spPr bwMode="auto">
          <a:xfrm>
            <a:off x="304800" y="3581400"/>
            <a:ext cx="8181975"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latin typeface="Courier New" pitchFamily="49" charset="0"/>
                <a:cs typeface="Courier New" pitchFamily="49" charset="0"/>
              </a:rPr>
              <a:t>	while (true)</a:t>
            </a:r>
          </a:p>
          <a:p>
            <a:pPr eaLnBrk="1" hangingPunct="1"/>
            <a:r>
              <a:rPr lang="en-US" sz="1400">
                <a:latin typeface="Courier New" pitchFamily="49" charset="0"/>
                <a:cs typeface="Courier New" pitchFamily="49" charset="0"/>
              </a:rPr>
              <a:t>	{</a:t>
            </a:r>
          </a:p>
          <a:p>
            <a:pPr eaLnBrk="1" hangingPunct="1"/>
            <a:r>
              <a:rPr lang="en-US" sz="1400">
                <a:latin typeface="Courier New" pitchFamily="49" charset="0"/>
                <a:cs typeface="Courier New" pitchFamily="49" charset="0"/>
              </a:rPr>
              <a:t>		Socket connectionSock = serverSock.accept( );</a:t>
            </a:r>
          </a:p>
          <a:p>
            <a:pPr eaLnBrk="1" hangingPunct="1"/>
            <a:r>
              <a:rPr lang="en-US" sz="1400">
                <a:latin typeface="Courier New" pitchFamily="49" charset="0"/>
                <a:cs typeface="Courier New" pitchFamily="49" charset="0"/>
              </a:rPr>
              <a:t>		ClientHandler handler = new ClientHandler(connectionSock);</a:t>
            </a:r>
          </a:p>
          <a:p>
            <a:pPr eaLnBrk="1" hangingPunct="1"/>
            <a:r>
              <a:rPr lang="en-US" sz="1400">
                <a:latin typeface="Courier New" pitchFamily="49" charset="0"/>
                <a:cs typeface="Courier New" pitchFamily="49" charset="0"/>
              </a:rPr>
              <a:t>		Thread theThread = new Thread(handler);</a:t>
            </a:r>
          </a:p>
          <a:p>
            <a:pPr eaLnBrk="1" hangingPunct="1"/>
            <a:r>
              <a:rPr lang="en-US" sz="1400">
                <a:latin typeface="Courier New" pitchFamily="49" charset="0"/>
                <a:cs typeface="Courier New" pitchFamily="49" charset="0"/>
              </a:rPr>
              <a:t>		theThread.start( );</a:t>
            </a:r>
          </a:p>
          <a:p>
            <a:pPr eaLnBrk="1" hangingPunct="1"/>
            <a:r>
              <a:rPr lang="en-US" sz="1400">
                <a:latin typeface="Courier New" pitchFamily="49" charset="0"/>
                <a:cs typeface="Courier New" pitchFamily="49" charset="0"/>
              </a:rPr>
              <a:t>	}</a:t>
            </a:r>
          </a:p>
          <a:p>
            <a:pPr eaLnBrk="1" hangingPunct="1"/>
            <a:endParaRPr lang="en-US" sz="1400">
              <a:latin typeface="Courier New" pitchFamily="49" charset="0"/>
              <a:cs typeface="Courier New" pitchFamily="49"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t>A Nonresponsive GUI</a:t>
            </a:r>
          </a:p>
        </p:txBody>
      </p:sp>
      <p:sp>
        <p:nvSpPr>
          <p:cNvPr id="17411" name="Rectangle 3"/>
          <p:cNvSpPr>
            <a:spLocks noGrp="1" noChangeArrowheads="1"/>
          </p:cNvSpPr>
          <p:nvPr>
            <p:ph type="body" idx="1"/>
          </p:nvPr>
        </p:nvSpPr>
        <p:spPr/>
        <p:txBody>
          <a:bodyPr/>
          <a:lstStyle/>
          <a:p>
            <a:pPr eaLnBrk="1" hangingPunct="1">
              <a:lnSpc>
                <a:spcPct val="80000"/>
              </a:lnSpc>
            </a:pPr>
            <a:r>
              <a:rPr lang="en-US" sz="2800"/>
              <a:t>The following program contains a simple GUI that draws circles one after the other when the "Start" button is clicked</a:t>
            </a:r>
          </a:p>
          <a:p>
            <a:pPr lvl="1" eaLnBrk="1" hangingPunct="1">
              <a:lnSpc>
                <a:spcPct val="80000"/>
              </a:lnSpc>
            </a:pPr>
            <a:r>
              <a:rPr lang="en-US" sz="2400"/>
              <a:t>There is a 1/10 of a second pause between drawing each circle</a:t>
            </a:r>
          </a:p>
          <a:p>
            <a:pPr eaLnBrk="1" hangingPunct="1">
              <a:lnSpc>
                <a:spcPct val="80000"/>
              </a:lnSpc>
            </a:pPr>
            <a:r>
              <a:rPr lang="en-US" sz="2800"/>
              <a:t>If the close-window button is clicked, nothing happens until the program is finished drawing all its circles</a:t>
            </a:r>
          </a:p>
          <a:p>
            <a:pPr eaLnBrk="1" hangingPunct="1">
              <a:lnSpc>
                <a:spcPct val="80000"/>
              </a:lnSpc>
            </a:pPr>
            <a:r>
              <a:rPr lang="en-US" sz="2800"/>
              <a:t>Note the use of the </a:t>
            </a:r>
            <a:r>
              <a:rPr lang="en-US" sz="2800" b="1">
                <a:solidFill>
                  <a:srgbClr val="034CA1"/>
                </a:solidFill>
                <a:latin typeface="Courier New" pitchFamily="49" charset="0"/>
              </a:rPr>
              <a:t>Thread.sleep</a:t>
            </a:r>
            <a:r>
              <a:rPr lang="en-US" sz="2800"/>
              <a:t> (in the method </a:t>
            </a:r>
            <a:r>
              <a:rPr lang="en-US" sz="2800" b="1">
                <a:solidFill>
                  <a:srgbClr val="034CA1"/>
                </a:solidFill>
                <a:latin typeface="Courier New" pitchFamily="49" charset="0"/>
              </a:rPr>
              <a:t>doNothing</a:t>
            </a:r>
            <a:r>
              <a:rPr lang="en-US" sz="2800"/>
              <a:t>) and </a:t>
            </a:r>
            <a:r>
              <a:rPr lang="en-US" sz="2800" b="1">
                <a:solidFill>
                  <a:srgbClr val="034CA1"/>
                </a:solidFill>
                <a:latin typeface="Courier New" pitchFamily="49" charset="0"/>
              </a:rPr>
              <a:t>getGraphics</a:t>
            </a:r>
            <a:r>
              <a:rPr lang="en-US" sz="2800"/>
              <a:t> (in the method </a:t>
            </a:r>
            <a:r>
              <a:rPr lang="en-US" sz="2800" b="1">
                <a:solidFill>
                  <a:srgbClr val="034CA1"/>
                </a:solidFill>
                <a:latin typeface="Courier New" pitchFamily="49" charset="0"/>
              </a:rPr>
              <a:t>fill</a:t>
            </a:r>
            <a:r>
              <a:rPr lang="en-US" sz="2800"/>
              <a:t>) methods</a:t>
            </a:r>
          </a:p>
        </p:txBody>
      </p:sp>
      <p:sp>
        <p:nvSpPr>
          <p:cNvPr id="6" name="Slide Number Placeholder 5"/>
          <p:cNvSpPr>
            <a:spLocks noGrp="1"/>
          </p:cNvSpPr>
          <p:nvPr>
            <p:ph type="sldNum" sz="quarter" idx="11"/>
          </p:nvPr>
        </p:nvSpPr>
        <p:spPr/>
        <p:txBody>
          <a:bodyPr/>
          <a:lstStyle/>
          <a:p>
            <a:pPr>
              <a:defRPr/>
            </a:pPr>
            <a:r>
              <a:rPr lang="en-US"/>
              <a:t>19-</a:t>
            </a:r>
            <a:fld id="{2902EB06-68D0-4A83-A9DF-5B6E071EA1AC}" type="slidenum">
              <a:rPr lang="en-US"/>
              <a:pPr>
                <a:defRPr/>
              </a:pPr>
              <a:t>5</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URL Class</a:t>
            </a:r>
          </a:p>
        </p:txBody>
      </p:sp>
      <p:sp>
        <p:nvSpPr>
          <p:cNvPr id="3" name="Content Placeholder 2"/>
          <p:cNvSpPr>
            <a:spLocks noGrp="1"/>
          </p:cNvSpPr>
          <p:nvPr>
            <p:ph idx="1"/>
          </p:nvPr>
        </p:nvSpPr>
        <p:spPr>
          <a:xfrm>
            <a:off x="484909" y="1066800"/>
            <a:ext cx="8229600" cy="4525963"/>
          </a:xfrm>
        </p:spPr>
        <p:txBody>
          <a:bodyPr/>
          <a:lstStyle/>
          <a:p>
            <a:r>
              <a:rPr lang="en-US" dirty="0"/>
              <a:t>We can retrieve data from a website in just a few lines of code using the URL class</a:t>
            </a:r>
          </a:p>
        </p:txBody>
      </p:sp>
      <p:sp>
        <p:nvSpPr>
          <p:cNvPr id="4" name="Slide Number Placeholder 3"/>
          <p:cNvSpPr>
            <a:spLocks noGrp="1"/>
          </p:cNvSpPr>
          <p:nvPr>
            <p:ph type="sldNum" sz="quarter" idx="11"/>
          </p:nvPr>
        </p:nvSpPr>
        <p:spPr/>
        <p:txBody>
          <a:bodyPr/>
          <a:lstStyle/>
          <a:p>
            <a:pPr>
              <a:defRPr/>
            </a:pPr>
            <a:r>
              <a:rPr lang="en-US"/>
              <a:t>19-</a:t>
            </a:r>
            <a:fld id="{453CDADA-6C2F-43F9-B446-D4C936042E9A}" type="slidenum">
              <a:rPr lang="en-US" smtClean="0"/>
              <a:pPr>
                <a:defRPr/>
              </a:pPr>
              <a:t>50</a:t>
            </a:fld>
            <a:endParaRPr lang="en-US"/>
          </a:p>
        </p:txBody>
      </p:sp>
      <p:sp>
        <p:nvSpPr>
          <p:cNvPr id="5" name="Footer Placeholder 4"/>
          <p:cNvSpPr>
            <a:spLocks noGrp="1"/>
          </p:cNvSpPr>
          <p:nvPr>
            <p:ph type="ftr" sz="quarter" idx="12"/>
          </p:nvPr>
        </p:nvSpPr>
        <p:spPr/>
        <p:txBody>
          <a:bodyPr/>
          <a:lstStyle/>
          <a:p>
            <a:r>
              <a:rPr lang="en-US"/>
              <a:t>Copyright © 2016 Pearson Inc. All rights reserved.</a:t>
            </a:r>
            <a:endParaRPr lang="en-CA" dirty="0"/>
          </a:p>
        </p:txBody>
      </p:sp>
      <p:sp>
        <p:nvSpPr>
          <p:cNvPr id="6" name="TextBox 5"/>
          <p:cNvSpPr txBox="1"/>
          <p:nvPr/>
        </p:nvSpPr>
        <p:spPr>
          <a:xfrm>
            <a:off x="761611" y="2049461"/>
            <a:ext cx="7943200" cy="4832092"/>
          </a:xfrm>
          <a:prstGeom prst="rect">
            <a:avLst/>
          </a:prstGeom>
          <a:noFill/>
        </p:spPr>
        <p:txBody>
          <a:bodyPr wrap="none" rtlCol="0">
            <a:spAutoFit/>
          </a:bodyPr>
          <a:lstStyle/>
          <a:p>
            <a:r>
              <a:rPr lang="en-US" sz="1400" dirty="0"/>
              <a:t>import java.net.URL;</a:t>
            </a:r>
          </a:p>
          <a:p>
            <a:r>
              <a:rPr lang="en-US" sz="1400" dirty="0"/>
              <a:t>import </a:t>
            </a:r>
            <a:r>
              <a:rPr lang="en-US" sz="1400" dirty="0" err="1"/>
              <a:t>java.io.BufferedReader</a:t>
            </a:r>
            <a:r>
              <a:rPr lang="en-US" sz="1400" dirty="0"/>
              <a:t>;</a:t>
            </a:r>
          </a:p>
          <a:p>
            <a:r>
              <a:rPr lang="en-US" sz="1400" dirty="0"/>
              <a:t>import </a:t>
            </a:r>
            <a:r>
              <a:rPr lang="en-US" sz="1400" dirty="0" err="1"/>
              <a:t>java.io.InputStreamReader</a:t>
            </a:r>
            <a:r>
              <a:rPr lang="en-US" sz="1400" dirty="0"/>
              <a:t>;</a:t>
            </a:r>
          </a:p>
          <a:p>
            <a:r>
              <a:rPr lang="en-US" sz="1400" dirty="0"/>
              <a:t>import </a:t>
            </a:r>
            <a:r>
              <a:rPr lang="en-US" sz="1400" dirty="0" err="1"/>
              <a:t>java.util.Scanner</a:t>
            </a:r>
            <a:r>
              <a:rPr lang="en-US" sz="1400" dirty="0"/>
              <a:t>;</a:t>
            </a:r>
          </a:p>
          <a:p>
            <a:endParaRPr lang="en-US" sz="1400" dirty="0"/>
          </a:p>
          <a:p>
            <a:r>
              <a:rPr lang="en-US" sz="1400" dirty="0"/>
              <a:t>public class </a:t>
            </a:r>
            <a:r>
              <a:rPr lang="en-US" sz="1400" dirty="0" err="1"/>
              <a:t>ReadURL</a:t>
            </a:r>
            <a:r>
              <a:rPr lang="en-US" sz="1400" dirty="0"/>
              <a:t>  {</a:t>
            </a:r>
          </a:p>
          <a:p>
            <a:r>
              <a:rPr lang="en-US" sz="1400" dirty="0"/>
              <a:t>	public static void main(String[] </a:t>
            </a:r>
            <a:r>
              <a:rPr lang="en-US" sz="1400" dirty="0" err="1"/>
              <a:t>args</a:t>
            </a:r>
            <a:r>
              <a:rPr lang="en-US" sz="1400" dirty="0"/>
              <a:t>)  {</a:t>
            </a:r>
          </a:p>
          <a:p>
            <a:r>
              <a:rPr lang="en-US" sz="1400" dirty="0"/>
              <a:t>		try  {</a:t>
            </a:r>
          </a:p>
          <a:p>
            <a:r>
              <a:rPr lang="en-US" sz="1400" dirty="0"/>
              <a:t>			URL website = new URL("http://www.wikipedia.org");</a:t>
            </a:r>
          </a:p>
          <a:p>
            <a:r>
              <a:rPr lang="en-US" sz="1400" dirty="0"/>
              <a:t>			Scanner </a:t>
            </a:r>
            <a:r>
              <a:rPr lang="en-US" sz="1400" dirty="0" err="1"/>
              <a:t>inputStream</a:t>
            </a:r>
            <a:r>
              <a:rPr lang="en-US" sz="1400" dirty="0"/>
              <a:t> = new Scanner(new </a:t>
            </a:r>
            <a:r>
              <a:rPr lang="en-US" sz="1400" dirty="0" err="1"/>
              <a:t>InputStreamReader</a:t>
            </a:r>
            <a:r>
              <a:rPr lang="en-US" sz="1400" dirty="0"/>
              <a:t>(</a:t>
            </a:r>
          </a:p>
          <a:p>
            <a:r>
              <a:rPr lang="en-US" sz="1400" dirty="0"/>
              <a:t>				</a:t>
            </a:r>
            <a:r>
              <a:rPr lang="en-US" sz="1400" dirty="0" err="1"/>
              <a:t>website.openStream</a:t>
            </a:r>
            <a:r>
              <a:rPr lang="en-US" sz="1400" dirty="0"/>
              <a:t>()));</a:t>
            </a:r>
          </a:p>
          <a:p>
            <a:r>
              <a:rPr lang="en-US" sz="1400" dirty="0"/>
              <a:t>			while (</a:t>
            </a:r>
            <a:r>
              <a:rPr lang="en-US" sz="1400" dirty="0" err="1"/>
              <a:t>inputStream.hasNextLine</a:t>
            </a:r>
            <a:r>
              <a:rPr lang="en-US" sz="1400" dirty="0"/>
              <a:t>())  {</a:t>
            </a:r>
          </a:p>
          <a:p>
            <a:r>
              <a:rPr lang="en-US" sz="1400" dirty="0"/>
              <a:t>			  String s = </a:t>
            </a:r>
            <a:r>
              <a:rPr lang="en-US" sz="1400" dirty="0" err="1"/>
              <a:t>inputStream.nextLine</a:t>
            </a:r>
            <a:r>
              <a:rPr lang="en-US" sz="1400" dirty="0"/>
              <a:t>();</a:t>
            </a:r>
          </a:p>
          <a:p>
            <a:r>
              <a:rPr lang="en-US" sz="1400" dirty="0"/>
              <a:t>			  </a:t>
            </a:r>
            <a:r>
              <a:rPr lang="en-US" sz="1400" dirty="0" err="1"/>
              <a:t>System.out.println</a:t>
            </a:r>
            <a:r>
              <a:rPr lang="en-US" sz="1400" dirty="0"/>
              <a:t>(s);</a:t>
            </a:r>
          </a:p>
          <a:p>
            <a:r>
              <a:rPr lang="en-US" sz="1400" dirty="0"/>
              <a:t>			}</a:t>
            </a:r>
          </a:p>
          <a:p>
            <a:r>
              <a:rPr lang="en-US" sz="1400" dirty="0"/>
              <a:t>			</a:t>
            </a:r>
            <a:r>
              <a:rPr lang="en-US" sz="1400" dirty="0" err="1"/>
              <a:t>inputStream.close</a:t>
            </a:r>
            <a:r>
              <a:rPr lang="en-US" sz="1400" dirty="0"/>
              <a:t>();</a:t>
            </a:r>
          </a:p>
          <a:p>
            <a:r>
              <a:rPr lang="en-US" sz="1400" dirty="0"/>
              <a:t>		}</a:t>
            </a:r>
          </a:p>
          <a:p>
            <a:r>
              <a:rPr lang="en-US" sz="1400" dirty="0"/>
              <a:t>		catch (Exception e) {</a:t>
            </a:r>
          </a:p>
          <a:p>
            <a:r>
              <a:rPr lang="en-US" sz="1400" dirty="0"/>
              <a:t>			</a:t>
            </a:r>
            <a:r>
              <a:rPr lang="en-US" sz="1400" dirty="0" err="1"/>
              <a:t>System.out.println</a:t>
            </a:r>
            <a:r>
              <a:rPr lang="en-US" sz="1400" dirty="0"/>
              <a:t>(</a:t>
            </a:r>
            <a:r>
              <a:rPr lang="en-US" sz="1400" dirty="0" err="1"/>
              <a:t>e.toString</a:t>
            </a:r>
            <a:r>
              <a:rPr lang="en-US" sz="1400" dirty="0"/>
              <a:t>());</a:t>
            </a:r>
          </a:p>
          <a:p>
            <a:r>
              <a:rPr lang="en-US" sz="1400" dirty="0"/>
              <a:t>		}</a:t>
            </a:r>
          </a:p>
          <a:p>
            <a:r>
              <a:rPr lang="en-US" sz="1400" dirty="0"/>
              <a:t>	}</a:t>
            </a:r>
          </a:p>
          <a:p>
            <a:r>
              <a:rPr lang="en-US" sz="1400" dirty="0"/>
              <a:t>}</a:t>
            </a:r>
          </a:p>
        </p:txBody>
      </p:sp>
    </p:spTree>
    <p:extLst>
      <p:ext uri="{BB962C8B-B14F-4D97-AF65-F5344CB8AC3E}">
        <p14:creationId xmlns:p14="http://schemas.microsoft.com/office/powerpoint/2010/main" val="42485006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t>JavaBeans</a:t>
            </a:r>
          </a:p>
        </p:txBody>
      </p:sp>
      <p:sp>
        <p:nvSpPr>
          <p:cNvPr id="55299" name="Rectangle 3"/>
          <p:cNvSpPr>
            <a:spLocks noGrp="1" noChangeArrowheads="1"/>
          </p:cNvSpPr>
          <p:nvPr>
            <p:ph type="body" idx="1"/>
          </p:nvPr>
        </p:nvSpPr>
        <p:spPr/>
        <p:txBody>
          <a:bodyPr/>
          <a:lstStyle/>
          <a:p>
            <a:pPr eaLnBrk="1" hangingPunct="1"/>
            <a:r>
              <a:rPr lang="en-US" sz="2800" i="1"/>
              <a:t>JavaBeans</a:t>
            </a:r>
            <a:r>
              <a:rPr lang="en-US" sz="2800"/>
              <a:t> is a framework that facilitates software building by connecting software components from different sources</a:t>
            </a:r>
          </a:p>
          <a:p>
            <a:pPr lvl="1" eaLnBrk="1" hangingPunct="1"/>
            <a:r>
              <a:rPr lang="en-US" sz="2400"/>
              <a:t>Some may be standard</a:t>
            </a:r>
          </a:p>
          <a:p>
            <a:pPr lvl="1" eaLnBrk="1" hangingPunct="1"/>
            <a:r>
              <a:rPr lang="en-US" sz="2400"/>
              <a:t>Others may be designed for a particular application</a:t>
            </a:r>
          </a:p>
          <a:p>
            <a:pPr eaLnBrk="1" hangingPunct="1"/>
            <a:r>
              <a:rPr lang="en-US" sz="2800"/>
              <a:t>Components built using this framework are more easily integrated and reused</a:t>
            </a:r>
          </a:p>
        </p:txBody>
      </p:sp>
      <p:sp>
        <p:nvSpPr>
          <p:cNvPr id="6" name="Slide Number Placeholder 5"/>
          <p:cNvSpPr>
            <a:spLocks noGrp="1"/>
          </p:cNvSpPr>
          <p:nvPr>
            <p:ph type="sldNum" sz="quarter" idx="11"/>
          </p:nvPr>
        </p:nvSpPr>
        <p:spPr/>
        <p:txBody>
          <a:bodyPr/>
          <a:lstStyle/>
          <a:p>
            <a:pPr>
              <a:defRPr/>
            </a:pPr>
            <a:r>
              <a:rPr lang="en-US"/>
              <a:t>19-</a:t>
            </a:r>
            <a:fld id="{28E03B85-77D4-40E2-B4C3-25491D99A198}" type="slidenum">
              <a:rPr lang="en-US"/>
              <a:pPr>
                <a:defRPr/>
              </a:pPr>
              <a:t>51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t>The JavaBeans Model</a:t>
            </a:r>
          </a:p>
        </p:txBody>
      </p:sp>
      <p:sp>
        <p:nvSpPr>
          <p:cNvPr id="56323" name="Rectangle 3"/>
          <p:cNvSpPr>
            <a:spLocks noGrp="1" noChangeArrowheads="1"/>
          </p:cNvSpPr>
          <p:nvPr>
            <p:ph type="body" idx="1"/>
          </p:nvPr>
        </p:nvSpPr>
        <p:spPr/>
        <p:txBody>
          <a:bodyPr/>
          <a:lstStyle/>
          <a:p>
            <a:pPr marL="609600" indent="-609600" eaLnBrk="1" hangingPunct="1">
              <a:lnSpc>
                <a:spcPct val="80000"/>
              </a:lnSpc>
            </a:pPr>
            <a:r>
              <a:rPr lang="en-US" sz="2800"/>
              <a:t>Software components (i.e., classes) that follow the JavaBeans model are required to provide the following interface services or abilities:</a:t>
            </a:r>
          </a:p>
          <a:p>
            <a:pPr marL="990600" lvl="1" indent="-533400" eaLnBrk="1" hangingPunct="1">
              <a:lnSpc>
                <a:spcPct val="80000"/>
              </a:lnSpc>
              <a:buFontTx/>
              <a:buAutoNum type="arabicPeriod"/>
            </a:pPr>
            <a:r>
              <a:rPr lang="en-US" sz="2400"/>
              <a:t>Rules to ensure consistency in writing interfaces:</a:t>
            </a:r>
          </a:p>
          <a:p>
            <a:pPr marL="1371600" lvl="2" indent="-457200" eaLnBrk="1" hangingPunct="1">
              <a:lnSpc>
                <a:spcPct val="80000"/>
              </a:lnSpc>
              <a:buFontTx/>
              <a:buChar char="–"/>
            </a:pPr>
            <a:r>
              <a:rPr lang="en-US" sz="2000"/>
              <a:t>For example, all accessor methods must begin with </a:t>
            </a:r>
            <a:r>
              <a:rPr lang="en-US" sz="2000" b="1">
                <a:solidFill>
                  <a:srgbClr val="034CA1"/>
                </a:solidFill>
                <a:latin typeface="Courier New" pitchFamily="49" charset="0"/>
              </a:rPr>
              <a:t>get</a:t>
            </a:r>
            <a:r>
              <a:rPr lang="en-US" sz="2000"/>
              <a:t>, and all mutator methods must begin with </a:t>
            </a:r>
            <a:r>
              <a:rPr lang="en-US" sz="2000" b="1">
                <a:solidFill>
                  <a:srgbClr val="034CA1"/>
                </a:solidFill>
                <a:latin typeface="Courier New" pitchFamily="49" charset="0"/>
              </a:rPr>
              <a:t>set</a:t>
            </a:r>
          </a:p>
          <a:p>
            <a:pPr marL="1371600" lvl="2" indent="-457200" eaLnBrk="1" hangingPunct="1">
              <a:lnSpc>
                <a:spcPct val="80000"/>
              </a:lnSpc>
              <a:buFontTx/>
              <a:buChar char="–"/>
            </a:pPr>
            <a:r>
              <a:rPr lang="en-US" sz="2000"/>
              <a:t>This is required, not optional</a:t>
            </a:r>
          </a:p>
          <a:p>
            <a:pPr marL="990600" lvl="1" indent="-533400" eaLnBrk="1" hangingPunct="1">
              <a:lnSpc>
                <a:spcPct val="80000"/>
              </a:lnSpc>
              <a:buFontTx/>
              <a:buAutoNum type="arabicPeriod" startAt="2"/>
            </a:pPr>
            <a:r>
              <a:rPr lang="en-US" sz="2400"/>
              <a:t>An event handling model:</a:t>
            </a:r>
          </a:p>
          <a:p>
            <a:pPr marL="1371600" lvl="2" indent="-457200" eaLnBrk="1" hangingPunct="1">
              <a:lnSpc>
                <a:spcPct val="80000"/>
              </a:lnSpc>
              <a:buFontTx/>
              <a:buChar char="–"/>
            </a:pPr>
            <a:r>
              <a:rPr lang="en-US" sz="2000"/>
              <a:t>Essentially, the event-handling model for the AWT and Swing</a:t>
            </a:r>
          </a:p>
        </p:txBody>
      </p:sp>
      <p:sp>
        <p:nvSpPr>
          <p:cNvPr id="6" name="Slide Number Placeholder 5"/>
          <p:cNvSpPr>
            <a:spLocks noGrp="1"/>
          </p:cNvSpPr>
          <p:nvPr>
            <p:ph type="sldNum" sz="quarter" idx="11"/>
          </p:nvPr>
        </p:nvSpPr>
        <p:spPr/>
        <p:txBody>
          <a:bodyPr/>
          <a:lstStyle/>
          <a:p>
            <a:pPr>
              <a:defRPr/>
            </a:pPr>
            <a:r>
              <a:rPr lang="en-US"/>
              <a:t>19-</a:t>
            </a:r>
            <a:fld id="{B55906E4-AA10-4BC2-8A2E-9D2DBBD4EC3F}" type="slidenum">
              <a:rPr lang="en-US"/>
              <a:pPr>
                <a:defRPr/>
              </a:pPr>
              <a:t>52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t>The JavaBeans Model</a:t>
            </a:r>
          </a:p>
        </p:txBody>
      </p:sp>
      <p:sp>
        <p:nvSpPr>
          <p:cNvPr id="57347" name="Rectangle 3"/>
          <p:cNvSpPr>
            <a:spLocks noGrp="1" noChangeArrowheads="1"/>
          </p:cNvSpPr>
          <p:nvPr>
            <p:ph type="body" idx="1"/>
          </p:nvPr>
        </p:nvSpPr>
        <p:spPr>
          <a:xfrm>
            <a:off x="914400" y="1676400"/>
            <a:ext cx="7620000" cy="4038600"/>
          </a:xfrm>
        </p:spPr>
        <p:txBody>
          <a:bodyPr/>
          <a:lstStyle/>
          <a:p>
            <a:pPr marL="990600" lvl="1" indent="-533400" eaLnBrk="1" hangingPunct="1">
              <a:lnSpc>
                <a:spcPct val="90000"/>
              </a:lnSpc>
              <a:buFontTx/>
              <a:buAutoNum type="arabicPeriod" startAt="3"/>
            </a:pPr>
            <a:r>
              <a:rPr lang="en-US" sz="2400"/>
              <a:t>Persistence:</a:t>
            </a:r>
          </a:p>
          <a:p>
            <a:pPr marL="1371600" lvl="2" indent="-457200" eaLnBrk="1" hangingPunct="1">
              <a:lnSpc>
                <a:spcPct val="90000"/>
              </a:lnSpc>
              <a:buFontTx/>
              <a:buChar char="–"/>
            </a:pPr>
            <a:r>
              <a:rPr lang="en-US" sz="2000"/>
              <a:t>A component (such as a </a:t>
            </a:r>
            <a:r>
              <a:rPr lang="en-US" sz="2000" b="1">
                <a:solidFill>
                  <a:srgbClr val="034CA1"/>
                </a:solidFill>
                <a:latin typeface="Courier New" pitchFamily="49" charset="0"/>
              </a:rPr>
              <a:t>JFrame</a:t>
            </a:r>
            <a:r>
              <a:rPr lang="en-US" sz="2000"/>
              <a:t>) can save its state (e.g., in a database), and therefore retain information about its former use</a:t>
            </a:r>
          </a:p>
          <a:p>
            <a:pPr marL="990600" lvl="1" indent="-533400" eaLnBrk="1" hangingPunct="1">
              <a:lnSpc>
                <a:spcPct val="90000"/>
              </a:lnSpc>
              <a:buFontTx/>
              <a:buAutoNum type="arabicPeriod" startAt="3"/>
            </a:pPr>
            <a:r>
              <a:rPr lang="en-US" sz="2400"/>
              <a:t>Introspection:</a:t>
            </a:r>
          </a:p>
          <a:p>
            <a:pPr marL="1371600" lvl="2" indent="-457200" eaLnBrk="1" hangingPunct="1">
              <a:lnSpc>
                <a:spcPct val="90000"/>
              </a:lnSpc>
              <a:buFontTx/>
              <a:buChar char="–"/>
            </a:pPr>
            <a:r>
              <a:rPr lang="en-US" sz="2000"/>
              <a:t>An enhancement of simple accessor and mutator methods that includes means to find what access to a component is available, as well as providing access</a:t>
            </a:r>
          </a:p>
          <a:p>
            <a:pPr marL="990600" lvl="1" indent="-533400" eaLnBrk="1" hangingPunct="1">
              <a:lnSpc>
                <a:spcPct val="90000"/>
              </a:lnSpc>
              <a:buFontTx/>
              <a:buAutoNum type="arabicPeriod" startAt="3"/>
            </a:pPr>
            <a:r>
              <a:rPr lang="en-US" sz="2400"/>
              <a:t>Builder support:</a:t>
            </a:r>
          </a:p>
          <a:p>
            <a:pPr marL="1371600" lvl="2" indent="-457200" eaLnBrk="1" hangingPunct="1">
              <a:lnSpc>
                <a:spcPct val="90000"/>
              </a:lnSpc>
              <a:buFontTx/>
              <a:buChar char="–"/>
            </a:pPr>
            <a:r>
              <a:rPr lang="en-US" sz="2000"/>
              <a:t>Integrated Development Environments (IDEs) designed to connect JavaBean components to produce a final application (e.g., Sun's Bean Builder)</a:t>
            </a:r>
          </a:p>
        </p:txBody>
      </p:sp>
      <p:sp>
        <p:nvSpPr>
          <p:cNvPr id="6" name="Slide Number Placeholder 5"/>
          <p:cNvSpPr>
            <a:spLocks noGrp="1"/>
          </p:cNvSpPr>
          <p:nvPr>
            <p:ph type="sldNum" sz="quarter" idx="11"/>
          </p:nvPr>
        </p:nvSpPr>
        <p:spPr/>
        <p:txBody>
          <a:bodyPr/>
          <a:lstStyle/>
          <a:p>
            <a:pPr>
              <a:defRPr/>
            </a:pPr>
            <a:r>
              <a:rPr lang="en-US"/>
              <a:t>19-</a:t>
            </a:r>
            <a:fld id="{26262967-2118-49BA-BF3F-ABE5B5447BD2}" type="slidenum">
              <a:rPr lang="en-US"/>
              <a:pPr>
                <a:defRPr/>
              </a:pPr>
              <a:t>53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z="3200"/>
              <a:t>JavaBeans and Enterprise JavaBeans</a:t>
            </a:r>
          </a:p>
        </p:txBody>
      </p:sp>
      <p:sp>
        <p:nvSpPr>
          <p:cNvPr id="58371" name="Rectangle 3"/>
          <p:cNvSpPr>
            <a:spLocks noGrp="1" noChangeArrowheads="1"/>
          </p:cNvSpPr>
          <p:nvPr>
            <p:ph type="body" idx="1"/>
          </p:nvPr>
        </p:nvSpPr>
        <p:spPr/>
        <p:txBody>
          <a:bodyPr/>
          <a:lstStyle/>
          <a:p>
            <a:pPr eaLnBrk="1" hangingPunct="1"/>
            <a:r>
              <a:rPr lang="en-US" sz="2800"/>
              <a:t>A JavaBean (often called a </a:t>
            </a:r>
            <a:r>
              <a:rPr lang="en-US" sz="2800" i="1"/>
              <a:t>JavaBean component</a:t>
            </a:r>
            <a:r>
              <a:rPr lang="en-US" sz="2800"/>
              <a:t> or just a </a:t>
            </a:r>
            <a:r>
              <a:rPr lang="en-US" sz="2800" i="1"/>
              <a:t>Bean</a:t>
            </a:r>
            <a:r>
              <a:rPr lang="en-US" sz="2800"/>
              <a:t>) is a reusable software component that satisfies the requirements of the JavaBeans framework</a:t>
            </a:r>
          </a:p>
          <a:p>
            <a:pPr lvl="1" eaLnBrk="1" hangingPunct="1"/>
            <a:r>
              <a:rPr lang="en-US" sz="2400"/>
              <a:t>It can be manipulated in an IDE designed for building applications out of Beans</a:t>
            </a:r>
          </a:p>
          <a:p>
            <a:pPr eaLnBrk="1" hangingPunct="1"/>
            <a:r>
              <a:rPr lang="en-US" sz="2800"/>
              <a:t>The </a:t>
            </a:r>
            <a:r>
              <a:rPr lang="en-US" sz="2800" i="1"/>
              <a:t>Enterprise JavaBean</a:t>
            </a:r>
            <a:r>
              <a:rPr lang="en-US" sz="2800"/>
              <a:t> framework extends the JavaBeans framework to more readily accommodate business applications</a:t>
            </a:r>
          </a:p>
        </p:txBody>
      </p:sp>
      <p:sp>
        <p:nvSpPr>
          <p:cNvPr id="6" name="Slide Number Placeholder 5"/>
          <p:cNvSpPr>
            <a:spLocks noGrp="1"/>
          </p:cNvSpPr>
          <p:nvPr>
            <p:ph type="sldNum" sz="quarter" idx="11"/>
          </p:nvPr>
        </p:nvSpPr>
        <p:spPr/>
        <p:txBody>
          <a:bodyPr/>
          <a:lstStyle/>
          <a:p>
            <a:pPr>
              <a:defRPr/>
            </a:pPr>
            <a:r>
              <a:rPr lang="en-US"/>
              <a:t>19-</a:t>
            </a:r>
            <a:fld id="{8E863779-6E05-4BA2-85D5-CE2686410CB6}" type="slidenum">
              <a:rPr lang="en-US"/>
              <a:pPr>
                <a:defRPr/>
              </a:pPr>
              <a:t>54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z="3200"/>
              <a:t>Java and Database Connections:  SQL</a:t>
            </a:r>
          </a:p>
        </p:txBody>
      </p:sp>
      <p:sp>
        <p:nvSpPr>
          <p:cNvPr id="59395" name="Rectangle 3"/>
          <p:cNvSpPr>
            <a:spLocks noGrp="1" noChangeArrowheads="1"/>
          </p:cNvSpPr>
          <p:nvPr>
            <p:ph type="body" idx="1"/>
          </p:nvPr>
        </p:nvSpPr>
        <p:spPr/>
        <p:txBody>
          <a:bodyPr/>
          <a:lstStyle/>
          <a:p>
            <a:pPr eaLnBrk="1" hangingPunct="1">
              <a:lnSpc>
                <a:spcPct val="90000"/>
              </a:lnSpc>
            </a:pPr>
            <a:r>
              <a:rPr lang="en-US"/>
              <a:t>Structured Query Language (SQL) is a language for formulating queries for a relational database</a:t>
            </a:r>
          </a:p>
          <a:p>
            <a:pPr lvl="1" eaLnBrk="1" hangingPunct="1">
              <a:lnSpc>
                <a:spcPct val="90000"/>
              </a:lnSpc>
            </a:pPr>
            <a:r>
              <a:rPr lang="en-US"/>
              <a:t>SQL is not a part of Java, but Java has a library (JDBC) that allows SQL commands to be embedded in Java code</a:t>
            </a:r>
          </a:p>
          <a:p>
            <a:pPr eaLnBrk="1" hangingPunct="1">
              <a:lnSpc>
                <a:spcPct val="90000"/>
              </a:lnSpc>
            </a:pPr>
            <a:r>
              <a:rPr lang="en-US"/>
              <a:t>SQL works with relational databases</a:t>
            </a:r>
          </a:p>
          <a:p>
            <a:pPr lvl="1" eaLnBrk="1" hangingPunct="1">
              <a:lnSpc>
                <a:spcPct val="90000"/>
              </a:lnSpc>
            </a:pPr>
            <a:r>
              <a:rPr lang="en-US"/>
              <a:t>Most commercial database management systems are relational databases</a:t>
            </a:r>
          </a:p>
        </p:txBody>
      </p:sp>
      <p:sp>
        <p:nvSpPr>
          <p:cNvPr id="6" name="Slide Number Placeholder 5"/>
          <p:cNvSpPr>
            <a:spLocks noGrp="1"/>
          </p:cNvSpPr>
          <p:nvPr>
            <p:ph type="sldNum" sz="quarter" idx="11"/>
          </p:nvPr>
        </p:nvSpPr>
        <p:spPr/>
        <p:txBody>
          <a:bodyPr/>
          <a:lstStyle/>
          <a:p>
            <a:pPr>
              <a:defRPr/>
            </a:pPr>
            <a:r>
              <a:rPr lang="en-US"/>
              <a:t>19-</a:t>
            </a:r>
            <a:fld id="{97A56DF0-7AD0-4BEC-87DE-972530760D5E}" type="slidenum">
              <a:rPr lang="en-US"/>
              <a:pPr>
                <a:defRPr/>
              </a:pPr>
              <a:t>55</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z="3200"/>
              <a:t>Java and Database Connections:  SQL</a:t>
            </a:r>
          </a:p>
        </p:txBody>
      </p:sp>
      <p:sp>
        <p:nvSpPr>
          <p:cNvPr id="60419" name="Rectangle 3"/>
          <p:cNvSpPr>
            <a:spLocks noGrp="1" noChangeArrowheads="1"/>
          </p:cNvSpPr>
          <p:nvPr>
            <p:ph type="body" idx="1"/>
          </p:nvPr>
        </p:nvSpPr>
        <p:spPr/>
        <p:txBody>
          <a:bodyPr/>
          <a:lstStyle/>
          <a:p>
            <a:pPr eaLnBrk="1" hangingPunct="1"/>
            <a:r>
              <a:rPr lang="en-US"/>
              <a:t>A relational database can be thought of as a collection of named tables with rows and columns</a:t>
            </a:r>
          </a:p>
          <a:p>
            <a:pPr lvl="1" eaLnBrk="1" hangingPunct="1"/>
            <a:r>
              <a:rPr lang="en-US"/>
              <a:t>Each table relates together certain information, but the same relationship is not repeated in other tables</a:t>
            </a:r>
          </a:p>
          <a:p>
            <a:pPr lvl="1" eaLnBrk="1" hangingPunct="1"/>
            <a:r>
              <a:rPr lang="en-US"/>
              <a:t>However, a piece of information in one table may provide a bridge to another</a:t>
            </a:r>
          </a:p>
        </p:txBody>
      </p:sp>
      <p:sp>
        <p:nvSpPr>
          <p:cNvPr id="6" name="Slide Number Placeholder 5"/>
          <p:cNvSpPr>
            <a:spLocks noGrp="1"/>
          </p:cNvSpPr>
          <p:nvPr>
            <p:ph type="sldNum" sz="quarter" idx="11"/>
          </p:nvPr>
        </p:nvSpPr>
        <p:spPr/>
        <p:txBody>
          <a:bodyPr/>
          <a:lstStyle/>
          <a:p>
            <a:pPr>
              <a:defRPr/>
            </a:pPr>
            <a:r>
              <a:rPr lang="en-US"/>
              <a:t>19-</a:t>
            </a:r>
            <a:fld id="{10289636-B294-4DB9-BF30-F2A3CA813E26}" type="slidenum">
              <a:rPr lang="en-US"/>
              <a:pPr>
                <a:defRPr/>
              </a:pPr>
              <a:t>56</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z="3200"/>
              <a:t>Relational Database Tables (Part 1 of 3)</a:t>
            </a:r>
          </a:p>
        </p:txBody>
      </p:sp>
      <p:sp>
        <p:nvSpPr>
          <p:cNvPr id="6" name="Slide Number Placeholder 5"/>
          <p:cNvSpPr>
            <a:spLocks noGrp="1"/>
          </p:cNvSpPr>
          <p:nvPr>
            <p:ph type="sldNum" sz="quarter" idx="11"/>
          </p:nvPr>
        </p:nvSpPr>
        <p:spPr/>
        <p:txBody>
          <a:bodyPr/>
          <a:lstStyle/>
          <a:p>
            <a:pPr>
              <a:defRPr/>
            </a:pPr>
            <a:r>
              <a:rPr lang="en-US"/>
              <a:t>19-</a:t>
            </a:r>
            <a:fld id="{2DA6715A-A045-470C-A4C5-9712D8F91E61}" type="slidenum">
              <a:rPr lang="en-US"/>
              <a:pPr>
                <a:defRPr/>
              </a:pPr>
              <a:t>57</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pic>
        <p:nvPicPr>
          <p:cNvPr id="614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2157413"/>
            <a:ext cx="7789863"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z="3200"/>
              <a:t>Relational Database Tables (Part 2 of 3)</a:t>
            </a:r>
          </a:p>
        </p:txBody>
      </p:sp>
      <p:sp>
        <p:nvSpPr>
          <p:cNvPr id="6" name="Slide Number Placeholder 5"/>
          <p:cNvSpPr>
            <a:spLocks noGrp="1"/>
          </p:cNvSpPr>
          <p:nvPr>
            <p:ph type="sldNum" sz="quarter" idx="11"/>
          </p:nvPr>
        </p:nvSpPr>
        <p:spPr/>
        <p:txBody>
          <a:bodyPr/>
          <a:lstStyle/>
          <a:p>
            <a:pPr>
              <a:defRPr/>
            </a:pPr>
            <a:r>
              <a:rPr lang="en-US"/>
              <a:t>19-</a:t>
            </a:r>
            <a:fld id="{3137F2D9-1FCD-4016-AEAB-2AC8E4C70A2B}" type="slidenum">
              <a:rPr lang="en-US"/>
              <a:pPr>
                <a:defRPr/>
              </a:pPr>
              <a:t>58</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pic>
        <p:nvPicPr>
          <p:cNvPr id="624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1876425"/>
            <a:ext cx="7789863"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z="3200"/>
              <a:t>Relational Database Tables (Part 3 of 3)</a:t>
            </a:r>
          </a:p>
        </p:txBody>
      </p:sp>
      <p:sp>
        <p:nvSpPr>
          <p:cNvPr id="6" name="Slide Number Placeholder 5"/>
          <p:cNvSpPr>
            <a:spLocks noGrp="1"/>
          </p:cNvSpPr>
          <p:nvPr>
            <p:ph type="sldNum" sz="quarter" idx="11"/>
          </p:nvPr>
        </p:nvSpPr>
        <p:spPr/>
        <p:txBody>
          <a:bodyPr/>
          <a:lstStyle/>
          <a:p>
            <a:pPr>
              <a:defRPr/>
            </a:pPr>
            <a:r>
              <a:rPr lang="en-US"/>
              <a:t>19-</a:t>
            </a:r>
            <a:fld id="{32B18385-B878-4C37-82A1-7D94E5324D3E}" type="slidenum">
              <a:rPr lang="en-US"/>
              <a:pPr>
                <a:defRPr/>
              </a:pPr>
              <a:t>59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pic>
        <p:nvPicPr>
          <p:cNvPr id="6349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63" y="2133600"/>
            <a:ext cx="776128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t>Nonresponsive GUI (Part 1 of 9) </a:t>
            </a:r>
          </a:p>
        </p:txBody>
      </p:sp>
      <p:sp>
        <p:nvSpPr>
          <p:cNvPr id="6" name="Slide Number Placeholder 5"/>
          <p:cNvSpPr>
            <a:spLocks noGrp="1"/>
          </p:cNvSpPr>
          <p:nvPr>
            <p:ph type="sldNum" sz="quarter" idx="11"/>
          </p:nvPr>
        </p:nvSpPr>
        <p:spPr/>
        <p:txBody>
          <a:bodyPr/>
          <a:lstStyle/>
          <a:p>
            <a:pPr>
              <a:defRPr/>
            </a:pPr>
            <a:r>
              <a:rPr lang="en-US"/>
              <a:t>19-</a:t>
            </a:r>
            <a:fld id="{0775BAD7-270E-45D8-86BA-B480A132F01E}" type="slidenum">
              <a:rPr lang="en-US"/>
              <a:pPr>
                <a:defRPr/>
              </a:pPr>
              <a:t>6</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pic>
        <p:nvPicPr>
          <p:cNvPr id="184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2266950"/>
            <a:ext cx="7789863"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t>A Sample SQL Command</a:t>
            </a:r>
          </a:p>
        </p:txBody>
      </p:sp>
      <p:sp>
        <p:nvSpPr>
          <p:cNvPr id="64515" name="Rectangle 3"/>
          <p:cNvSpPr>
            <a:spLocks noGrp="1" noChangeArrowheads="1"/>
          </p:cNvSpPr>
          <p:nvPr>
            <p:ph type="body" idx="1"/>
          </p:nvPr>
        </p:nvSpPr>
        <p:spPr/>
        <p:txBody>
          <a:bodyPr/>
          <a:lstStyle/>
          <a:p>
            <a:pPr eaLnBrk="1" hangingPunct="1">
              <a:lnSpc>
                <a:spcPct val="90000"/>
              </a:lnSpc>
            </a:pPr>
            <a:r>
              <a:rPr lang="en-US" sz="2800"/>
              <a:t>The following is a sample SQL command that can be used in conjunction with the tables from the previous slide:</a:t>
            </a:r>
          </a:p>
          <a:p>
            <a:pPr eaLnBrk="1" hangingPunct="1">
              <a:lnSpc>
                <a:spcPct val="90000"/>
              </a:lnSpc>
              <a:buFontTx/>
              <a:buNone/>
            </a:pPr>
            <a:endParaRPr lang="en-US" sz="900"/>
          </a:p>
          <a:p>
            <a:pPr lvl="1" eaLnBrk="1" hangingPunct="1">
              <a:lnSpc>
                <a:spcPct val="90000"/>
              </a:lnSpc>
              <a:buFontTx/>
              <a:buNone/>
            </a:pPr>
            <a:r>
              <a:rPr lang="en-US" sz="2000" b="1">
                <a:solidFill>
                  <a:srgbClr val="034CA1"/>
                </a:solidFill>
                <a:latin typeface="Courier New" pitchFamily="49" charset="0"/>
              </a:rPr>
              <a:t>SELECT Titles.Title, Titles.ISBN, BooksAuthors.Author_ID</a:t>
            </a:r>
          </a:p>
          <a:p>
            <a:pPr lvl="1" eaLnBrk="1" hangingPunct="1">
              <a:lnSpc>
                <a:spcPct val="90000"/>
              </a:lnSpc>
              <a:buFontTx/>
              <a:buNone/>
            </a:pPr>
            <a:r>
              <a:rPr lang="en-US" sz="2000" b="1">
                <a:solidFill>
                  <a:srgbClr val="034CA1"/>
                </a:solidFill>
                <a:latin typeface="Courier New" pitchFamily="49" charset="0"/>
              </a:rPr>
              <a:t>FROM Titles, BooksAuthors</a:t>
            </a:r>
          </a:p>
          <a:p>
            <a:pPr lvl="1" eaLnBrk="1" hangingPunct="1">
              <a:lnSpc>
                <a:spcPct val="90000"/>
              </a:lnSpc>
              <a:buFontTx/>
              <a:buNone/>
            </a:pPr>
            <a:r>
              <a:rPr lang="en-US" sz="2000" b="1">
                <a:solidFill>
                  <a:srgbClr val="034CA1"/>
                </a:solidFill>
                <a:latin typeface="Courier New" pitchFamily="49" charset="0"/>
              </a:rPr>
              <a:t>WHERE Titles.ISBN = BooksAuthors.ISBN</a:t>
            </a:r>
          </a:p>
          <a:p>
            <a:pPr lvl="1" eaLnBrk="1" hangingPunct="1">
              <a:lnSpc>
                <a:spcPct val="90000"/>
              </a:lnSpc>
              <a:buFontTx/>
              <a:buNone/>
            </a:pPr>
            <a:endParaRPr lang="en-US" sz="900" b="1">
              <a:solidFill>
                <a:srgbClr val="034CA1"/>
              </a:solidFill>
              <a:latin typeface="Courier New" pitchFamily="49" charset="0"/>
            </a:endParaRPr>
          </a:p>
          <a:p>
            <a:pPr eaLnBrk="1" hangingPunct="1">
              <a:lnSpc>
                <a:spcPct val="90000"/>
              </a:lnSpc>
            </a:pPr>
            <a:r>
              <a:rPr lang="en-US" sz="2400"/>
              <a:t>The above command will produce the table shown on the following slide</a:t>
            </a:r>
          </a:p>
        </p:txBody>
      </p:sp>
      <p:sp>
        <p:nvSpPr>
          <p:cNvPr id="6" name="Slide Number Placeholder 5"/>
          <p:cNvSpPr>
            <a:spLocks noGrp="1"/>
          </p:cNvSpPr>
          <p:nvPr>
            <p:ph type="sldNum" sz="quarter" idx="11"/>
          </p:nvPr>
        </p:nvSpPr>
        <p:spPr/>
        <p:txBody>
          <a:bodyPr/>
          <a:lstStyle/>
          <a:p>
            <a:pPr>
              <a:defRPr/>
            </a:pPr>
            <a:r>
              <a:rPr lang="en-US"/>
              <a:t>19-</a:t>
            </a:r>
            <a:fld id="{28ED94A7-781D-4283-A175-A7D12C17DF7D}" type="slidenum">
              <a:rPr lang="en-US"/>
              <a:pPr>
                <a:defRPr/>
              </a:pPr>
              <a:t>60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t>Result of SQL Command in Text</a:t>
            </a:r>
          </a:p>
        </p:txBody>
      </p:sp>
      <p:sp>
        <p:nvSpPr>
          <p:cNvPr id="6" name="Slide Number Placeholder 5"/>
          <p:cNvSpPr>
            <a:spLocks noGrp="1"/>
          </p:cNvSpPr>
          <p:nvPr>
            <p:ph type="sldNum" sz="quarter" idx="11"/>
          </p:nvPr>
        </p:nvSpPr>
        <p:spPr/>
        <p:txBody>
          <a:bodyPr/>
          <a:lstStyle/>
          <a:p>
            <a:pPr>
              <a:defRPr/>
            </a:pPr>
            <a:r>
              <a:rPr lang="en-US"/>
              <a:t>19-</a:t>
            </a:r>
            <a:fld id="{0E6E4350-B190-49AF-B1A4-17154CF99C8E}" type="slidenum">
              <a:rPr lang="en-US"/>
              <a:pPr>
                <a:defRPr/>
              </a:pPr>
              <a:t>61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pic>
        <p:nvPicPr>
          <p:cNvPr id="655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8" y="2095500"/>
            <a:ext cx="770413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t>Common SQL Statements (1 of 2)</a:t>
            </a:r>
          </a:p>
        </p:txBody>
      </p:sp>
      <p:graphicFrame>
        <p:nvGraphicFramePr>
          <p:cNvPr id="6" name="Content Placeholder 5"/>
          <p:cNvGraphicFramePr>
            <a:graphicFrameLocks noGrp="1"/>
          </p:cNvGraphicFramePr>
          <p:nvPr>
            <p:ph idx="1"/>
          </p:nvPr>
        </p:nvGraphicFramePr>
        <p:xfrm>
          <a:off x="381000" y="1600200"/>
          <a:ext cx="8305800" cy="3570669"/>
        </p:xfrm>
        <a:graphic>
          <a:graphicData uri="http://schemas.openxmlformats.org/drawingml/2006/table">
            <a:tbl>
              <a:tblPr firstRow="1" bandRow="1">
                <a:tableStyleId>{3B4B98B0-60AC-42C2-AFA5-B58CD77FA1E5}</a:tableStyleId>
              </a:tblPr>
              <a:tblGrid>
                <a:gridCol w="1143000">
                  <a:extLst>
                    <a:ext uri="{9D8B030D-6E8A-4147-A177-3AD203B41FA5}">
                      <a16:colId xmlns:a16="http://schemas.microsoft.com/office/drawing/2014/main" val="20000"/>
                    </a:ext>
                  </a:extLst>
                </a:gridCol>
                <a:gridCol w="49530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370840">
                <a:tc>
                  <a:txBody>
                    <a:bodyPr/>
                    <a:lstStyle/>
                    <a:p>
                      <a:pPr marL="0" marR="0">
                        <a:lnSpc>
                          <a:spcPct val="150000"/>
                        </a:lnSpc>
                        <a:spcBef>
                          <a:spcPts val="600"/>
                        </a:spcBef>
                        <a:spcAft>
                          <a:spcPts val="600"/>
                        </a:spcAft>
                      </a:pPr>
                      <a:r>
                        <a:rPr lang="en-US" sz="1200" b="0" u="none" strike="noStrike" dirty="0">
                          <a:latin typeface="Courier New"/>
                          <a:ea typeface="MS Mincho"/>
                          <a:cs typeface="Times New Roman"/>
                        </a:rPr>
                        <a:t>CREATE TABLE</a:t>
                      </a:r>
                      <a:endParaRPr lang="en-US" sz="1600" b="0" dirty="0">
                        <a:latin typeface="Times New Roman"/>
                        <a:ea typeface="MS Mincho"/>
                        <a:cs typeface="Times New Roman"/>
                      </a:endParaRPr>
                    </a:p>
                  </a:txBody>
                  <a:tcPr marL="68580" marR="68580" marT="0" marB="0"/>
                </a:tc>
                <a:tc>
                  <a:txBody>
                    <a:bodyPr/>
                    <a:lstStyle/>
                    <a:p>
                      <a:pPr marL="0" marR="0">
                        <a:lnSpc>
                          <a:spcPct val="150000"/>
                        </a:lnSpc>
                        <a:spcBef>
                          <a:spcPts val="600"/>
                        </a:spcBef>
                        <a:spcAft>
                          <a:spcPts val="600"/>
                        </a:spcAft>
                      </a:pPr>
                      <a:r>
                        <a:rPr lang="en-US" sz="1600" b="0" dirty="0">
                          <a:latin typeface="Times New Roman"/>
                          <a:ea typeface="MS Mincho"/>
                          <a:cs typeface="Times New Roman"/>
                        </a:rPr>
                        <a:t>Create a new table named </a:t>
                      </a:r>
                      <a:r>
                        <a:rPr lang="en-US" sz="1200" b="0" dirty="0" err="1">
                          <a:latin typeface="Courier New"/>
                          <a:ea typeface="MS Mincho"/>
                          <a:cs typeface="Times New Roman"/>
                        </a:rPr>
                        <a:t>newtable</a:t>
                      </a:r>
                      <a:r>
                        <a:rPr lang="en-US" sz="1600" b="0" dirty="0">
                          <a:latin typeface="Times New Roman"/>
                          <a:ea typeface="MS Mincho"/>
                          <a:cs typeface="Times New Roman"/>
                        </a:rPr>
                        <a:t> with fields </a:t>
                      </a:r>
                      <a:r>
                        <a:rPr lang="en-US" sz="1200" b="0" dirty="0">
                          <a:latin typeface="Courier New"/>
                          <a:ea typeface="MS Mincho"/>
                          <a:cs typeface="Times New Roman"/>
                        </a:rPr>
                        <a:t>field1</a:t>
                      </a:r>
                      <a:r>
                        <a:rPr lang="en-US" sz="1600" b="0" dirty="0">
                          <a:latin typeface="Times New Roman"/>
                          <a:ea typeface="MS Mincho"/>
                          <a:cs typeface="Times New Roman"/>
                        </a:rPr>
                        <a:t>, </a:t>
                      </a:r>
                      <a:r>
                        <a:rPr lang="en-US" sz="1200" b="0" dirty="0">
                          <a:latin typeface="Courier New"/>
                          <a:ea typeface="MS Mincho"/>
                          <a:cs typeface="Times New Roman"/>
                        </a:rPr>
                        <a:t>field2</a:t>
                      </a:r>
                      <a:r>
                        <a:rPr lang="en-US" sz="1600" b="0" dirty="0">
                          <a:latin typeface="Times New Roman"/>
                          <a:ea typeface="MS Mincho"/>
                          <a:cs typeface="Times New Roman"/>
                        </a:rPr>
                        <a:t>, etc.  Data types are similar to Java and include: </a:t>
                      </a:r>
                      <a:r>
                        <a:rPr lang="en-US" sz="1200" b="0" dirty="0" err="1">
                          <a:latin typeface="Courier New"/>
                          <a:ea typeface="MS Mincho"/>
                          <a:cs typeface="Times New Roman"/>
                        </a:rPr>
                        <a:t>int</a:t>
                      </a:r>
                      <a:r>
                        <a:rPr lang="en-US" sz="1600" b="0" dirty="0">
                          <a:latin typeface="Times New Roman"/>
                          <a:ea typeface="MS Mincho"/>
                          <a:cs typeface="Times New Roman"/>
                        </a:rPr>
                        <a:t>, </a:t>
                      </a:r>
                      <a:r>
                        <a:rPr lang="en-US" sz="1200" b="0" dirty="0" err="1">
                          <a:latin typeface="Courier New"/>
                          <a:ea typeface="MS Mincho"/>
                          <a:cs typeface="Times New Roman"/>
                        </a:rPr>
                        <a:t>bigint</a:t>
                      </a:r>
                      <a:r>
                        <a:rPr lang="en-US" sz="1600" b="0" dirty="0">
                          <a:latin typeface="Times New Roman"/>
                          <a:ea typeface="MS Mincho"/>
                          <a:cs typeface="Times New Roman"/>
                        </a:rPr>
                        <a:t>, </a:t>
                      </a:r>
                      <a:r>
                        <a:rPr lang="en-US" sz="1200" b="0" u="none" strike="noStrike" dirty="0">
                          <a:latin typeface="Courier New"/>
                          <a:ea typeface="MS Mincho"/>
                          <a:cs typeface="Times New Roman"/>
                        </a:rPr>
                        <a:t>float</a:t>
                      </a:r>
                      <a:r>
                        <a:rPr lang="en-US" sz="1600" b="0" dirty="0">
                          <a:latin typeface="Times New Roman"/>
                          <a:ea typeface="MS Mincho"/>
                          <a:cs typeface="Times New Roman"/>
                        </a:rPr>
                        <a:t>, </a:t>
                      </a:r>
                      <a:r>
                        <a:rPr lang="en-US" sz="1200" b="0" u="none" strike="noStrike" dirty="0">
                          <a:latin typeface="Courier New"/>
                          <a:ea typeface="MS Mincho"/>
                          <a:cs typeface="Times New Roman"/>
                        </a:rPr>
                        <a:t>double</a:t>
                      </a:r>
                      <a:r>
                        <a:rPr lang="en-US" sz="1600" b="0" dirty="0">
                          <a:latin typeface="Times New Roman"/>
                          <a:ea typeface="MS Mincho"/>
                          <a:cs typeface="Times New Roman"/>
                        </a:rPr>
                        <a:t>, and </a:t>
                      </a:r>
                      <a:r>
                        <a:rPr lang="en-US" sz="1200" b="0" u="none" strike="noStrike" dirty="0" err="1">
                          <a:latin typeface="Courier New"/>
                          <a:ea typeface="MS Mincho"/>
                          <a:cs typeface="Times New Roman"/>
                        </a:rPr>
                        <a:t>var</a:t>
                      </a:r>
                      <a:r>
                        <a:rPr lang="en-US" sz="1200" b="0" u="none" strike="noStrike" dirty="0">
                          <a:latin typeface="Courier New"/>
                          <a:ea typeface="MS Mincho"/>
                          <a:cs typeface="Times New Roman"/>
                        </a:rPr>
                        <a:t>(size)</a:t>
                      </a:r>
                      <a:r>
                        <a:rPr lang="en-US" sz="1600" b="0" dirty="0">
                          <a:latin typeface="Times New Roman"/>
                          <a:ea typeface="MS Mincho"/>
                          <a:cs typeface="Times New Roman"/>
                        </a:rPr>
                        <a:t> which is equivalent to a String of maximum length </a:t>
                      </a:r>
                      <a:r>
                        <a:rPr lang="en-US" sz="1200" b="0" u="none" strike="noStrike" dirty="0">
                          <a:latin typeface="Courier New"/>
                          <a:ea typeface="MS Mincho"/>
                          <a:cs typeface="Times New Roman"/>
                        </a:rPr>
                        <a:t>size</a:t>
                      </a:r>
                      <a:r>
                        <a:rPr lang="en-US" sz="1600" b="0" dirty="0">
                          <a:latin typeface="Times New Roman"/>
                          <a:ea typeface="MS Mincho"/>
                          <a:cs typeface="Times New Roman"/>
                        </a:rPr>
                        <a:t>.</a:t>
                      </a:r>
                    </a:p>
                  </a:txBody>
                  <a:tcPr marL="68580" marR="68580" marT="0" marB="0"/>
                </a:tc>
                <a:tc>
                  <a:txBody>
                    <a:bodyPr/>
                    <a:lstStyle/>
                    <a:p>
                      <a:pPr marL="0" marR="0">
                        <a:lnSpc>
                          <a:spcPct val="150000"/>
                        </a:lnSpc>
                        <a:spcBef>
                          <a:spcPts val="600"/>
                        </a:spcBef>
                        <a:spcAft>
                          <a:spcPts val="600"/>
                        </a:spcAft>
                      </a:pPr>
                      <a:r>
                        <a:rPr lang="en-US" sz="1200" b="0" dirty="0">
                          <a:latin typeface="Courier New"/>
                          <a:ea typeface="MS Mincho"/>
                          <a:cs typeface="Times New Roman"/>
                        </a:rPr>
                        <a:t>CREATE TABLE </a:t>
                      </a:r>
                      <a:r>
                        <a:rPr lang="en-US" sz="1200" b="0" dirty="0" err="1">
                          <a:latin typeface="Courier New"/>
                          <a:ea typeface="MS Mincho"/>
                          <a:cs typeface="Times New Roman"/>
                        </a:rPr>
                        <a:t>newtable</a:t>
                      </a:r>
                      <a:br>
                        <a:rPr lang="en-US" sz="1200" b="0" dirty="0">
                          <a:latin typeface="Courier New"/>
                          <a:ea typeface="MS Mincho"/>
                          <a:cs typeface="Times New Roman"/>
                        </a:rPr>
                      </a:br>
                      <a:r>
                        <a:rPr lang="en-US" sz="1200" b="0" dirty="0">
                          <a:latin typeface="Courier New"/>
                          <a:ea typeface="MS Mincho"/>
                          <a:cs typeface="Times New Roman"/>
                        </a:rPr>
                        <a:t>(field1 </a:t>
                      </a:r>
                      <a:r>
                        <a:rPr lang="en-US" sz="1200" b="0" dirty="0" err="1">
                          <a:latin typeface="Courier New"/>
                          <a:ea typeface="MS Mincho"/>
                          <a:cs typeface="Times New Roman"/>
                        </a:rPr>
                        <a:t>datatype</a:t>
                      </a:r>
                      <a:r>
                        <a:rPr lang="en-US" sz="1200" b="0" dirty="0">
                          <a:latin typeface="Courier New"/>
                          <a:ea typeface="MS Mincho"/>
                          <a:cs typeface="Times New Roman"/>
                        </a:rPr>
                        <a:t>, field2 </a:t>
                      </a:r>
                      <a:r>
                        <a:rPr lang="en-US" sz="1200" b="0" dirty="0" err="1">
                          <a:latin typeface="Courier New"/>
                          <a:ea typeface="MS Mincho"/>
                          <a:cs typeface="Times New Roman"/>
                        </a:rPr>
                        <a:t>datatype</a:t>
                      </a:r>
                      <a:r>
                        <a:rPr lang="en-US" sz="1200" b="0" dirty="0">
                          <a:latin typeface="Courier New"/>
                          <a:ea typeface="MS Mincho"/>
                          <a:cs typeface="Times New Roman"/>
                        </a:rPr>
                        <a:t>, ...)</a:t>
                      </a:r>
                      <a:endParaRPr lang="en-US" sz="1600" b="0" dirty="0">
                        <a:latin typeface="Times New Roman"/>
                        <a:ea typeface="MS Mincho"/>
                        <a:cs typeface="Times New Roman"/>
                      </a:endParaRPr>
                    </a:p>
                  </a:txBody>
                  <a:tcPr marL="68580" marR="68580" marT="0" marB="0"/>
                </a:tc>
                <a:extLst>
                  <a:ext uri="{0D108BD9-81ED-4DB2-BD59-A6C34878D82A}">
                    <a16:rowId xmlns:a16="http://schemas.microsoft.com/office/drawing/2014/main" val="10000"/>
                  </a:ext>
                </a:extLst>
              </a:tr>
              <a:tr h="370840">
                <a:tc>
                  <a:txBody>
                    <a:bodyPr/>
                    <a:lstStyle/>
                    <a:p>
                      <a:pPr marL="0" marR="0">
                        <a:lnSpc>
                          <a:spcPct val="150000"/>
                        </a:lnSpc>
                        <a:spcBef>
                          <a:spcPts val="600"/>
                        </a:spcBef>
                        <a:spcAft>
                          <a:spcPts val="600"/>
                        </a:spcAft>
                      </a:pPr>
                      <a:r>
                        <a:rPr lang="en-US" sz="1200" b="0" u="none" strike="noStrike" dirty="0">
                          <a:latin typeface="Courier New"/>
                          <a:ea typeface="MS Mincho"/>
                          <a:cs typeface="Times New Roman"/>
                        </a:rPr>
                        <a:t>INSERT</a:t>
                      </a:r>
                      <a:endParaRPr lang="en-US" sz="1600" b="0" dirty="0">
                        <a:latin typeface="Times New Roman"/>
                        <a:ea typeface="MS Mincho"/>
                        <a:cs typeface="Times New Roman"/>
                      </a:endParaRPr>
                    </a:p>
                  </a:txBody>
                  <a:tcPr marL="68580" marR="68580" marT="0" marB="0"/>
                </a:tc>
                <a:tc>
                  <a:txBody>
                    <a:bodyPr/>
                    <a:lstStyle/>
                    <a:p>
                      <a:pPr marL="0" marR="0">
                        <a:lnSpc>
                          <a:spcPct val="150000"/>
                        </a:lnSpc>
                        <a:spcBef>
                          <a:spcPts val="600"/>
                        </a:spcBef>
                        <a:spcAft>
                          <a:spcPts val="600"/>
                        </a:spcAft>
                      </a:pPr>
                      <a:r>
                        <a:rPr lang="en-US" sz="1600" b="0" dirty="0">
                          <a:latin typeface="Times New Roman"/>
                          <a:ea typeface="MS Mincho"/>
                          <a:cs typeface="Times New Roman"/>
                        </a:rPr>
                        <a:t>Insert a new row into the table </a:t>
                      </a:r>
                      <a:r>
                        <a:rPr lang="en-US" sz="1200" b="0" u="none" strike="noStrike" dirty="0" err="1">
                          <a:latin typeface="Courier New"/>
                          <a:ea typeface="MS Mincho"/>
                          <a:cs typeface="Times New Roman"/>
                        </a:rPr>
                        <a:t>tableName</a:t>
                      </a:r>
                      <a:r>
                        <a:rPr lang="en-US" sz="1200" b="0" u="none" strike="noStrike" dirty="0">
                          <a:latin typeface="Courier New"/>
                          <a:ea typeface="MS Mincho"/>
                          <a:cs typeface="Times New Roman"/>
                        </a:rPr>
                        <a:t> </a:t>
                      </a:r>
                      <a:r>
                        <a:rPr lang="en-US" sz="1600" b="0" dirty="0">
                          <a:latin typeface="Times New Roman"/>
                          <a:ea typeface="MS Mincho"/>
                          <a:cs typeface="Times New Roman"/>
                        </a:rPr>
                        <a:t>where </a:t>
                      </a:r>
                      <a:r>
                        <a:rPr lang="en-US" sz="1200" b="0" u="none" strike="noStrike" dirty="0">
                          <a:latin typeface="Courier New"/>
                          <a:ea typeface="MS Mincho"/>
                          <a:cs typeface="Times New Roman"/>
                        </a:rPr>
                        <a:t>field1</a:t>
                      </a:r>
                      <a:r>
                        <a:rPr lang="en-US" sz="1600" b="0" dirty="0">
                          <a:latin typeface="Times New Roman"/>
                          <a:ea typeface="MS Mincho"/>
                          <a:cs typeface="Times New Roman"/>
                        </a:rPr>
                        <a:t> has the value </a:t>
                      </a:r>
                      <a:r>
                        <a:rPr lang="en-US" sz="1200" b="0" u="none" strike="noStrike" dirty="0">
                          <a:latin typeface="Courier New"/>
                          <a:ea typeface="MS Mincho"/>
                          <a:cs typeface="Times New Roman"/>
                        </a:rPr>
                        <a:t>field1Value</a:t>
                      </a:r>
                      <a:r>
                        <a:rPr lang="en-US" sz="1600" b="0" dirty="0">
                          <a:latin typeface="Times New Roman"/>
                          <a:ea typeface="MS Mincho"/>
                          <a:cs typeface="Times New Roman"/>
                        </a:rPr>
                        <a:t>, </a:t>
                      </a:r>
                      <a:r>
                        <a:rPr lang="en-US" sz="1200" b="0" u="none" strike="noStrike" dirty="0">
                          <a:latin typeface="Courier New"/>
                          <a:ea typeface="MS Mincho"/>
                          <a:cs typeface="Times New Roman"/>
                        </a:rPr>
                        <a:t>field2</a:t>
                      </a:r>
                      <a:r>
                        <a:rPr lang="en-US" sz="1600" b="0" dirty="0">
                          <a:latin typeface="Times New Roman"/>
                          <a:ea typeface="MS Mincho"/>
                          <a:cs typeface="Times New Roman"/>
                        </a:rPr>
                        <a:t> has the value </a:t>
                      </a:r>
                      <a:r>
                        <a:rPr lang="en-US" sz="1200" b="0" u="none" strike="noStrike" dirty="0">
                          <a:latin typeface="Courier New"/>
                          <a:ea typeface="MS Mincho"/>
                          <a:cs typeface="Times New Roman"/>
                        </a:rPr>
                        <a:t>field2Value</a:t>
                      </a:r>
                      <a:r>
                        <a:rPr lang="en-US" sz="1600" b="0" dirty="0">
                          <a:latin typeface="Times New Roman"/>
                          <a:ea typeface="MS Mincho"/>
                          <a:cs typeface="Times New Roman"/>
                        </a:rPr>
                        <a:t>, etc.  The data types for the values must match those for the corresponding fields when the table was created.  String values should be enclosed in single quotes.</a:t>
                      </a:r>
                    </a:p>
                  </a:txBody>
                  <a:tcPr marL="68580" marR="68580" marT="0" marB="0"/>
                </a:tc>
                <a:tc>
                  <a:txBody>
                    <a:bodyPr/>
                    <a:lstStyle/>
                    <a:p>
                      <a:pPr marL="0" marR="0">
                        <a:lnSpc>
                          <a:spcPct val="150000"/>
                        </a:lnSpc>
                        <a:spcBef>
                          <a:spcPts val="600"/>
                        </a:spcBef>
                        <a:spcAft>
                          <a:spcPts val="600"/>
                        </a:spcAft>
                      </a:pPr>
                      <a:r>
                        <a:rPr lang="en-US" sz="1200" b="0" u="none" strike="noStrike" dirty="0">
                          <a:latin typeface="Courier New"/>
                          <a:ea typeface="MS Mincho"/>
                          <a:cs typeface="Times New Roman"/>
                        </a:rPr>
                        <a:t>INSERT INTO </a:t>
                      </a:r>
                      <a:r>
                        <a:rPr lang="en-US" sz="1200" b="0" u="none" strike="noStrike" dirty="0" err="1">
                          <a:latin typeface="Courier New"/>
                          <a:ea typeface="MS Mincho"/>
                          <a:cs typeface="Times New Roman"/>
                        </a:rPr>
                        <a:t>tableName</a:t>
                      </a:r>
                      <a:br>
                        <a:rPr lang="en-US" sz="1200" b="0" u="none" strike="noStrike" dirty="0">
                          <a:latin typeface="Courier New"/>
                          <a:ea typeface="MS Mincho"/>
                          <a:cs typeface="Times New Roman"/>
                        </a:rPr>
                      </a:br>
                      <a:r>
                        <a:rPr lang="en-US" sz="1200" b="0" u="none" strike="noStrike" dirty="0">
                          <a:latin typeface="Courier New"/>
                          <a:ea typeface="MS Mincho"/>
                          <a:cs typeface="Times New Roman"/>
                        </a:rPr>
                        <a:t>VALUES (field1Value, field2Value, ...)</a:t>
                      </a:r>
                      <a:endParaRPr lang="en-US" sz="1600" b="0" dirty="0">
                        <a:latin typeface="Times New Roman"/>
                        <a:ea typeface="MS Mincho"/>
                        <a:cs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1"/>
          </p:nvPr>
        </p:nvSpPr>
        <p:spPr/>
        <p:txBody>
          <a:bodyPr/>
          <a:lstStyle/>
          <a:p>
            <a:pPr>
              <a:defRPr/>
            </a:pPr>
            <a:r>
              <a:rPr lang="en-US"/>
              <a:t>19-</a:t>
            </a:r>
            <a:fld id="{78BDA682-577D-4FE0-8A7E-DFB83830C2EB}" type="slidenum">
              <a:rPr lang="en-US" smtClean="0"/>
              <a:pPr>
                <a:defRPr/>
              </a:pPr>
              <a:t>62</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t>Common SQL Statements (2 of 2)</a:t>
            </a:r>
          </a:p>
        </p:txBody>
      </p:sp>
      <p:sp>
        <p:nvSpPr>
          <p:cNvPr id="4" name="Slide Number Placeholder 3"/>
          <p:cNvSpPr>
            <a:spLocks noGrp="1"/>
          </p:cNvSpPr>
          <p:nvPr>
            <p:ph type="sldNum" sz="quarter" idx="11"/>
          </p:nvPr>
        </p:nvSpPr>
        <p:spPr/>
        <p:txBody>
          <a:bodyPr/>
          <a:lstStyle/>
          <a:p>
            <a:pPr>
              <a:defRPr/>
            </a:pPr>
            <a:r>
              <a:rPr lang="en-US"/>
              <a:t>19-</a:t>
            </a:r>
            <a:fld id="{08D7286D-D76A-43F2-ABA5-106681FF0358}" type="slidenum">
              <a:rPr lang="en-US" smtClean="0"/>
              <a:pPr>
                <a:defRPr/>
              </a:pPr>
              <a:t>63</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graphicFrame>
        <p:nvGraphicFramePr>
          <p:cNvPr id="6" name="Content Placeholder 5"/>
          <p:cNvGraphicFramePr>
            <a:graphicFrameLocks noGrp="1"/>
          </p:cNvGraphicFramePr>
          <p:nvPr>
            <p:ph idx="1"/>
          </p:nvPr>
        </p:nvGraphicFramePr>
        <p:xfrm>
          <a:off x="533400" y="1447800"/>
          <a:ext cx="8305800" cy="3292476"/>
        </p:xfrm>
        <a:graphic>
          <a:graphicData uri="http://schemas.openxmlformats.org/drawingml/2006/table">
            <a:tbl>
              <a:tblPr firstRow="1" bandRow="1">
                <a:tableStyleId>{3B4B98B0-60AC-42C2-AFA5-B58CD77FA1E5}</a:tableStyleId>
              </a:tblPr>
              <a:tblGrid>
                <a:gridCol w="9906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1646238">
                <a:tc>
                  <a:txBody>
                    <a:bodyPr/>
                    <a:lstStyle/>
                    <a:p>
                      <a:pPr marL="0" marR="0">
                        <a:lnSpc>
                          <a:spcPct val="150000"/>
                        </a:lnSpc>
                        <a:spcBef>
                          <a:spcPts val="600"/>
                        </a:spcBef>
                        <a:spcAft>
                          <a:spcPts val="600"/>
                        </a:spcAft>
                      </a:pPr>
                      <a:r>
                        <a:rPr lang="en-US" sz="1400" b="0" u="none" strike="noStrike" dirty="0">
                          <a:latin typeface="Courier New"/>
                          <a:ea typeface="MS Mincho"/>
                          <a:cs typeface="Times New Roman"/>
                        </a:rPr>
                        <a:t>UPDATE</a:t>
                      </a:r>
                      <a:endParaRPr lang="en-US" sz="1800" b="0" dirty="0">
                        <a:latin typeface="Times New Roman"/>
                        <a:ea typeface="MS Mincho"/>
                        <a:cs typeface="Times New Roman"/>
                      </a:endParaRPr>
                    </a:p>
                  </a:txBody>
                  <a:tcPr marL="68580" marR="68580" marT="0" marB="0"/>
                </a:tc>
                <a:tc>
                  <a:txBody>
                    <a:bodyPr/>
                    <a:lstStyle/>
                    <a:p>
                      <a:pPr marL="0" marR="0">
                        <a:lnSpc>
                          <a:spcPct val="150000"/>
                        </a:lnSpc>
                        <a:spcBef>
                          <a:spcPts val="600"/>
                        </a:spcBef>
                        <a:spcAft>
                          <a:spcPts val="600"/>
                        </a:spcAft>
                      </a:pPr>
                      <a:r>
                        <a:rPr lang="en-US" sz="1800" b="0" dirty="0">
                          <a:latin typeface="Times New Roman"/>
                          <a:ea typeface="MS Mincho"/>
                          <a:cs typeface="Times New Roman"/>
                        </a:rPr>
                        <a:t>Change the specified fields to the new values for any rows that match the </a:t>
                      </a:r>
                      <a:r>
                        <a:rPr lang="en-US" sz="1400" b="0" u="none" strike="noStrike" dirty="0">
                          <a:latin typeface="Courier New"/>
                          <a:ea typeface="MS Mincho"/>
                          <a:cs typeface="Times New Roman"/>
                        </a:rPr>
                        <a:t>WHERE</a:t>
                      </a:r>
                      <a:r>
                        <a:rPr lang="en-US" sz="1800" b="0" dirty="0">
                          <a:latin typeface="Times New Roman"/>
                          <a:ea typeface="MS Mincho"/>
                          <a:cs typeface="Times New Roman"/>
                        </a:rPr>
                        <a:t> clause.  </a:t>
                      </a:r>
                      <a:r>
                        <a:rPr lang="en-US" sz="1400" b="0" u="none" strike="noStrike" dirty="0">
                          <a:latin typeface="Courier New"/>
                          <a:ea typeface="MS Mincho"/>
                          <a:cs typeface="Times New Roman"/>
                        </a:rPr>
                        <a:t>Op</a:t>
                      </a:r>
                      <a:r>
                        <a:rPr lang="en-US" sz="1800" b="0" dirty="0">
                          <a:latin typeface="Times New Roman"/>
                          <a:ea typeface="MS Mincho"/>
                          <a:cs typeface="Times New Roman"/>
                        </a:rPr>
                        <a:t> is a comparison operator such as </a:t>
                      </a:r>
                      <a:r>
                        <a:rPr lang="en-US" sz="1400" b="0" u="none" strike="noStrike" dirty="0">
                          <a:latin typeface="Courier New"/>
                          <a:ea typeface="MS Mincho"/>
                          <a:cs typeface="Times New Roman"/>
                        </a:rPr>
                        <a:t>=</a:t>
                      </a:r>
                      <a:r>
                        <a:rPr lang="en-US" sz="1800" b="0" dirty="0">
                          <a:latin typeface="Times New Roman"/>
                          <a:ea typeface="MS Mincho"/>
                          <a:cs typeface="Times New Roman"/>
                        </a:rPr>
                        <a:t>, </a:t>
                      </a:r>
                      <a:r>
                        <a:rPr lang="en-US" sz="1400" b="0" u="none" strike="noStrike" dirty="0">
                          <a:latin typeface="Courier New"/>
                          <a:ea typeface="MS Mincho"/>
                          <a:cs typeface="Times New Roman"/>
                        </a:rPr>
                        <a:t>&lt;&gt;</a:t>
                      </a:r>
                      <a:r>
                        <a:rPr lang="en-US" sz="1800" b="0" dirty="0">
                          <a:latin typeface="Times New Roman"/>
                          <a:ea typeface="MS Mincho"/>
                          <a:cs typeface="Times New Roman"/>
                        </a:rPr>
                        <a:t> (not equal to), </a:t>
                      </a:r>
                      <a:r>
                        <a:rPr lang="en-US" sz="1400" b="0" u="none" strike="noStrike" dirty="0">
                          <a:latin typeface="Courier New"/>
                          <a:ea typeface="MS Mincho"/>
                          <a:cs typeface="Times New Roman"/>
                        </a:rPr>
                        <a:t>&lt;</a:t>
                      </a:r>
                      <a:r>
                        <a:rPr lang="en-US" sz="1800" b="0" dirty="0">
                          <a:latin typeface="Times New Roman"/>
                          <a:ea typeface="MS Mincho"/>
                          <a:cs typeface="Times New Roman"/>
                        </a:rPr>
                        <a:t>, </a:t>
                      </a:r>
                      <a:r>
                        <a:rPr lang="en-US" sz="1400" b="0" u="none" strike="noStrike" dirty="0">
                          <a:latin typeface="Courier New"/>
                          <a:ea typeface="MS Mincho"/>
                          <a:cs typeface="Times New Roman"/>
                        </a:rPr>
                        <a:t>&gt;</a:t>
                      </a:r>
                      <a:r>
                        <a:rPr lang="en-US" sz="1800" b="0" dirty="0">
                          <a:latin typeface="Times New Roman"/>
                          <a:ea typeface="MS Mincho"/>
                          <a:cs typeface="Times New Roman"/>
                        </a:rPr>
                        <a:t>, etc.</a:t>
                      </a:r>
                    </a:p>
                  </a:txBody>
                  <a:tcPr marL="68580" marR="68580" marT="0" marB="0"/>
                </a:tc>
                <a:tc>
                  <a:txBody>
                    <a:bodyPr/>
                    <a:lstStyle/>
                    <a:p>
                      <a:pPr marL="0" marR="0">
                        <a:lnSpc>
                          <a:spcPct val="150000"/>
                        </a:lnSpc>
                        <a:spcBef>
                          <a:spcPts val="600"/>
                        </a:spcBef>
                        <a:spcAft>
                          <a:spcPts val="600"/>
                        </a:spcAft>
                      </a:pPr>
                      <a:r>
                        <a:rPr lang="en-US" sz="1400" b="0" u="none" strike="noStrike" dirty="0">
                          <a:latin typeface="Courier New"/>
                          <a:ea typeface="MS Mincho"/>
                          <a:cs typeface="Times New Roman"/>
                        </a:rPr>
                        <a:t>UPDATE </a:t>
                      </a:r>
                      <a:r>
                        <a:rPr lang="en-US" sz="1400" b="0" u="none" strike="noStrike" dirty="0" err="1">
                          <a:latin typeface="Courier New"/>
                          <a:ea typeface="MS Mincho"/>
                          <a:cs typeface="Times New Roman"/>
                        </a:rPr>
                        <a:t>tableName</a:t>
                      </a:r>
                      <a:br>
                        <a:rPr lang="en-US" sz="1400" b="0" u="none" strike="noStrike" dirty="0">
                          <a:latin typeface="Courier New"/>
                          <a:ea typeface="MS Mincho"/>
                          <a:cs typeface="Times New Roman"/>
                        </a:rPr>
                      </a:br>
                      <a:r>
                        <a:rPr lang="en-US" sz="1400" b="0" u="none" strike="noStrike" dirty="0">
                          <a:latin typeface="Courier New"/>
                          <a:ea typeface="MS Mincho"/>
                          <a:cs typeface="Times New Roman"/>
                        </a:rPr>
                        <a:t>SET field1 = </a:t>
                      </a:r>
                      <a:r>
                        <a:rPr lang="en-US" sz="1400" b="0" u="none" strike="noStrike" dirty="0" err="1">
                          <a:latin typeface="Courier New"/>
                          <a:ea typeface="MS Mincho"/>
                          <a:cs typeface="Times New Roman"/>
                        </a:rPr>
                        <a:t>newValue</a:t>
                      </a:r>
                      <a:r>
                        <a:rPr lang="en-US" sz="1400" b="0" u="none" strike="noStrike" dirty="0">
                          <a:latin typeface="Courier New"/>
                          <a:ea typeface="MS Mincho"/>
                          <a:cs typeface="Times New Roman"/>
                        </a:rPr>
                        <a:t>, field2 = </a:t>
                      </a:r>
                      <a:r>
                        <a:rPr lang="en-US" sz="1400" b="0" u="none" strike="noStrike" dirty="0" err="1">
                          <a:latin typeface="Courier New"/>
                          <a:ea typeface="MS Mincho"/>
                          <a:cs typeface="Times New Roman"/>
                        </a:rPr>
                        <a:t>newValue</a:t>
                      </a:r>
                      <a:r>
                        <a:rPr lang="en-US" sz="1400" b="0" u="none" strike="noStrike" dirty="0">
                          <a:latin typeface="Courier New"/>
                          <a:ea typeface="MS Mincho"/>
                          <a:cs typeface="Times New Roman"/>
                        </a:rPr>
                        <a:t>, ...</a:t>
                      </a:r>
                      <a:br>
                        <a:rPr lang="en-US" sz="1400" b="0" u="none" strike="noStrike" dirty="0">
                          <a:latin typeface="Courier New"/>
                          <a:ea typeface="MS Mincho"/>
                          <a:cs typeface="Times New Roman"/>
                        </a:rPr>
                      </a:br>
                      <a:r>
                        <a:rPr lang="en-US" sz="1400" b="0" u="none" strike="noStrike" dirty="0">
                          <a:latin typeface="Courier New"/>
                          <a:ea typeface="MS Mincho"/>
                          <a:cs typeface="Times New Roman"/>
                        </a:rPr>
                        <a:t>WHERE </a:t>
                      </a:r>
                      <a:r>
                        <a:rPr lang="en-US" sz="1400" b="0" u="none" strike="noStrike" dirty="0" err="1">
                          <a:latin typeface="Courier New"/>
                          <a:ea typeface="MS Mincho"/>
                          <a:cs typeface="Times New Roman"/>
                        </a:rPr>
                        <a:t>fieldName</a:t>
                      </a:r>
                      <a:r>
                        <a:rPr lang="en-US" sz="1400" b="0" u="none" strike="noStrike" dirty="0">
                          <a:latin typeface="Courier New"/>
                          <a:ea typeface="MS Mincho"/>
                          <a:cs typeface="Times New Roman"/>
                        </a:rPr>
                        <a:t> Op </a:t>
                      </a:r>
                      <a:r>
                        <a:rPr lang="en-US" sz="1400" b="0" u="none" strike="noStrike" dirty="0" err="1">
                          <a:latin typeface="Courier New"/>
                          <a:ea typeface="MS Mincho"/>
                          <a:cs typeface="Times New Roman"/>
                        </a:rPr>
                        <a:t>someValue</a:t>
                      </a:r>
                      <a:endParaRPr lang="en-US" sz="1800" b="0" dirty="0">
                        <a:latin typeface="Times New Roman"/>
                        <a:ea typeface="MS Mincho"/>
                        <a:cs typeface="Times New Roman"/>
                      </a:endParaRPr>
                    </a:p>
                  </a:txBody>
                  <a:tcPr marL="68580" marR="68580" marT="0" marB="0"/>
                </a:tc>
                <a:extLst>
                  <a:ext uri="{0D108BD9-81ED-4DB2-BD59-A6C34878D82A}">
                    <a16:rowId xmlns:a16="http://schemas.microsoft.com/office/drawing/2014/main" val="10000"/>
                  </a:ext>
                </a:extLst>
              </a:tr>
              <a:tr h="1646238">
                <a:tc>
                  <a:txBody>
                    <a:bodyPr/>
                    <a:lstStyle/>
                    <a:p>
                      <a:pPr marL="0" marR="0">
                        <a:lnSpc>
                          <a:spcPct val="150000"/>
                        </a:lnSpc>
                        <a:spcBef>
                          <a:spcPts val="600"/>
                        </a:spcBef>
                        <a:spcAft>
                          <a:spcPts val="600"/>
                        </a:spcAft>
                      </a:pPr>
                      <a:r>
                        <a:rPr lang="en-US" sz="1400" b="0" u="none" strike="noStrike">
                          <a:latin typeface="Courier New"/>
                          <a:ea typeface="MS Mincho"/>
                          <a:cs typeface="Times New Roman"/>
                        </a:rPr>
                        <a:t>SELECT</a:t>
                      </a:r>
                      <a:endParaRPr lang="en-US" sz="1800" b="0">
                        <a:latin typeface="Times New Roman"/>
                        <a:ea typeface="MS Mincho"/>
                        <a:cs typeface="Times New Roman"/>
                      </a:endParaRPr>
                    </a:p>
                  </a:txBody>
                  <a:tcPr marL="68580" marR="68580" marT="0" marB="0"/>
                </a:tc>
                <a:tc>
                  <a:txBody>
                    <a:bodyPr/>
                    <a:lstStyle/>
                    <a:p>
                      <a:pPr marL="0" marR="0">
                        <a:lnSpc>
                          <a:spcPct val="150000"/>
                        </a:lnSpc>
                        <a:spcBef>
                          <a:spcPts val="600"/>
                        </a:spcBef>
                        <a:spcAft>
                          <a:spcPts val="600"/>
                        </a:spcAft>
                      </a:pPr>
                      <a:r>
                        <a:rPr lang="en-US" sz="1800" b="0" dirty="0">
                          <a:latin typeface="Times New Roman"/>
                          <a:ea typeface="MS Mincho"/>
                          <a:cs typeface="Times New Roman"/>
                        </a:rPr>
                        <a:t>Retrieve the specified fields for the rows that match the </a:t>
                      </a:r>
                      <a:r>
                        <a:rPr lang="en-US" sz="1400" b="0" u="none" strike="noStrike" dirty="0">
                          <a:latin typeface="Courier New"/>
                          <a:ea typeface="MS Mincho"/>
                          <a:cs typeface="Times New Roman"/>
                        </a:rPr>
                        <a:t>WHERE</a:t>
                      </a:r>
                      <a:r>
                        <a:rPr lang="en-US" sz="1800" b="0" dirty="0">
                          <a:latin typeface="Times New Roman"/>
                          <a:ea typeface="MS Mincho"/>
                          <a:cs typeface="Times New Roman"/>
                        </a:rPr>
                        <a:t> clause.  The </a:t>
                      </a:r>
                      <a:r>
                        <a:rPr lang="en-US" sz="1400" b="0" u="none" strike="noStrike" dirty="0">
                          <a:latin typeface="Courier New"/>
                          <a:ea typeface="MS Mincho"/>
                          <a:cs typeface="Times New Roman"/>
                        </a:rPr>
                        <a:t>*</a:t>
                      </a:r>
                      <a:r>
                        <a:rPr lang="en-US" sz="1800" b="0" dirty="0">
                          <a:latin typeface="Times New Roman"/>
                          <a:ea typeface="MS Mincho"/>
                          <a:cs typeface="Times New Roman"/>
                        </a:rPr>
                        <a:t> may be used to retrieve all fields.  Omit the </a:t>
                      </a:r>
                      <a:r>
                        <a:rPr lang="en-US" sz="1400" b="0" u="none" strike="noStrike" dirty="0">
                          <a:latin typeface="Courier New"/>
                          <a:ea typeface="MS Mincho"/>
                          <a:cs typeface="Times New Roman"/>
                        </a:rPr>
                        <a:t>WHERE</a:t>
                      </a:r>
                      <a:r>
                        <a:rPr lang="en-US" sz="1800" b="0" dirty="0">
                          <a:latin typeface="Times New Roman"/>
                          <a:ea typeface="MS Mincho"/>
                          <a:cs typeface="Times New Roman"/>
                        </a:rPr>
                        <a:t> clause to retrieve all rows from the table.</a:t>
                      </a:r>
                    </a:p>
                  </a:txBody>
                  <a:tcPr marL="68580" marR="68580" marT="0" marB="0"/>
                </a:tc>
                <a:tc>
                  <a:txBody>
                    <a:bodyPr/>
                    <a:lstStyle/>
                    <a:p>
                      <a:pPr marL="0" marR="0">
                        <a:lnSpc>
                          <a:spcPct val="150000"/>
                        </a:lnSpc>
                        <a:spcBef>
                          <a:spcPts val="600"/>
                        </a:spcBef>
                        <a:spcAft>
                          <a:spcPts val="600"/>
                        </a:spcAft>
                      </a:pPr>
                      <a:r>
                        <a:rPr lang="en-US" sz="1400" b="0" u="none" strike="noStrike" dirty="0">
                          <a:latin typeface="Courier New"/>
                          <a:ea typeface="MS Mincho"/>
                          <a:cs typeface="Times New Roman"/>
                        </a:rPr>
                        <a:t>SELECT field1, field2</a:t>
                      </a:r>
                      <a:br>
                        <a:rPr lang="en-US" sz="1400" b="0" u="none" strike="noStrike" dirty="0">
                          <a:latin typeface="Courier New"/>
                          <a:ea typeface="MS Mincho"/>
                          <a:cs typeface="Times New Roman"/>
                        </a:rPr>
                      </a:br>
                      <a:r>
                        <a:rPr lang="en-US" sz="1400" b="0" u="none" strike="noStrike" dirty="0">
                          <a:latin typeface="Courier New"/>
                          <a:ea typeface="MS Mincho"/>
                          <a:cs typeface="Times New Roman"/>
                        </a:rPr>
                        <a:t>FROM </a:t>
                      </a:r>
                      <a:r>
                        <a:rPr lang="en-US" sz="1400" b="0" u="none" strike="noStrike" dirty="0" err="1">
                          <a:latin typeface="Courier New"/>
                          <a:ea typeface="MS Mincho"/>
                          <a:cs typeface="Times New Roman"/>
                        </a:rPr>
                        <a:t>tableName</a:t>
                      </a:r>
                      <a:br>
                        <a:rPr lang="en-US" sz="1400" b="0" u="none" strike="noStrike" dirty="0">
                          <a:latin typeface="Courier New"/>
                          <a:ea typeface="MS Mincho"/>
                          <a:cs typeface="Times New Roman"/>
                        </a:rPr>
                      </a:br>
                      <a:r>
                        <a:rPr lang="en-US" sz="1400" b="0" u="none" strike="noStrike" dirty="0">
                          <a:latin typeface="Courier New"/>
                          <a:ea typeface="MS Mincho"/>
                          <a:cs typeface="Times New Roman"/>
                        </a:rPr>
                        <a:t>WHERE fieldname Op </a:t>
                      </a:r>
                      <a:r>
                        <a:rPr lang="en-US" sz="1400" b="0" u="none" strike="noStrike" dirty="0" err="1">
                          <a:latin typeface="Courier New"/>
                          <a:ea typeface="MS Mincho"/>
                          <a:cs typeface="Times New Roman"/>
                        </a:rPr>
                        <a:t>someValue</a:t>
                      </a:r>
                      <a:endParaRPr lang="en-US" sz="1800" b="0" dirty="0">
                        <a:latin typeface="Times New Roman"/>
                        <a:ea typeface="MS Mincho"/>
                        <a:cs typeface="Times New Roman"/>
                      </a:endParaRPr>
                    </a:p>
                  </a:txBody>
                  <a:tcPr marL="68580" marR="68580"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t>SQL Examples</a:t>
            </a:r>
          </a:p>
        </p:txBody>
      </p:sp>
      <p:sp>
        <p:nvSpPr>
          <p:cNvPr id="68611" name="Content Placeholder 2"/>
          <p:cNvSpPr>
            <a:spLocks noGrp="1"/>
          </p:cNvSpPr>
          <p:nvPr>
            <p:ph idx="1"/>
          </p:nvPr>
        </p:nvSpPr>
        <p:spPr>
          <a:xfrm>
            <a:off x="457200" y="1371600"/>
            <a:ext cx="8229600" cy="4525963"/>
          </a:xfrm>
        </p:spPr>
        <p:txBody>
          <a:bodyPr/>
          <a:lstStyle/>
          <a:p>
            <a:r>
              <a:rPr lang="en-US" sz="2800"/>
              <a:t>CREATE TABLE names(author varchar(50), author_id int, url varchar(80))</a:t>
            </a:r>
          </a:p>
          <a:p>
            <a:r>
              <a:rPr lang="en-US" sz="2800"/>
              <a:t>INSERT INTO names VALUES ('Adams, Douglas', 1, 'http://www.douglasadams.com')</a:t>
            </a:r>
          </a:p>
          <a:p>
            <a:r>
              <a:rPr lang="en-US" sz="2800"/>
              <a:t>UPDATE names SET url = 'http://www.douglasadams.com/dna/bio.html' WHERE author_id = 1</a:t>
            </a:r>
          </a:p>
          <a:p>
            <a:r>
              <a:rPr lang="en-US" sz="2800"/>
              <a:t>SELECT author, author_id, url FROM names</a:t>
            </a:r>
          </a:p>
          <a:p>
            <a:r>
              <a:rPr lang="en-US" sz="2800"/>
              <a:t>SELECT author, author_id, url FROM names WHERE author_id &gt; 1</a:t>
            </a:r>
          </a:p>
          <a:p>
            <a:endParaRPr lang="en-US" sz="2800"/>
          </a:p>
        </p:txBody>
      </p:sp>
      <p:sp>
        <p:nvSpPr>
          <p:cNvPr id="4" name="Slide Number Placeholder 3"/>
          <p:cNvSpPr>
            <a:spLocks noGrp="1"/>
          </p:cNvSpPr>
          <p:nvPr>
            <p:ph type="sldNum" sz="quarter" idx="11"/>
          </p:nvPr>
        </p:nvSpPr>
        <p:spPr/>
        <p:txBody>
          <a:bodyPr/>
          <a:lstStyle/>
          <a:p>
            <a:pPr>
              <a:defRPr/>
            </a:pPr>
            <a:r>
              <a:rPr lang="en-US"/>
              <a:t>19-</a:t>
            </a:r>
            <a:fld id="{6977AD85-E35D-42DA-BFBD-FE0D4AB39FD6}" type="slidenum">
              <a:rPr lang="en-US" smtClean="0"/>
              <a:pPr>
                <a:defRPr/>
              </a:pPr>
              <a:t>64</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t>JDBC</a:t>
            </a:r>
          </a:p>
        </p:txBody>
      </p:sp>
      <p:sp>
        <p:nvSpPr>
          <p:cNvPr id="69635" name="Rectangle 3"/>
          <p:cNvSpPr>
            <a:spLocks noGrp="1" noChangeArrowheads="1"/>
          </p:cNvSpPr>
          <p:nvPr>
            <p:ph type="body" idx="1"/>
          </p:nvPr>
        </p:nvSpPr>
        <p:spPr/>
        <p:txBody>
          <a:bodyPr/>
          <a:lstStyle/>
          <a:p>
            <a:pPr eaLnBrk="1" hangingPunct="1">
              <a:lnSpc>
                <a:spcPct val="90000"/>
              </a:lnSpc>
            </a:pPr>
            <a:r>
              <a:rPr lang="en-US" sz="2800" i="1"/>
              <a:t>Java Database Connectivity (JDBC)</a:t>
            </a:r>
            <a:r>
              <a:rPr lang="en-US" sz="2800"/>
              <a:t> allows SQL commands to be inserted into Java code</a:t>
            </a:r>
          </a:p>
          <a:p>
            <a:pPr lvl="1" eaLnBrk="1" hangingPunct="1">
              <a:lnSpc>
                <a:spcPct val="90000"/>
              </a:lnSpc>
            </a:pPr>
            <a:r>
              <a:rPr lang="en-US" sz="2400"/>
              <a:t>In order to use it, both JDBC and a database system compatible with it must be installed</a:t>
            </a:r>
          </a:p>
          <a:p>
            <a:pPr lvl="1" eaLnBrk="1" hangingPunct="1">
              <a:lnSpc>
                <a:spcPct val="90000"/>
              </a:lnSpc>
            </a:pPr>
            <a:r>
              <a:rPr lang="en-US" sz="2400"/>
              <a:t>A JDBC driver for the database system may need to be downloaded and installed as well</a:t>
            </a:r>
          </a:p>
          <a:p>
            <a:pPr eaLnBrk="1" hangingPunct="1">
              <a:lnSpc>
                <a:spcPct val="90000"/>
              </a:lnSpc>
            </a:pPr>
            <a:r>
              <a:rPr lang="en-US" sz="2800"/>
              <a:t>Inside the Java code, a connection to a database system is made, and SQL commands are then executed</a:t>
            </a:r>
          </a:p>
        </p:txBody>
      </p:sp>
      <p:sp>
        <p:nvSpPr>
          <p:cNvPr id="6" name="Slide Number Placeholder 5"/>
          <p:cNvSpPr>
            <a:spLocks noGrp="1"/>
          </p:cNvSpPr>
          <p:nvPr>
            <p:ph type="sldNum" sz="quarter" idx="11"/>
          </p:nvPr>
        </p:nvSpPr>
        <p:spPr/>
        <p:txBody>
          <a:bodyPr/>
          <a:lstStyle/>
          <a:p>
            <a:pPr>
              <a:defRPr/>
            </a:pPr>
            <a:r>
              <a:rPr lang="en-US"/>
              <a:t>19-</a:t>
            </a:r>
            <a:fld id="{9CD8022B-954B-463E-A800-2FAA91D55CD2}" type="slidenum">
              <a:rPr lang="en-US"/>
              <a:pPr>
                <a:defRPr/>
              </a:pPr>
              <a:t>65</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0"/>
            <a:ext cx="8229600" cy="1143000"/>
          </a:xfrm>
        </p:spPr>
        <p:txBody>
          <a:bodyPr/>
          <a:lstStyle/>
          <a:p>
            <a:r>
              <a:rPr lang="en-US"/>
              <a:t>Java DB</a:t>
            </a:r>
          </a:p>
        </p:txBody>
      </p:sp>
      <p:sp>
        <p:nvSpPr>
          <p:cNvPr id="70659" name="Content Placeholder 2"/>
          <p:cNvSpPr>
            <a:spLocks noGrp="1"/>
          </p:cNvSpPr>
          <p:nvPr>
            <p:ph idx="1"/>
          </p:nvPr>
        </p:nvSpPr>
        <p:spPr>
          <a:xfrm>
            <a:off x="457200" y="1066800"/>
            <a:ext cx="8229600" cy="4525963"/>
          </a:xfrm>
        </p:spPr>
        <p:txBody>
          <a:bodyPr/>
          <a:lstStyle/>
          <a:p>
            <a:r>
              <a:rPr lang="en-US" sz="2800" dirty="0"/>
              <a:t>In the following examples we will use </a:t>
            </a:r>
            <a:r>
              <a:rPr lang="en-US" sz="2800" i="1" dirty="0"/>
              <a:t>Java DB</a:t>
            </a:r>
          </a:p>
          <a:p>
            <a:pPr lvl="1"/>
            <a:r>
              <a:rPr lang="en-US" sz="2400" dirty="0"/>
              <a:t>Packaged with version 6 or higher of the Java SDK</a:t>
            </a:r>
          </a:p>
          <a:p>
            <a:pPr lvl="1"/>
            <a:r>
              <a:rPr lang="en-US" sz="2400" dirty="0"/>
              <a:t>Based on the open source database known as </a:t>
            </a:r>
            <a:r>
              <a:rPr lang="en-US" sz="2400" i="1" dirty="0"/>
              <a:t>Apache Derby</a:t>
            </a:r>
          </a:p>
          <a:p>
            <a:pPr lvl="1"/>
            <a:r>
              <a:rPr lang="en-US" sz="2400" dirty="0"/>
              <a:t>See </a:t>
            </a:r>
            <a:r>
              <a:rPr lang="en-US" sz="2000" dirty="0">
                <a:hlinkClick r:id="rId2"/>
              </a:rPr>
              <a:t>http://www.oracle.com/technetwork/java/javadb/index.html</a:t>
            </a:r>
            <a:r>
              <a:rPr lang="en-US" sz="2000" dirty="0"/>
              <a:t> </a:t>
            </a:r>
          </a:p>
          <a:p>
            <a:pPr lvl="1"/>
            <a:r>
              <a:rPr lang="en-US" sz="2400" dirty="0"/>
              <a:t>Installation may require some configuration</a:t>
            </a:r>
          </a:p>
          <a:p>
            <a:pPr lvl="1"/>
            <a:r>
              <a:rPr lang="en-US" sz="2400" dirty="0"/>
              <a:t>See instructions that come with Java DB and more detail in the book</a:t>
            </a:r>
          </a:p>
          <a:p>
            <a:r>
              <a:rPr lang="en-US" sz="2800" dirty="0"/>
              <a:t>Runs in Network Mode or Embedded Mode</a:t>
            </a:r>
          </a:p>
          <a:p>
            <a:pPr lvl="1"/>
            <a:r>
              <a:rPr lang="en-US" sz="2400" dirty="0"/>
              <a:t>We only use embedded mode here</a:t>
            </a:r>
          </a:p>
        </p:txBody>
      </p:sp>
      <p:sp>
        <p:nvSpPr>
          <p:cNvPr id="4" name="Slide Number Placeholder 3"/>
          <p:cNvSpPr>
            <a:spLocks noGrp="1"/>
          </p:cNvSpPr>
          <p:nvPr>
            <p:ph type="sldNum" sz="quarter" idx="11"/>
          </p:nvPr>
        </p:nvSpPr>
        <p:spPr/>
        <p:txBody>
          <a:bodyPr/>
          <a:lstStyle/>
          <a:p>
            <a:pPr>
              <a:defRPr/>
            </a:pPr>
            <a:r>
              <a:rPr lang="en-US"/>
              <a:t>19-</a:t>
            </a:r>
            <a:fld id="{275ACED1-81D6-4EAD-AD48-CCA295C49D90}" type="slidenum">
              <a:rPr lang="en-US" smtClean="0"/>
              <a:pPr>
                <a:defRPr/>
              </a:pPr>
              <a:t>66</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t>Data Flow of an Embedded Derby Application</a:t>
            </a:r>
          </a:p>
        </p:txBody>
      </p:sp>
      <p:sp>
        <p:nvSpPr>
          <p:cNvPr id="4" name="Slide Number Placeholder 3"/>
          <p:cNvSpPr>
            <a:spLocks noGrp="1"/>
          </p:cNvSpPr>
          <p:nvPr>
            <p:ph type="sldNum" sz="quarter" idx="11"/>
          </p:nvPr>
        </p:nvSpPr>
        <p:spPr/>
        <p:txBody>
          <a:bodyPr/>
          <a:lstStyle/>
          <a:p>
            <a:pPr>
              <a:defRPr/>
            </a:pPr>
            <a:r>
              <a:rPr lang="en-US"/>
              <a:t>19-</a:t>
            </a:r>
            <a:fld id="{6EB84B71-F832-4F9C-A47F-9B1553A2B1A0}" type="slidenum">
              <a:rPr lang="en-US" smtClean="0"/>
              <a:pPr>
                <a:defRPr/>
              </a:pPr>
              <a:t>67</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pic>
        <p:nvPicPr>
          <p:cNvPr id="7168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1716088"/>
            <a:ext cx="6902450" cy="4227512"/>
          </a:xfr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t>Derby Database Connection and Creation</a:t>
            </a:r>
          </a:p>
        </p:txBody>
      </p:sp>
      <p:sp>
        <p:nvSpPr>
          <p:cNvPr id="72707" name="Content Placeholder 2"/>
          <p:cNvSpPr>
            <a:spLocks noGrp="1"/>
          </p:cNvSpPr>
          <p:nvPr>
            <p:ph idx="1"/>
          </p:nvPr>
        </p:nvSpPr>
        <p:spPr/>
        <p:txBody>
          <a:bodyPr/>
          <a:lstStyle/>
          <a:p>
            <a:r>
              <a:rPr lang="en-US" sz="2800"/>
              <a:t>Steps in accessing a Derby database</a:t>
            </a:r>
          </a:p>
          <a:p>
            <a:pPr lvl="1"/>
            <a:r>
              <a:rPr lang="en-US" sz="2400"/>
              <a:t>Load the driver</a:t>
            </a:r>
          </a:p>
          <a:p>
            <a:pPr lvl="1">
              <a:buFont typeface="Arial" pitchFamily="34" charset="0"/>
              <a:buNone/>
            </a:pPr>
            <a:r>
              <a:rPr lang="en-US" sz="1800">
                <a:latin typeface="Courier New" pitchFamily="49" charset="0"/>
                <a:cs typeface="Courier New" pitchFamily="49" charset="0"/>
              </a:rPr>
              <a:t>	 </a:t>
            </a:r>
            <a:r>
              <a:rPr lang="en-US" sz="1600">
                <a:latin typeface="Courier New" pitchFamily="49" charset="0"/>
                <a:cs typeface="Courier New" pitchFamily="49" charset="0"/>
              </a:rPr>
              <a:t>String driver = "org.apache.derby.jdbc.EmbeddedDriver";</a:t>
            </a:r>
          </a:p>
          <a:p>
            <a:pPr lvl="1">
              <a:buFont typeface="Arial" pitchFamily="34" charset="0"/>
              <a:buNone/>
            </a:pPr>
            <a:r>
              <a:rPr lang="en-US" sz="1600">
                <a:latin typeface="Courier New" pitchFamily="49" charset="0"/>
                <a:cs typeface="Courier New" pitchFamily="49" charset="0"/>
              </a:rPr>
              <a:t>   Class.forName(driver).newInstance( );</a:t>
            </a:r>
          </a:p>
          <a:p>
            <a:pPr lvl="1"/>
            <a:r>
              <a:rPr lang="en-US" sz="2400"/>
              <a:t>Connect to the database using a Connection String</a:t>
            </a:r>
          </a:p>
          <a:p>
            <a:pPr lvl="1">
              <a:buFont typeface="Arial" pitchFamily="34" charset="0"/>
              <a:buNone/>
            </a:pPr>
            <a:r>
              <a:rPr lang="en-US" sz="1400">
                <a:latin typeface="Courier New" pitchFamily="49" charset="0"/>
                <a:cs typeface="Courier New" pitchFamily="49" charset="0"/>
              </a:rPr>
              <a:t>	 Connection conn = null;</a:t>
            </a:r>
            <a:br>
              <a:rPr lang="en-US" sz="1400">
                <a:latin typeface="Courier New" pitchFamily="49" charset="0"/>
                <a:cs typeface="Courier New" pitchFamily="49" charset="0"/>
              </a:rPr>
            </a:br>
            <a:r>
              <a:rPr lang="en-US" sz="1400">
                <a:latin typeface="Courier New" pitchFamily="49" charset="0"/>
                <a:cs typeface="Courier New" pitchFamily="49" charset="0"/>
              </a:rPr>
              <a:t> conn =</a:t>
            </a:r>
            <a:br>
              <a:rPr lang="en-US" sz="1400">
                <a:latin typeface="Courier New" pitchFamily="49" charset="0"/>
                <a:cs typeface="Courier New" pitchFamily="49" charset="0"/>
              </a:rPr>
            </a:br>
            <a:r>
              <a:rPr lang="en-US" sz="1400">
                <a:latin typeface="Courier New" pitchFamily="49" charset="0"/>
                <a:cs typeface="Courier New" pitchFamily="49" charset="0"/>
              </a:rPr>
              <a:t> DriverManager.getConnection("jdbc:derby:BookDatabase;create=true");</a:t>
            </a:r>
            <a:r>
              <a:rPr lang="en-US" sz="2000"/>
              <a:t> </a:t>
            </a:r>
          </a:p>
          <a:p>
            <a:pPr lvl="1"/>
            <a:r>
              <a:rPr lang="en-US" sz="2400"/>
              <a:t>Issue SQL commands to access or manipulate the database</a:t>
            </a:r>
          </a:p>
          <a:p>
            <a:pPr lvl="1">
              <a:buFont typeface="Arial" pitchFamily="34" charset="0"/>
              <a:buNone/>
            </a:pPr>
            <a:r>
              <a:rPr lang="en-US" sz="1600">
                <a:latin typeface="Courier New" pitchFamily="49" charset="0"/>
                <a:cs typeface="Courier New" pitchFamily="49" charset="0"/>
              </a:rPr>
              <a:t>	 Statement s = conn.createStatement();</a:t>
            </a:r>
          </a:p>
          <a:p>
            <a:pPr lvl="1">
              <a:buFont typeface="Arial" pitchFamily="34" charset="0"/>
              <a:buNone/>
            </a:pPr>
            <a:r>
              <a:rPr lang="en-US" sz="1600">
                <a:latin typeface="Courier New" pitchFamily="49" charset="0"/>
                <a:cs typeface="Courier New" pitchFamily="49" charset="0"/>
              </a:rPr>
              <a:t>	 s.execute(SQLString);</a:t>
            </a:r>
            <a:endParaRPr lang="en-US" sz="2400"/>
          </a:p>
          <a:p>
            <a:pPr lvl="1"/>
            <a:r>
              <a:rPr lang="en-US" sz="2400"/>
              <a:t>Close the connection when done</a:t>
            </a:r>
          </a:p>
        </p:txBody>
      </p:sp>
      <p:sp>
        <p:nvSpPr>
          <p:cNvPr id="4" name="Slide Number Placeholder 3"/>
          <p:cNvSpPr>
            <a:spLocks noGrp="1"/>
          </p:cNvSpPr>
          <p:nvPr>
            <p:ph type="sldNum" sz="quarter" idx="11"/>
          </p:nvPr>
        </p:nvSpPr>
        <p:spPr/>
        <p:txBody>
          <a:bodyPr/>
          <a:lstStyle/>
          <a:p>
            <a:pPr>
              <a:defRPr/>
            </a:pPr>
            <a:r>
              <a:rPr lang="en-US"/>
              <a:t>19-</a:t>
            </a:r>
            <a:fld id="{F0941B29-391F-4156-9892-C050584EF108}" type="slidenum">
              <a:rPr lang="en-US" smtClean="0"/>
              <a:pPr>
                <a:defRPr/>
              </a:pPr>
              <a:t>68</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sz="3600"/>
              <a:t>Derby Database Creation Example (1 of 3)</a:t>
            </a:r>
          </a:p>
        </p:txBody>
      </p:sp>
      <p:sp>
        <p:nvSpPr>
          <p:cNvPr id="4" name="Slide Number Placeholder 3"/>
          <p:cNvSpPr>
            <a:spLocks noGrp="1"/>
          </p:cNvSpPr>
          <p:nvPr>
            <p:ph type="sldNum" sz="quarter" idx="11"/>
          </p:nvPr>
        </p:nvSpPr>
        <p:spPr/>
        <p:txBody>
          <a:bodyPr/>
          <a:lstStyle/>
          <a:p>
            <a:pPr>
              <a:defRPr/>
            </a:pPr>
            <a:r>
              <a:rPr lang="en-US"/>
              <a:t>19-</a:t>
            </a:r>
            <a:fld id="{6D0C60F7-1D1D-4A6F-AB39-7A058F235941}" type="slidenum">
              <a:rPr lang="en-US" smtClean="0"/>
              <a:pPr>
                <a:defRPr/>
              </a:pPr>
              <a:t>69</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
        <p:nvSpPr>
          <p:cNvPr id="73733" name="TextBox 6"/>
          <p:cNvSpPr txBox="1">
            <a:spLocks noChangeArrowheads="1"/>
          </p:cNvSpPr>
          <p:nvPr/>
        </p:nvSpPr>
        <p:spPr bwMode="auto">
          <a:xfrm>
            <a:off x="304800" y="1219200"/>
            <a:ext cx="890587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latin typeface="Courier New" pitchFamily="49" charset="0"/>
                <a:cs typeface="Courier New" pitchFamily="49" charset="0"/>
              </a:rPr>
              <a:t> 1  import java.sql.Connection;</a:t>
            </a:r>
          </a:p>
          <a:p>
            <a:pPr eaLnBrk="1" hangingPunct="1"/>
            <a:r>
              <a:rPr lang="en-US" sz="1400">
                <a:latin typeface="Courier New" pitchFamily="49" charset="0"/>
                <a:cs typeface="Courier New" pitchFamily="49" charset="0"/>
              </a:rPr>
              <a:t> 2  import java.sql.DriverManager;</a:t>
            </a:r>
          </a:p>
          <a:p>
            <a:pPr eaLnBrk="1" hangingPunct="1"/>
            <a:r>
              <a:rPr lang="en-US" sz="1400">
                <a:latin typeface="Courier New" pitchFamily="49" charset="0"/>
                <a:cs typeface="Courier New" pitchFamily="49" charset="0"/>
              </a:rPr>
              <a:t> 3  import java.sql.SQLException;</a:t>
            </a:r>
          </a:p>
          <a:p>
            <a:pPr eaLnBrk="1" hangingPunct="1"/>
            <a:r>
              <a:rPr lang="en-US" sz="1400">
                <a:latin typeface="Courier New" pitchFamily="49" charset="0"/>
                <a:cs typeface="Courier New" pitchFamily="49" charset="0"/>
              </a:rPr>
              <a:t> 4  import java.sql.Statement;</a:t>
            </a:r>
          </a:p>
          <a:p>
            <a:pPr eaLnBrk="1" hangingPunct="1"/>
            <a:r>
              <a:rPr lang="en-US" sz="1400">
                <a:latin typeface="Courier New" pitchFamily="49" charset="0"/>
                <a:cs typeface="Courier New" pitchFamily="49" charset="0"/>
              </a:rPr>
              <a:t> </a:t>
            </a:r>
          </a:p>
          <a:p>
            <a:pPr eaLnBrk="1" hangingPunct="1"/>
            <a:r>
              <a:rPr lang="en-US" sz="1400">
                <a:latin typeface="Courier New" pitchFamily="49" charset="0"/>
                <a:cs typeface="Courier New" pitchFamily="49" charset="0"/>
              </a:rPr>
              <a:t> 5  public class CreateDB</a:t>
            </a:r>
          </a:p>
          <a:p>
            <a:pPr eaLnBrk="1" hangingPunct="1"/>
            <a:r>
              <a:rPr lang="en-US" sz="1400">
                <a:latin typeface="Courier New" pitchFamily="49" charset="0"/>
                <a:cs typeface="Courier New" pitchFamily="49" charset="0"/>
              </a:rPr>
              <a:t> 6  {</a:t>
            </a:r>
          </a:p>
          <a:p>
            <a:pPr eaLnBrk="1" hangingPunct="1"/>
            <a:r>
              <a:rPr lang="en-US" sz="1400">
                <a:latin typeface="Courier New" pitchFamily="49" charset="0"/>
                <a:cs typeface="Courier New" pitchFamily="49" charset="0"/>
              </a:rPr>
              <a:t> 7    private static final String driver = "org.apache.derby.jdbc.EmbeddedDriver";</a:t>
            </a:r>
          </a:p>
          <a:p>
            <a:pPr eaLnBrk="1" hangingPunct="1"/>
            <a:r>
              <a:rPr lang="en-US" sz="1400">
                <a:latin typeface="Courier New" pitchFamily="49" charset="0"/>
                <a:cs typeface="Courier New" pitchFamily="49" charset="0"/>
              </a:rPr>
              <a:t> 8    private static final String protocol = "jdbc:derby:";</a:t>
            </a:r>
          </a:p>
          <a:p>
            <a:pPr eaLnBrk="1" hangingPunct="1"/>
            <a:r>
              <a:rPr lang="en-US" sz="1400">
                <a:latin typeface="Courier New" pitchFamily="49" charset="0"/>
                <a:cs typeface="Courier New" pitchFamily="49" charset="0"/>
              </a:rPr>
              <a:t> </a:t>
            </a:r>
          </a:p>
          <a:p>
            <a:pPr eaLnBrk="1" hangingPunct="1"/>
            <a:r>
              <a:rPr lang="en-US" sz="1400">
                <a:latin typeface="Courier New" pitchFamily="49" charset="0"/>
                <a:cs typeface="Courier New" pitchFamily="49" charset="0"/>
              </a:rPr>
              <a:t> 9    public static void main(String[] args)</a:t>
            </a:r>
          </a:p>
          <a:p>
            <a:pPr eaLnBrk="1" hangingPunct="1"/>
            <a:r>
              <a:rPr lang="en-US" sz="1400">
                <a:latin typeface="Courier New" pitchFamily="49" charset="0"/>
                <a:cs typeface="Courier New" pitchFamily="49" charset="0"/>
              </a:rPr>
              <a:t>10    {</a:t>
            </a:r>
          </a:p>
          <a:p>
            <a:pPr eaLnBrk="1" hangingPunct="1"/>
            <a:r>
              <a:rPr lang="en-US" sz="1400">
                <a:latin typeface="Courier New" pitchFamily="49" charset="0"/>
                <a:cs typeface="Courier New" pitchFamily="49" charset="0"/>
              </a:rPr>
              <a:t>11      try</a:t>
            </a:r>
          </a:p>
          <a:p>
            <a:pPr eaLnBrk="1" hangingPunct="1"/>
            <a:r>
              <a:rPr lang="en-US" sz="1400">
                <a:latin typeface="Courier New" pitchFamily="49" charset="0"/>
                <a:cs typeface="Courier New" pitchFamily="49" charset="0"/>
              </a:rPr>
              <a:t>12      {</a:t>
            </a:r>
          </a:p>
          <a:p>
            <a:pPr eaLnBrk="1" hangingPunct="1"/>
            <a:r>
              <a:rPr lang="en-US" sz="1400">
                <a:latin typeface="Courier New" pitchFamily="49" charset="0"/>
                <a:cs typeface="Courier New" pitchFamily="49" charset="0"/>
              </a:rPr>
              <a:t>13	Class.forName(driver).newInstance();</a:t>
            </a:r>
          </a:p>
          <a:p>
            <a:pPr eaLnBrk="1" hangingPunct="1"/>
            <a:r>
              <a:rPr lang="en-US" sz="1400">
                <a:latin typeface="Courier New" pitchFamily="49" charset="0"/>
                <a:cs typeface="Courier New" pitchFamily="49" charset="0"/>
              </a:rPr>
              <a:t>14	System.out.println("Loaded the embedded driver.");</a:t>
            </a:r>
          </a:p>
          <a:p>
            <a:pPr eaLnBrk="1" hangingPunct="1"/>
            <a:r>
              <a:rPr lang="en-US" sz="1400">
                <a:latin typeface="Courier New" pitchFamily="49" charset="0"/>
                <a:cs typeface="Courier New" pitchFamily="49" charset="0"/>
              </a:rPr>
              <a:t>15      }</a:t>
            </a:r>
          </a:p>
          <a:p>
            <a:pPr eaLnBrk="1" hangingPunct="1"/>
            <a:endParaRPr lang="en-US" sz="1400">
              <a:latin typeface="Courier New" pitchFamily="49" charset="0"/>
              <a:cs typeface="Courier New" pitchFamily="49" charset="0"/>
            </a:endParaRPr>
          </a:p>
          <a:p>
            <a:pPr eaLnBrk="1" hangingPunct="1"/>
            <a:r>
              <a:rPr lang="en-US" sz="1400">
                <a:latin typeface="Courier New" pitchFamily="49" charset="0"/>
                <a:cs typeface="Courier New" pitchFamily="49" charset="0"/>
              </a:rPr>
              <a:t>16     catch (Exception err)  </a:t>
            </a:r>
            <a:endParaRPr lang="en-US" sz="1400" i="1">
              <a:latin typeface="Courier New" pitchFamily="49" charset="0"/>
              <a:cs typeface="Courier New" pitchFamily="49" charset="0"/>
            </a:endParaRPr>
          </a:p>
          <a:p>
            <a:pPr eaLnBrk="1" hangingPunct="1"/>
            <a:r>
              <a:rPr lang="en-US" sz="1400">
                <a:latin typeface="Courier New" pitchFamily="49" charset="0"/>
                <a:cs typeface="Courier New" pitchFamily="49" charset="0"/>
              </a:rPr>
              <a:t>17     {</a:t>
            </a:r>
          </a:p>
          <a:p>
            <a:pPr eaLnBrk="1" hangingPunct="1"/>
            <a:r>
              <a:rPr lang="en-US" sz="1400">
                <a:latin typeface="Courier New" pitchFamily="49" charset="0"/>
                <a:cs typeface="Courier New" pitchFamily="49" charset="0"/>
              </a:rPr>
              <a:t>18	System.err.println("Unable to load the embedded driver.");</a:t>
            </a:r>
          </a:p>
          <a:p>
            <a:pPr eaLnBrk="1" hangingPunct="1"/>
            <a:r>
              <a:rPr lang="en-US" sz="1400">
                <a:latin typeface="Courier New" pitchFamily="49" charset="0"/>
                <a:cs typeface="Courier New" pitchFamily="49" charset="0"/>
              </a:rPr>
              <a:t>19	err.printStackTrace(System.err);</a:t>
            </a:r>
          </a:p>
          <a:p>
            <a:pPr eaLnBrk="1" hangingPunct="1"/>
            <a:r>
              <a:rPr lang="en-US" sz="1400">
                <a:latin typeface="Courier New" pitchFamily="49" charset="0"/>
                <a:cs typeface="Courier New" pitchFamily="49" charset="0"/>
              </a:rPr>
              <a:t>20	System.exit(0);</a:t>
            </a:r>
          </a:p>
          <a:p>
            <a:pPr eaLnBrk="1" hangingPunct="1"/>
            <a:r>
              <a:rPr lang="en-US" sz="1400">
                <a:latin typeface="Courier New" pitchFamily="49" charset="0"/>
                <a:cs typeface="Courier New" pitchFamily="49" charset="0"/>
              </a:rPr>
              <a:t>21     }</a:t>
            </a:r>
          </a:p>
          <a:p>
            <a:pPr eaLnBrk="1" hangingPunct="1"/>
            <a:endParaRPr lang="en-US" sz="1400">
              <a:latin typeface="Courier New" pitchFamily="49" charset="0"/>
              <a:cs typeface="Courier New" pitchFamily="49" charset="0"/>
            </a:endParaRPr>
          </a:p>
        </p:txBody>
      </p:sp>
      <p:sp>
        <p:nvSpPr>
          <p:cNvPr id="73734" name="TextBox 10"/>
          <p:cNvSpPr txBox="1">
            <a:spLocks noChangeArrowheads="1"/>
          </p:cNvSpPr>
          <p:nvPr/>
        </p:nvSpPr>
        <p:spPr bwMode="auto">
          <a:xfrm>
            <a:off x="5562600" y="3505200"/>
            <a:ext cx="2925763" cy="3460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a:t>Loads embedded Derby driver</a:t>
            </a:r>
          </a:p>
        </p:txBody>
      </p:sp>
      <p:cxnSp>
        <p:nvCxnSpPr>
          <p:cNvPr id="12" name="Straight Arrow Connector 11"/>
          <p:cNvCxnSpPr>
            <a:stCxn id="73734" idx="2"/>
          </p:cNvCxnSpPr>
          <p:nvPr/>
        </p:nvCxnSpPr>
        <p:spPr>
          <a:xfrm rot="5400000">
            <a:off x="5849937" y="3098801"/>
            <a:ext cx="423863" cy="19288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3734" idx="0"/>
          </p:cNvCxnSpPr>
          <p:nvPr/>
        </p:nvCxnSpPr>
        <p:spPr>
          <a:xfrm rot="5400000" flipH="1" flipV="1">
            <a:off x="6976269" y="3098006"/>
            <a:ext cx="457200" cy="357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3737" name="TextBox 16"/>
          <p:cNvSpPr txBox="1">
            <a:spLocks noChangeArrowheads="1"/>
          </p:cNvSpPr>
          <p:nvPr/>
        </p:nvSpPr>
        <p:spPr bwMode="auto">
          <a:xfrm>
            <a:off x="4191000" y="4800600"/>
            <a:ext cx="4724400" cy="5905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a:t>Must catch ClassNotFoundException, InstantiationException, IllegalAccessException.</a:t>
            </a:r>
          </a:p>
        </p:txBody>
      </p:sp>
      <p:cxnSp>
        <p:nvCxnSpPr>
          <p:cNvPr id="18" name="Straight Arrow Connector 17"/>
          <p:cNvCxnSpPr>
            <a:stCxn id="73737" idx="1"/>
          </p:cNvCxnSpPr>
          <p:nvPr/>
        </p:nvCxnSpPr>
        <p:spPr>
          <a:xfrm rot="10800000" flipV="1">
            <a:off x="3429000" y="5095875"/>
            <a:ext cx="762000" cy="88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t>Nonresponsive GUI (Part 2 of 9) </a:t>
            </a:r>
          </a:p>
        </p:txBody>
      </p:sp>
      <p:sp>
        <p:nvSpPr>
          <p:cNvPr id="6" name="Slide Number Placeholder 5"/>
          <p:cNvSpPr>
            <a:spLocks noGrp="1"/>
          </p:cNvSpPr>
          <p:nvPr>
            <p:ph type="sldNum" sz="quarter" idx="11"/>
          </p:nvPr>
        </p:nvSpPr>
        <p:spPr/>
        <p:txBody>
          <a:bodyPr/>
          <a:lstStyle/>
          <a:p>
            <a:pPr>
              <a:defRPr/>
            </a:pPr>
            <a:r>
              <a:rPr lang="en-US"/>
              <a:t>19-</a:t>
            </a:r>
            <a:fld id="{F08733E5-B19C-411F-AC77-02329D694CDF}" type="slidenum">
              <a:rPr lang="en-US"/>
              <a:pPr>
                <a:defRPr/>
              </a:pPr>
              <a:t>7</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pic>
        <p:nvPicPr>
          <p:cNvPr id="194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1581150"/>
            <a:ext cx="7789863"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z="3600"/>
              <a:t>Derby Database Creation Example (2 of 3)</a:t>
            </a:r>
          </a:p>
        </p:txBody>
      </p:sp>
      <p:sp>
        <p:nvSpPr>
          <p:cNvPr id="4" name="Slide Number Placeholder 3"/>
          <p:cNvSpPr>
            <a:spLocks noGrp="1"/>
          </p:cNvSpPr>
          <p:nvPr>
            <p:ph type="sldNum" sz="quarter" idx="11"/>
          </p:nvPr>
        </p:nvSpPr>
        <p:spPr/>
        <p:txBody>
          <a:bodyPr/>
          <a:lstStyle/>
          <a:p>
            <a:pPr>
              <a:defRPr/>
            </a:pPr>
            <a:r>
              <a:rPr lang="en-US"/>
              <a:t>19-</a:t>
            </a:r>
            <a:fld id="{18496890-6B14-4543-A149-FACBC4153F82}" type="slidenum">
              <a:rPr lang="en-US" smtClean="0"/>
              <a:pPr>
                <a:defRPr/>
              </a:pPr>
              <a:t>70</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
        <p:nvSpPr>
          <p:cNvPr id="74757" name="TextBox 5"/>
          <p:cNvSpPr txBox="1">
            <a:spLocks noChangeArrowheads="1"/>
          </p:cNvSpPr>
          <p:nvPr/>
        </p:nvSpPr>
        <p:spPr bwMode="auto">
          <a:xfrm>
            <a:off x="152400" y="2362200"/>
            <a:ext cx="8650288"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latin typeface="Courier New" pitchFamily="49" charset="0"/>
                <a:cs typeface="Courier New" pitchFamily="49" charset="0"/>
              </a:rPr>
              <a:t>22  String dbName = "BookDatabase";</a:t>
            </a:r>
          </a:p>
          <a:p>
            <a:pPr eaLnBrk="1" hangingPunct="1"/>
            <a:r>
              <a:rPr lang="en-US" sz="1400">
                <a:latin typeface="Courier New" pitchFamily="49" charset="0"/>
                <a:cs typeface="Courier New" pitchFamily="49" charset="0"/>
              </a:rPr>
              <a:t>23  Connection conn = null;</a:t>
            </a:r>
          </a:p>
          <a:p>
            <a:pPr eaLnBrk="1" hangingPunct="1"/>
            <a:r>
              <a:rPr lang="en-US" sz="1400">
                <a:latin typeface="Courier New" pitchFamily="49" charset="0"/>
                <a:cs typeface="Courier New" pitchFamily="49" charset="0"/>
              </a:rPr>
              <a:t>24  try</a:t>
            </a:r>
          </a:p>
          <a:p>
            <a:pPr eaLnBrk="1" hangingPunct="1"/>
            <a:r>
              <a:rPr lang="en-US" sz="1400">
                <a:latin typeface="Courier New" pitchFamily="49" charset="0"/>
                <a:cs typeface="Courier New" pitchFamily="49" charset="0"/>
              </a:rPr>
              <a:t>25  {</a:t>
            </a:r>
          </a:p>
          <a:p>
            <a:pPr eaLnBrk="1" hangingPunct="1"/>
            <a:r>
              <a:rPr lang="en-US" sz="1400">
                <a:latin typeface="Courier New" pitchFamily="49" charset="0"/>
                <a:cs typeface="Courier New" pitchFamily="49" charset="0"/>
              </a:rPr>
              <a:t>26	System.out.println("Connecting to and creating the database...");</a:t>
            </a:r>
          </a:p>
          <a:p>
            <a:pPr eaLnBrk="1" hangingPunct="1"/>
            <a:r>
              <a:rPr lang="en-US" sz="1400">
                <a:latin typeface="Courier New" pitchFamily="49" charset="0"/>
                <a:cs typeface="Courier New" pitchFamily="49" charset="0"/>
              </a:rPr>
              <a:t>27	conn = DriverManager.getConnection(protocol + dbName + ";create=true");</a:t>
            </a:r>
          </a:p>
          <a:p>
            <a:pPr eaLnBrk="1" hangingPunct="1"/>
            <a:r>
              <a:rPr lang="en-US" sz="1400">
                <a:latin typeface="Courier New" pitchFamily="49" charset="0"/>
                <a:cs typeface="Courier New" pitchFamily="49" charset="0"/>
              </a:rPr>
              <a:t>28	System.out.println("Database created.");</a:t>
            </a:r>
          </a:p>
          <a:p>
            <a:pPr eaLnBrk="1" hangingPunct="1"/>
            <a:endParaRPr lang="en-US" sz="1400">
              <a:latin typeface="Courier New" pitchFamily="49" charset="0"/>
              <a:cs typeface="Courier New" pitchFamily="49" charset="0"/>
            </a:endParaRPr>
          </a:p>
          <a:p>
            <a:pPr eaLnBrk="1" hangingPunct="1"/>
            <a:r>
              <a:rPr lang="en-US" sz="1400">
                <a:latin typeface="Courier New" pitchFamily="49" charset="0"/>
                <a:cs typeface="Courier New" pitchFamily="49" charset="0"/>
              </a:rPr>
              <a:t>29	Statement s = conn.createStatement();</a:t>
            </a:r>
          </a:p>
          <a:p>
            <a:pPr eaLnBrk="1" hangingPunct="1"/>
            <a:r>
              <a:rPr lang="en-US" sz="1400">
                <a:latin typeface="Courier New" pitchFamily="49" charset="0"/>
                <a:cs typeface="Courier New" pitchFamily="49" charset="0"/>
              </a:rPr>
              <a:t>30	s.execute("CREATE TABLE names" +</a:t>
            </a:r>
          </a:p>
          <a:p>
            <a:pPr eaLnBrk="1" hangingPunct="1"/>
            <a:r>
              <a:rPr lang="en-US" sz="1400">
                <a:latin typeface="Courier New" pitchFamily="49" charset="0"/>
                <a:cs typeface="Courier New" pitchFamily="49" charset="0"/>
              </a:rPr>
              <a:t>31		"(author varchar(50), author_id int, url varchar(80))");</a:t>
            </a:r>
          </a:p>
          <a:p>
            <a:pPr eaLnBrk="1" hangingPunct="1"/>
            <a:r>
              <a:rPr lang="en-US" sz="1400">
                <a:latin typeface="Courier New" pitchFamily="49" charset="0"/>
                <a:cs typeface="Courier New" pitchFamily="49" charset="0"/>
              </a:rPr>
              <a:t>32	System.out.println("Created 'names' table.");</a:t>
            </a:r>
          </a:p>
        </p:txBody>
      </p:sp>
      <p:sp>
        <p:nvSpPr>
          <p:cNvPr id="74758" name="TextBox 6"/>
          <p:cNvSpPr txBox="1">
            <a:spLocks noChangeArrowheads="1"/>
          </p:cNvSpPr>
          <p:nvPr/>
        </p:nvSpPr>
        <p:spPr bwMode="auto">
          <a:xfrm>
            <a:off x="4267200" y="1447800"/>
            <a:ext cx="4002088" cy="8350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a:t>Connection String to create the database. </a:t>
            </a:r>
          </a:p>
          <a:p>
            <a:pPr eaLnBrk="1" hangingPunct="1"/>
            <a:r>
              <a:rPr lang="en-US" sz="1600"/>
              <a:t>Remove “;create=true” if connecting to an</a:t>
            </a:r>
          </a:p>
          <a:p>
            <a:pPr eaLnBrk="1" hangingPunct="1"/>
            <a:r>
              <a:rPr lang="en-US" sz="1600"/>
              <a:t>existing database.</a:t>
            </a:r>
          </a:p>
        </p:txBody>
      </p:sp>
      <p:cxnSp>
        <p:nvCxnSpPr>
          <p:cNvPr id="8" name="Straight Arrow Connector 7"/>
          <p:cNvCxnSpPr/>
          <p:nvPr/>
        </p:nvCxnSpPr>
        <p:spPr>
          <a:xfrm rot="16200000" flipH="1">
            <a:off x="7429500" y="2705100"/>
            <a:ext cx="1143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4760" name="TextBox 12"/>
          <p:cNvSpPr txBox="1">
            <a:spLocks noChangeArrowheads="1"/>
          </p:cNvSpPr>
          <p:nvPr/>
        </p:nvSpPr>
        <p:spPr bwMode="auto">
          <a:xfrm>
            <a:off x="1600200" y="5181600"/>
            <a:ext cx="4419600" cy="8350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a:t>Create a table called "names" with three fields, 50 characters for an author, an integer author ID, and 80 characters for a URL</a:t>
            </a:r>
          </a:p>
        </p:txBody>
      </p:sp>
      <p:cxnSp>
        <p:nvCxnSpPr>
          <p:cNvPr id="14" name="Straight Arrow Connector 13"/>
          <p:cNvCxnSpPr>
            <a:stCxn id="74760" idx="3"/>
          </p:cNvCxnSpPr>
          <p:nvPr/>
        </p:nvCxnSpPr>
        <p:spPr>
          <a:xfrm flipV="1">
            <a:off x="6019800" y="4878388"/>
            <a:ext cx="457200" cy="720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z="3600"/>
              <a:t>Derby Database Creation Example (3 of 3)</a:t>
            </a:r>
          </a:p>
        </p:txBody>
      </p:sp>
      <p:sp>
        <p:nvSpPr>
          <p:cNvPr id="4" name="Slide Number Placeholder 3"/>
          <p:cNvSpPr>
            <a:spLocks noGrp="1"/>
          </p:cNvSpPr>
          <p:nvPr>
            <p:ph type="sldNum" sz="quarter" idx="11"/>
          </p:nvPr>
        </p:nvSpPr>
        <p:spPr/>
        <p:txBody>
          <a:bodyPr/>
          <a:lstStyle/>
          <a:p>
            <a:pPr>
              <a:defRPr/>
            </a:pPr>
            <a:r>
              <a:rPr lang="en-US"/>
              <a:t>19-</a:t>
            </a:r>
            <a:fld id="{C99F0D13-1CF1-4D3F-A253-B099C9CA5EBA}" type="slidenum">
              <a:rPr lang="en-US" smtClean="0"/>
              <a:pPr>
                <a:defRPr/>
              </a:pPr>
              <a:t>71</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
        <p:nvSpPr>
          <p:cNvPr id="75781" name="TextBox 5"/>
          <p:cNvSpPr txBox="1">
            <a:spLocks noChangeArrowheads="1"/>
          </p:cNvSpPr>
          <p:nvPr/>
        </p:nvSpPr>
        <p:spPr bwMode="auto">
          <a:xfrm>
            <a:off x="381000" y="1752600"/>
            <a:ext cx="8437563"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latin typeface="Courier New" pitchFamily="49" charset="0"/>
                <a:cs typeface="Courier New" pitchFamily="49" charset="0"/>
              </a:rPr>
              <a:t>33	System.out.println("Inserting authors.");</a:t>
            </a:r>
          </a:p>
          <a:p>
            <a:pPr eaLnBrk="1" hangingPunct="1"/>
            <a:r>
              <a:rPr lang="en-US" sz="1400">
                <a:latin typeface="Courier New" pitchFamily="49" charset="0"/>
                <a:cs typeface="Courier New" pitchFamily="49" charset="0"/>
              </a:rPr>
              <a:t>34	s.execute("INSERT INTO names " +</a:t>
            </a:r>
          </a:p>
          <a:p>
            <a:pPr eaLnBrk="1" hangingPunct="1"/>
            <a:r>
              <a:rPr lang="en-US" sz="1400">
                <a:latin typeface="Courier New" pitchFamily="49" charset="0"/>
                <a:cs typeface="Courier New" pitchFamily="49" charset="0"/>
              </a:rPr>
              <a:t>35	  "VALUES ('Adams, Douglas', 1, 'http://www.douglasadams.com')");</a:t>
            </a:r>
          </a:p>
          <a:p>
            <a:pPr eaLnBrk="1" hangingPunct="1"/>
            <a:r>
              <a:rPr lang="en-US" sz="1400">
                <a:latin typeface="Courier New" pitchFamily="49" charset="0"/>
                <a:cs typeface="Courier New" pitchFamily="49" charset="0"/>
              </a:rPr>
              <a:t>36	s.execute("INSERT INTO names " + </a:t>
            </a:r>
          </a:p>
          <a:p>
            <a:pPr eaLnBrk="1" hangingPunct="1"/>
            <a:r>
              <a:rPr lang="en-US" sz="1400">
                <a:latin typeface="Courier New" pitchFamily="49" charset="0"/>
                <a:cs typeface="Courier New" pitchFamily="49" charset="0"/>
              </a:rPr>
              <a:t>37	  "VALUES ('Simmons, Dan', 2, 'http://www.dansimmons.com')");</a:t>
            </a:r>
          </a:p>
          <a:p>
            <a:pPr eaLnBrk="1" hangingPunct="1"/>
            <a:r>
              <a:rPr lang="en-US" sz="1400">
                <a:latin typeface="Courier New" pitchFamily="49" charset="0"/>
                <a:cs typeface="Courier New" pitchFamily="49" charset="0"/>
              </a:rPr>
              <a:t>38	s.execute("INSERT INTO names " +</a:t>
            </a:r>
          </a:p>
          <a:p>
            <a:pPr eaLnBrk="1" hangingPunct="1"/>
            <a:r>
              <a:rPr lang="en-US" sz="1400">
                <a:latin typeface="Courier New" pitchFamily="49" charset="0"/>
                <a:cs typeface="Courier New" pitchFamily="49" charset="0"/>
              </a:rPr>
              <a:t>39	  "VALUES ('Stephenson, Neal', 3, 'http://www.nealstephenson.com')");</a:t>
            </a:r>
          </a:p>
          <a:p>
            <a:pPr eaLnBrk="1" hangingPunct="1"/>
            <a:r>
              <a:rPr lang="en-US" sz="1400">
                <a:latin typeface="Courier New" pitchFamily="49" charset="0"/>
                <a:cs typeface="Courier New" pitchFamily="49" charset="0"/>
              </a:rPr>
              <a:t>40	System.out.println("Authors inserted.");</a:t>
            </a:r>
          </a:p>
          <a:p>
            <a:pPr eaLnBrk="1" hangingPunct="1"/>
            <a:endParaRPr lang="en-US" sz="1400">
              <a:latin typeface="Courier New" pitchFamily="49" charset="0"/>
              <a:cs typeface="Courier New" pitchFamily="49" charset="0"/>
            </a:endParaRPr>
          </a:p>
          <a:p>
            <a:pPr eaLnBrk="1" hangingPunct="1"/>
            <a:r>
              <a:rPr lang="en-US" sz="1400">
                <a:latin typeface="Courier New" pitchFamily="49" charset="0"/>
                <a:cs typeface="Courier New" pitchFamily="49" charset="0"/>
              </a:rPr>
              <a:t>41	conn.close();</a:t>
            </a:r>
          </a:p>
          <a:p>
            <a:pPr eaLnBrk="1" hangingPunct="1"/>
            <a:r>
              <a:rPr lang="en-US" sz="1400">
                <a:latin typeface="Courier New" pitchFamily="49" charset="0"/>
                <a:cs typeface="Courier New" pitchFamily="49" charset="0"/>
              </a:rPr>
              <a:t>42   }</a:t>
            </a:r>
          </a:p>
          <a:p>
            <a:pPr eaLnBrk="1" hangingPunct="1"/>
            <a:r>
              <a:rPr lang="en-US" sz="1400">
                <a:latin typeface="Courier New" pitchFamily="49" charset="0"/>
                <a:cs typeface="Courier New" pitchFamily="49" charset="0"/>
              </a:rPr>
              <a:t>43   catch (SQLException err)</a:t>
            </a:r>
          </a:p>
          <a:p>
            <a:pPr eaLnBrk="1" hangingPunct="1"/>
            <a:r>
              <a:rPr lang="en-US" sz="1400">
                <a:latin typeface="Courier New" pitchFamily="49" charset="0"/>
                <a:cs typeface="Courier New" pitchFamily="49" charset="0"/>
              </a:rPr>
              <a:t>44   {</a:t>
            </a:r>
          </a:p>
          <a:p>
            <a:pPr eaLnBrk="1" hangingPunct="1"/>
            <a:r>
              <a:rPr lang="en-US" sz="1400">
                <a:latin typeface="Courier New" pitchFamily="49" charset="0"/>
                <a:cs typeface="Courier New" pitchFamily="49" charset="0"/>
              </a:rPr>
              <a:t>45	System.err.println("SQL error.");</a:t>
            </a:r>
          </a:p>
          <a:p>
            <a:pPr eaLnBrk="1" hangingPunct="1"/>
            <a:r>
              <a:rPr lang="en-US" sz="1400">
                <a:latin typeface="Courier New" pitchFamily="49" charset="0"/>
                <a:cs typeface="Courier New" pitchFamily="49" charset="0"/>
              </a:rPr>
              <a:t>46	err.printStackTrace(System.err);</a:t>
            </a:r>
          </a:p>
          <a:p>
            <a:pPr eaLnBrk="1" hangingPunct="1"/>
            <a:r>
              <a:rPr lang="en-US" sz="1400">
                <a:latin typeface="Courier New" pitchFamily="49" charset="0"/>
                <a:cs typeface="Courier New" pitchFamily="49" charset="0"/>
              </a:rPr>
              <a:t>47	System.exit(0);</a:t>
            </a:r>
          </a:p>
          <a:p>
            <a:pPr eaLnBrk="1" hangingPunct="1"/>
            <a:r>
              <a:rPr lang="en-US" sz="1400">
                <a:latin typeface="Courier New" pitchFamily="49" charset="0"/>
                <a:cs typeface="Courier New" pitchFamily="49" charset="0"/>
              </a:rPr>
              <a:t>48   }</a:t>
            </a:r>
          </a:p>
          <a:p>
            <a:pPr eaLnBrk="1" hangingPunct="1"/>
            <a:r>
              <a:rPr lang="en-US" sz="1400">
                <a:latin typeface="Courier New" pitchFamily="49" charset="0"/>
                <a:cs typeface="Courier New" pitchFamily="49" charset="0"/>
              </a:rPr>
              <a:t>49  }</a:t>
            </a:r>
          </a:p>
          <a:p>
            <a:pPr eaLnBrk="1" hangingPunct="1"/>
            <a:r>
              <a:rPr lang="en-US" sz="1400">
                <a:latin typeface="Courier New" pitchFamily="49" charset="0"/>
                <a:cs typeface="Courier New" pitchFamily="49" charset="0"/>
              </a:rPr>
              <a:t>50 }</a:t>
            </a:r>
          </a:p>
        </p:txBody>
      </p:sp>
      <p:sp>
        <p:nvSpPr>
          <p:cNvPr id="75782" name="TextBox 9"/>
          <p:cNvSpPr txBox="1">
            <a:spLocks noChangeArrowheads="1"/>
          </p:cNvSpPr>
          <p:nvPr/>
        </p:nvSpPr>
        <p:spPr bwMode="auto">
          <a:xfrm>
            <a:off x="5943600" y="1447800"/>
            <a:ext cx="1866900" cy="3460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a:t>Insert sample data</a:t>
            </a:r>
          </a:p>
        </p:txBody>
      </p:sp>
      <p:cxnSp>
        <p:nvCxnSpPr>
          <p:cNvPr id="11" name="Straight Arrow Connector 10"/>
          <p:cNvCxnSpPr>
            <a:stCxn id="75782" idx="2"/>
          </p:cNvCxnSpPr>
          <p:nvPr/>
        </p:nvCxnSpPr>
        <p:spPr>
          <a:xfrm rot="5400000">
            <a:off x="6120606" y="1385094"/>
            <a:ext cx="347663" cy="11652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5784" name="TextBox 15"/>
          <p:cNvSpPr txBox="1">
            <a:spLocks noChangeArrowheads="1"/>
          </p:cNvSpPr>
          <p:nvPr/>
        </p:nvSpPr>
        <p:spPr bwMode="auto">
          <a:xfrm>
            <a:off x="5257800" y="3962400"/>
            <a:ext cx="2746375" cy="3460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a:t>Catch SQL Error Exceptions</a:t>
            </a:r>
          </a:p>
        </p:txBody>
      </p:sp>
      <p:cxnSp>
        <p:nvCxnSpPr>
          <p:cNvPr id="17" name="Straight Arrow Connector 16"/>
          <p:cNvCxnSpPr/>
          <p:nvPr/>
        </p:nvCxnSpPr>
        <p:spPr>
          <a:xfrm rot="10800000" flipV="1">
            <a:off x="3657600" y="4114800"/>
            <a:ext cx="1630363"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105400" y="4800600"/>
            <a:ext cx="3810000" cy="1590675"/>
          </a:xfrm>
          <a:prstGeom prst="rect">
            <a:avLst/>
          </a:prstGeom>
          <a:ln>
            <a:solidFill>
              <a:schemeClr val="accent1"/>
            </a:solidFill>
          </a:ln>
        </p:spPr>
        <p:txBody>
          <a:bodyPr>
            <a:spAutoFit/>
          </a:bodyPr>
          <a:lstStyle/>
          <a:p>
            <a:pPr>
              <a:defRPr/>
            </a:pPr>
            <a:r>
              <a:rPr lang="en-US" sz="1400" b="1" cap="all" dirty="0">
                <a:latin typeface="Arial" charset="0"/>
              </a:rPr>
              <a:t>Sample Dialogue	</a:t>
            </a:r>
          </a:p>
          <a:p>
            <a:pPr>
              <a:defRPr/>
            </a:pPr>
            <a:r>
              <a:rPr lang="en-US" sz="1400" dirty="0">
                <a:latin typeface="Arial" charset="0"/>
              </a:rPr>
              <a:t>Loaded the embedded driver.</a:t>
            </a:r>
          </a:p>
          <a:p>
            <a:pPr>
              <a:defRPr/>
            </a:pPr>
            <a:r>
              <a:rPr lang="en-US" sz="1400" dirty="0">
                <a:latin typeface="Arial" charset="0"/>
              </a:rPr>
              <a:t>Connecting to and creating the database.</a:t>
            </a:r>
          </a:p>
          <a:p>
            <a:pPr>
              <a:defRPr/>
            </a:pPr>
            <a:r>
              <a:rPr lang="en-US" sz="1400" dirty="0">
                <a:latin typeface="Arial" charset="0"/>
              </a:rPr>
              <a:t>Database created.</a:t>
            </a:r>
          </a:p>
          <a:p>
            <a:pPr>
              <a:defRPr/>
            </a:pPr>
            <a:r>
              <a:rPr lang="en-US" sz="1400" dirty="0">
                <a:latin typeface="Arial" charset="0"/>
              </a:rPr>
              <a:t>Created 'names' table.</a:t>
            </a:r>
          </a:p>
          <a:p>
            <a:pPr>
              <a:defRPr/>
            </a:pPr>
            <a:r>
              <a:rPr lang="en-US" sz="1400" dirty="0">
                <a:latin typeface="Arial" charset="0"/>
              </a:rPr>
              <a:t>Inserting authors.</a:t>
            </a:r>
          </a:p>
          <a:p>
            <a:pPr>
              <a:defRPr/>
            </a:pPr>
            <a:r>
              <a:rPr lang="en-US" sz="1400" dirty="0">
                <a:latin typeface="Arial" charset="0"/>
              </a:rPr>
              <a:t>Authors inserted.</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t>Retrieving Data from Derby</a:t>
            </a:r>
          </a:p>
        </p:txBody>
      </p:sp>
      <p:sp>
        <p:nvSpPr>
          <p:cNvPr id="76803" name="Content Placeholder 2"/>
          <p:cNvSpPr>
            <a:spLocks noGrp="1"/>
          </p:cNvSpPr>
          <p:nvPr>
            <p:ph idx="1"/>
          </p:nvPr>
        </p:nvSpPr>
        <p:spPr/>
        <p:txBody>
          <a:bodyPr/>
          <a:lstStyle/>
          <a:p>
            <a:r>
              <a:rPr lang="en-US"/>
              <a:t>The SELECT statement is used to retrieve data from the database</a:t>
            </a:r>
          </a:p>
          <a:p>
            <a:pPr lvl="1"/>
            <a:r>
              <a:rPr lang="en-US"/>
              <a:t>Invoke the </a:t>
            </a:r>
            <a:r>
              <a:rPr lang="en-US" sz="2400">
                <a:latin typeface="Courier New" pitchFamily="49" charset="0"/>
                <a:cs typeface="Courier New" pitchFamily="49" charset="0"/>
              </a:rPr>
              <a:t>executeQuery( ) </a:t>
            </a:r>
            <a:r>
              <a:rPr lang="en-US"/>
              <a:t>method of a </a:t>
            </a:r>
            <a:r>
              <a:rPr lang="en-US" sz="2400">
                <a:latin typeface="Courier New" pitchFamily="49" charset="0"/>
                <a:cs typeface="Courier New" pitchFamily="49" charset="0"/>
              </a:rPr>
              <a:t>Statement</a:t>
            </a:r>
            <a:r>
              <a:rPr lang="en-US" sz="2400"/>
              <a:t> </a:t>
            </a:r>
            <a:r>
              <a:rPr lang="en-US"/>
              <a:t>object.  </a:t>
            </a:r>
          </a:p>
          <a:p>
            <a:pPr lvl="1"/>
            <a:r>
              <a:rPr lang="en-US"/>
              <a:t>Returns an object of type </a:t>
            </a:r>
            <a:r>
              <a:rPr lang="en-US" sz="2400">
                <a:latin typeface="Courier New" pitchFamily="49" charset="0"/>
                <a:cs typeface="Courier New" pitchFamily="49" charset="0"/>
              </a:rPr>
              <a:t>ResultSet</a:t>
            </a:r>
            <a:r>
              <a:rPr lang="en-US"/>
              <a:t> that maintains a cursor to each matching row in the database. </a:t>
            </a:r>
          </a:p>
          <a:p>
            <a:pPr lvl="2"/>
            <a:r>
              <a:rPr lang="en-US"/>
              <a:t>Can iterate through the set with a loop</a:t>
            </a:r>
          </a:p>
          <a:p>
            <a:pPr lvl="1"/>
            <a:endParaRPr lang="en-US"/>
          </a:p>
        </p:txBody>
      </p:sp>
      <p:sp>
        <p:nvSpPr>
          <p:cNvPr id="4" name="Slide Number Placeholder 3"/>
          <p:cNvSpPr>
            <a:spLocks noGrp="1"/>
          </p:cNvSpPr>
          <p:nvPr>
            <p:ph type="sldNum" sz="quarter" idx="11"/>
          </p:nvPr>
        </p:nvSpPr>
        <p:spPr/>
        <p:txBody>
          <a:bodyPr/>
          <a:lstStyle/>
          <a:p>
            <a:pPr>
              <a:defRPr/>
            </a:pPr>
            <a:r>
              <a:rPr lang="en-US"/>
              <a:t>19-</a:t>
            </a:r>
            <a:fld id="{68E4766B-DA12-469C-8267-A356A6D65FA4}" type="slidenum">
              <a:rPr lang="en-US" smtClean="0"/>
              <a:pPr>
                <a:defRPr/>
              </a:pPr>
              <a:t>72</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t>Processing a ResultSet</a:t>
            </a:r>
          </a:p>
        </p:txBody>
      </p:sp>
      <p:sp>
        <p:nvSpPr>
          <p:cNvPr id="77827" name="Content Placeholder 2"/>
          <p:cNvSpPr>
            <a:spLocks noGrp="1"/>
          </p:cNvSpPr>
          <p:nvPr>
            <p:ph idx="1"/>
          </p:nvPr>
        </p:nvSpPr>
        <p:spPr>
          <a:xfrm>
            <a:off x="457200" y="1600200"/>
            <a:ext cx="8229600" cy="2971800"/>
          </a:xfrm>
        </p:spPr>
        <p:txBody>
          <a:bodyPr/>
          <a:lstStyle/>
          <a:p>
            <a:r>
              <a:rPr lang="en-US" sz="2800"/>
              <a:t>Initially, the cursor is positioned before the first row.  </a:t>
            </a:r>
          </a:p>
          <a:p>
            <a:r>
              <a:rPr lang="en-US" sz="2800"/>
              <a:t>The </a:t>
            </a:r>
            <a:r>
              <a:rPr lang="en-US" sz="2000">
                <a:latin typeface="Courier New" pitchFamily="49" charset="0"/>
              </a:rPr>
              <a:t>next( ) </a:t>
            </a:r>
            <a:r>
              <a:rPr lang="en-US" sz="2800"/>
              <a:t>method advances the cursor to the next row.  If there is no next row, then </a:t>
            </a:r>
            <a:r>
              <a:rPr lang="en-US" sz="2000">
                <a:latin typeface="Courier New" pitchFamily="49" charset="0"/>
                <a:cs typeface="Courier New" pitchFamily="49" charset="0"/>
              </a:rPr>
              <a:t>false</a:t>
            </a:r>
            <a:r>
              <a:rPr lang="en-US" sz="2000"/>
              <a:t> </a:t>
            </a:r>
            <a:r>
              <a:rPr lang="en-US" sz="2800"/>
              <a:t>is returned.  Otherwise, </a:t>
            </a:r>
            <a:r>
              <a:rPr lang="en-US" sz="2000">
                <a:latin typeface="Courier New" pitchFamily="49" charset="0"/>
                <a:cs typeface="Courier New" pitchFamily="49" charset="0"/>
              </a:rPr>
              <a:t>true </a:t>
            </a:r>
            <a:r>
              <a:rPr lang="en-US" sz="2800"/>
              <a:t>is returned. </a:t>
            </a:r>
          </a:p>
          <a:p>
            <a:r>
              <a:rPr lang="en-US" sz="2800"/>
              <a:t>Use one of following methods to retrieve data from a specific column in the current row :</a:t>
            </a:r>
          </a:p>
          <a:p>
            <a:pPr>
              <a:buFont typeface="Arial" pitchFamily="34" charset="0"/>
              <a:buNone/>
            </a:pPr>
            <a:endParaRPr lang="en-US" sz="2800"/>
          </a:p>
        </p:txBody>
      </p:sp>
      <p:sp>
        <p:nvSpPr>
          <p:cNvPr id="4" name="Slide Number Placeholder 3"/>
          <p:cNvSpPr>
            <a:spLocks noGrp="1"/>
          </p:cNvSpPr>
          <p:nvPr>
            <p:ph type="sldNum" sz="quarter" idx="11"/>
          </p:nvPr>
        </p:nvSpPr>
        <p:spPr/>
        <p:txBody>
          <a:bodyPr/>
          <a:lstStyle/>
          <a:p>
            <a:pPr>
              <a:defRPr/>
            </a:pPr>
            <a:r>
              <a:rPr lang="en-US"/>
              <a:t>19-</a:t>
            </a:r>
            <a:fld id="{1C2BB68D-EBF2-4FBD-BDCF-1301DBE0D2FC}" type="slidenum">
              <a:rPr lang="en-US" smtClean="0"/>
              <a:pPr>
                <a:defRPr/>
              </a:pPr>
              <a:t>73</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
        <p:nvSpPr>
          <p:cNvPr id="77830" name="Rectangle 5"/>
          <p:cNvSpPr>
            <a:spLocks noChangeArrowheads="1"/>
          </p:cNvSpPr>
          <p:nvPr/>
        </p:nvSpPr>
        <p:spPr bwMode="auto">
          <a:xfrm>
            <a:off x="762000" y="4572000"/>
            <a:ext cx="8382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Courier New" pitchFamily="49" charset="0"/>
                <a:cs typeface="Courier New" pitchFamily="49" charset="0"/>
              </a:rPr>
              <a:t>intVal = resultSet.getInt("name of int field");</a:t>
            </a:r>
          </a:p>
          <a:p>
            <a:r>
              <a:rPr lang="en-US">
                <a:latin typeface="Courier New" pitchFamily="49" charset="0"/>
                <a:cs typeface="Courier New" pitchFamily="49" charset="0"/>
              </a:rPr>
              <a:t>lngVal = resultSet.getLong("name of bigint field");</a:t>
            </a:r>
          </a:p>
          <a:p>
            <a:r>
              <a:rPr lang="en-US">
                <a:latin typeface="Courier New" pitchFamily="49" charset="0"/>
                <a:cs typeface="Courier New" pitchFamily="49" charset="0"/>
              </a:rPr>
              <a:t>strVal = resultSet.getString("name of varchar field");</a:t>
            </a:r>
          </a:p>
          <a:p>
            <a:r>
              <a:rPr lang="en-US">
                <a:latin typeface="Courier New" pitchFamily="49" charset="0"/>
                <a:cs typeface="Courier New" pitchFamily="49" charset="0"/>
              </a:rPr>
              <a:t>dblVal = resultSet.getDouble("name of double field");</a:t>
            </a:r>
          </a:p>
          <a:p>
            <a:r>
              <a:rPr lang="en-US">
                <a:latin typeface="Courier New" pitchFamily="49" charset="0"/>
                <a:cs typeface="Courier New" pitchFamily="49" charset="0"/>
              </a:rPr>
              <a:t>fltVal = resultSet.getFloat("name of float field");</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sz="3600"/>
              <a:t>Reading from a Derby Database</a:t>
            </a:r>
          </a:p>
        </p:txBody>
      </p:sp>
      <p:sp>
        <p:nvSpPr>
          <p:cNvPr id="4" name="Slide Number Placeholder 3"/>
          <p:cNvSpPr>
            <a:spLocks noGrp="1"/>
          </p:cNvSpPr>
          <p:nvPr>
            <p:ph type="sldNum" sz="quarter" idx="11"/>
          </p:nvPr>
        </p:nvSpPr>
        <p:spPr/>
        <p:txBody>
          <a:bodyPr/>
          <a:lstStyle/>
          <a:p>
            <a:pPr>
              <a:defRPr/>
            </a:pPr>
            <a:r>
              <a:rPr lang="en-US"/>
              <a:t>19-</a:t>
            </a:r>
            <a:fld id="{A902F1CE-70DA-4AB1-8BA3-6718321C37F2}" type="slidenum">
              <a:rPr lang="en-US" smtClean="0"/>
              <a:pPr>
                <a:defRPr/>
              </a:pPr>
              <a:t>74</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
        <p:nvSpPr>
          <p:cNvPr id="78853" name="TextBox 5"/>
          <p:cNvSpPr txBox="1">
            <a:spLocks noChangeArrowheads="1"/>
          </p:cNvSpPr>
          <p:nvPr/>
        </p:nvSpPr>
        <p:spPr bwMode="auto">
          <a:xfrm>
            <a:off x="381000" y="1752600"/>
            <a:ext cx="6459538"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latin typeface="Courier New" pitchFamily="49" charset="0"/>
                <a:cs typeface="Courier New" pitchFamily="49" charset="0"/>
              </a:rPr>
              <a:t>// Code to connect to the database</a:t>
            </a:r>
          </a:p>
          <a:p>
            <a:pPr eaLnBrk="1" hangingPunct="1"/>
            <a:endParaRPr lang="en-US" sz="1400">
              <a:latin typeface="Courier New" pitchFamily="49" charset="0"/>
              <a:cs typeface="Courier New" pitchFamily="49" charset="0"/>
            </a:endParaRPr>
          </a:p>
          <a:p>
            <a:pPr eaLnBrk="1" hangingPunct="1"/>
            <a:r>
              <a:rPr lang="en-US" sz="1400">
                <a:latin typeface="Courier New" pitchFamily="49" charset="0"/>
                <a:cs typeface="Courier New" pitchFamily="49" charset="0"/>
              </a:rPr>
              <a:t>Statement s = conn.createStatement();</a:t>
            </a:r>
          </a:p>
          <a:p>
            <a:pPr eaLnBrk="1" hangingPunct="1"/>
            <a:r>
              <a:rPr lang="en-US" sz="1400">
                <a:latin typeface="Courier New" pitchFamily="49" charset="0"/>
                <a:cs typeface="Courier New" pitchFamily="49" charset="0"/>
              </a:rPr>
              <a:t>ResultSet rs = null;</a:t>
            </a:r>
          </a:p>
          <a:p>
            <a:pPr eaLnBrk="1" hangingPunct="1"/>
            <a:endParaRPr lang="en-US" sz="1400">
              <a:latin typeface="Courier New" pitchFamily="49" charset="0"/>
              <a:cs typeface="Courier New" pitchFamily="49" charset="0"/>
            </a:endParaRPr>
          </a:p>
          <a:p>
            <a:pPr eaLnBrk="1" hangingPunct="1"/>
            <a:r>
              <a:rPr lang="en-US" sz="1400">
                <a:latin typeface="Courier New" pitchFamily="49" charset="0"/>
                <a:cs typeface="Courier New" pitchFamily="49" charset="0"/>
              </a:rPr>
              <a:t>rs = s.executeQuery("SELECT author, author_id FROM names");</a:t>
            </a:r>
          </a:p>
          <a:p>
            <a:pPr eaLnBrk="1" hangingPunct="1"/>
            <a:endParaRPr lang="en-US" sz="1400">
              <a:latin typeface="Courier New" pitchFamily="49" charset="0"/>
              <a:cs typeface="Courier New" pitchFamily="49" charset="0"/>
            </a:endParaRPr>
          </a:p>
          <a:p>
            <a:pPr eaLnBrk="1" hangingPunct="1"/>
            <a:r>
              <a:rPr lang="en-US" sz="1400">
                <a:latin typeface="Courier New" pitchFamily="49" charset="0"/>
                <a:cs typeface="Courier New" pitchFamily="49" charset="0"/>
              </a:rPr>
              <a:t>while (rs.next())</a:t>
            </a:r>
          </a:p>
          <a:p>
            <a:pPr eaLnBrk="1" hangingPunct="1"/>
            <a:r>
              <a:rPr lang="en-US" sz="1400">
                <a:latin typeface="Courier New" pitchFamily="49" charset="0"/>
                <a:cs typeface="Courier New" pitchFamily="49" charset="0"/>
              </a:rPr>
              <a:t>{</a:t>
            </a:r>
          </a:p>
          <a:p>
            <a:pPr eaLnBrk="1" hangingPunct="1"/>
            <a:r>
              <a:rPr lang="en-US" sz="1400">
                <a:latin typeface="Courier New" pitchFamily="49" charset="0"/>
                <a:cs typeface="Courier New" pitchFamily="49" charset="0"/>
              </a:rPr>
              <a:t>	int id = rs.getInt("author_id");</a:t>
            </a:r>
          </a:p>
          <a:p>
            <a:pPr eaLnBrk="1" hangingPunct="1"/>
            <a:r>
              <a:rPr lang="en-US" sz="1400">
                <a:latin typeface="Courier New" pitchFamily="49" charset="0"/>
                <a:cs typeface="Courier New" pitchFamily="49" charset="0"/>
              </a:rPr>
              <a:t>	String author = rs.getString("author“);</a:t>
            </a:r>
          </a:p>
          <a:p>
            <a:pPr eaLnBrk="1" hangingPunct="1"/>
            <a:r>
              <a:rPr lang="en-US" sz="1400">
                <a:latin typeface="Courier New" pitchFamily="49" charset="0"/>
                <a:cs typeface="Courier New" pitchFamily="49" charset="0"/>
              </a:rPr>
              <a:t>	System.out.println(id + " " + author);</a:t>
            </a:r>
          </a:p>
          <a:p>
            <a:pPr eaLnBrk="1" hangingPunct="1"/>
            <a:r>
              <a:rPr lang="en-US" sz="1400">
                <a:latin typeface="Courier New" pitchFamily="49" charset="0"/>
                <a:cs typeface="Courier New" pitchFamily="49" charset="0"/>
              </a:rPr>
              <a:t>} </a:t>
            </a:r>
          </a:p>
          <a:p>
            <a:pPr eaLnBrk="1" hangingPunct="1"/>
            <a:endParaRPr lang="en-US" sz="1400">
              <a:latin typeface="Courier New" pitchFamily="49" charset="0"/>
              <a:cs typeface="Courier New" pitchFamily="49" charset="0"/>
            </a:endParaRPr>
          </a:p>
          <a:p>
            <a:pPr eaLnBrk="1" hangingPunct="1"/>
            <a:r>
              <a:rPr lang="en-US" sz="1400">
                <a:latin typeface="Courier New" pitchFamily="49" charset="0"/>
                <a:cs typeface="Courier New" pitchFamily="49" charset="0"/>
              </a:rPr>
              <a:t>rs.close();</a:t>
            </a:r>
          </a:p>
          <a:p>
            <a:pPr eaLnBrk="1" hangingPunct="1"/>
            <a:endParaRPr lang="en-US" sz="1400">
              <a:latin typeface="Courier New" pitchFamily="49" charset="0"/>
              <a:cs typeface="Courier New" pitchFamily="49" charset="0"/>
            </a:endParaRPr>
          </a:p>
          <a:p>
            <a:pPr eaLnBrk="1" hangingPunct="1"/>
            <a:r>
              <a:rPr lang="en-US" sz="1400">
                <a:latin typeface="Courier New" pitchFamily="49" charset="0"/>
                <a:cs typeface="Courier New" pitchFamily="49" charset="0"/>
              </a:rPr>
              <a:t>// Above should be in a try/catch block</a:t>
            </a:r>
          </a:p>
        </p:txBody>
      </p:sp>
      <p:sp>
        <p:nvSpPr>
          <p:cNvPr id="78854" name="TextBox 9"/>
          <p:cNvSpPr txBox="1">
            <a:spLocks noChangeArrowheads="1"/>
          </p:cNvSpPr>
          <p:nvPr/>
        </p:nvSpPr>
        <p:spPr bwMode="auto">
          <a:xfrm>
            <a:off x="5943600" y="1447800"/>
            <a:ext cx="2557463" cy="5905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a:t>SQL to retrieve the ID and</a:t>
            </a:r>
          </a:p>
          <a:p>
            <a:pPr eaLnBrk="1" hangingPunct="1"/>
            <a:r>
              <a:rPr lang="en-US" sz="1600"/>
              <a:t>Author for all records</a:t>
            </a:r>
          </a:p>
        </p:txBody>
      </p:sp>
      <p:cxnSp>
        <p:nvCxnSpPr>
          <p:cNvPr id="11" name="Straight Arrow Connector 10"/>
          <p:cNvCxnSpPr>
            <a:stCxn id="78854" idx="2"/>
          </p:cNvCxnSpPr>
          <p:nvPr/>
        </p:nvCxnSpPr>
        <p:spPr>
          <a:xfrm rot="5400000">
            <a:off x="5273675" y="800100"/>
            <a:ext cx="711200" cy="318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8856" name="TextBox 15"/>
          <p:cNvSpPr txBox="1">
            <a:spLocks noChangeArrowheads="1"/>
          </p:cNvSpPr>
          <p:nvPr/>
        </p:nvSpPr>
        <p:spPr bwMode="auto">
          <a:xfrm>
            <a:off x="6248400" y="3378200"/>
            <a:ext cx="2209800" cy="8350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a:t>Loop through and print all records that match the query</a:t>
            </a:r>
          </a:p>
        </p:txBody>
      </p:sp>
      <p:cxnSp>
        <p:nvCxnSpPr>
          <p:cNvPr id="17" name="Straight Arrow Connector 16"/>
          <p:cNvCxnSpPr/>
          <p:nvPr/>
        </p:nvCxnSpPr>
        <p:spPr>
          <a:xfrm rot="10800000">
            <a:off x="2590800" y="3352800"/>
            <a:ext cx="3657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324600" y="5105400"/>
            <a:ext cx="2209800" cy="954088"/>
          </a:xfrm>
          <a:prstGeom prst="rect">
            <a:avLst/>
          </a:prstGeom>
          <a:ln>
            <a:solidFill>
              <a:schemeClr val="accent1"/>
            </a:solidFill>
          </a:ln>
        </p:spPr>
        <p:txBody>
          <a:bodyPr>
            <a:spAutoFit/>
          </a:bodyPr>
          <a:lstStyle/>
          <a:p>
            <a:pPr>
              <a:defRPr/>
            </a:pPr>
            <a:r>
              <a:rPr lang="en-US" sz="1400" b="1" cap="all" dirty="0">
                <a:latin typeface="Arial" charset="0"/>
              </a:rPr>
              <a:t>Sample Dialogue	</a:t>
            </a:r>
          </a:p>
          <a:p>
            <a:pPr>
              <a:defRPr/>
            </a:pPr>
            <a:r>
              <a:rPr lang="en-US" sz="1400" dirty="0">
                <a:latin typeface="Arial" charset="0"/>
              </a:rPr>
              <a:t>1 Adams, Douglas</a:t>
            </a:r>
          </a:p>
          <a:p>
            <a:pPr>
              <a:defRPr/>
            </a:pPr>
            <a:r>
              <a:rPr lang="en-US" sz="1400" dirty="0">
                <a:latin typeface="Arial" charset="0"/>
              </a:rPr>
              <a:t>2 Simmons, Dan</a:t>
            </a:r>
          </a:p>
          <a:p>
            <a:pPr>
              <a:defRPr/>
            </a:pPr>
            <a:r>
              <a:rPr lang="en-US" sz="1400" dirty="0">
                <a:latin typeface="Arial" charset="0"/>
              </a:rPr>
              <a:t>3 Stephenson, Neal</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t>Update Query</a:t>
            </a:r>
          </a:p>
        </p:txBody>
      </p:sp>
      <p:sp>
        <p:nvSpPr>
          <p:cNvPr id="79875" name="Content Placeholder 2"/>
          <p:cNvSpPr>
            <a:spLocks noGrp="1"/>
          </p:cNvSpPr>
          <p:nvPr>
            <p:ph idx="1"/>
          </p:nvPr>
        </p:nvSpPr>
        <p:spPr/>
        <p:txBody>
          <a:bodyPr/>
          <a:lstStyle/>
          <a:p>
            <a:r>
              <a:rPr lang="en-US"/>
              <a:t>Use the execute command for UPDATE queries</a:t>
            </a:r>
          </a:p>
          <a:p>
            <a:r>
              <a:rPr lang="en-US"/>
              <a:t>Example to change the URL to the contents of the variable </a:t>
            </a:r>
            <a:r>
              <a:rPr lang="en-US" sz="2800">
                <a:latin typeface="Courier New" pitchFamily="49" charset="0"/>
                <a:cs typeface="Courier New" pitchFamily="49" charset="0"/>
              </a:rPr>
              <a:t>newURL</a:t>
            </a:r>
            <a:r>
              <a:rPr lang="en-US" sz="2800"/>
              <a:t> </a:t>
            </a:r>
            <a:r>
              <a:rPr lang="en-US"/>
              <a:t>for author with ID 1</a:t>
            </a:r>
          </a:p>
          <a:p>
            <a:endParaRPr lang="en-US"/>
          </a:p>
          <a:p>
            <a:endParaRPr lang="en-US"/>
          </a:p>
          <a:p>
            <a:endParaRPr lang="en-US"/>
          </a:p>
          <a:p>
            <a:endParaRPr lang="en-US"/>
          </a:p>
        </p:txBody>
      </p:sp>
      <p:sp>
        <p:nvSpPr>
          <p:cNvPr id="4" name="Slide Number Placeholder 3"/>
          <p:cNvSpPr>
            <a:spLocks noGrp="1"/>
          </p:cNvSpPr>
          <p:nvPr>
            <p:ph type="sldNum" sz="quarter" idx="11"/>
          </p:nvPr>
        </p:nvSpPr>
        <p:spPr/>
        <p:txBody>
          <a:bodyPr/>
          <a:lstStyle/>
          <a:p>
            <a:pPr>
              <a:defRPr/>
            </a:pPr>
            <a:r>
              <a:rPr lang="en-US"/>
              <a:t>19-</a:t>
            </a:r>
            <a:fld id="{BEFD380F-B7B9-4ADC-92DA-A387D138222B}" type="slidenum">
              <a:rPr lang="en-US" smtClean="0"/>
              <a:pPr>
                <a:defRPr/>
              </a:pPr>
              <a:t>75</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
        <p:nvSpPr>
          <p:cNvPr id="79878" name="Rectangle 5"/>
          <p:cNvSpPr>
            <a:spLocks noChangeArrowheads="1"/>
          </p:cNvSpPr>
          <p:nvPr/>
        </p:nvSpPr>
        <p:spPr bwMode="auto">
          <a:xfrm>
            <a:off x="533400" y="3810000"/>
            <a:ext cx="8382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Courier New" pitchFamily="49" charset="0"/>
                <a:cs typeface="Courier New" pitchFamily="49" charset="0"/>
              </a:rPr>
              <a:t>Statement s = conn.createStatement();</a:t>
            </a:r>
          </a:p>
          <a:p>
            <a:r>
              <a:rPr lang="en-US">
                <a:latin typeface="Courier New" pitchFamily="49" charset="0"/>
                <a:cs typeface="Courier New" pitchFamily="49" charset="0"/>
              </a:rPr>
              <a:t>s.execute("UPDATE names SET URL = '" + newURL + </a:t>
            </a:r>
          </a:p>
          <a:p>
            <a:r>
              <a:rPr lang="en-US">
                <a:latin typeface="Courier New" pitchFamily="49" charset="0"/>
                <a:cs typeface="Courier New" pitchFamily="49" charset="0"/>
              </a:rPr>
              <a:t> 		"' WHERE author_id = 1");</a:t>
            </a:r>
          </a:p>
          <a:p>
            <a:r>
              <a:rPr lang="en-US">
                <a:latin typeface="Courier New" pitchFamily="49" charset="0"/>
                <a:cs typeface="Courier New" pitchFamily="49" charset="0"/>
              </a:rPr>
              <a:t>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t>More SQL</a:t>
            </a:r>
          </a:p>
        </p:txBody>
      </p:sp>
      <p:sp>
        <p:nvSpPr>
          <p:cNvPr id="80899" name="Content Placeholder 2"/>
          <p:cNvSpPr>
            <a:spLocks noGrp="1"/>
          </p:cNvSpPr>
          <p:nvPr>
            <p:ph idx="1"/>
          </p:nvPr>
        </p:nvSpPr>
        <p:spPr/>
        <p:txBody>
          <a:bodyPr/>
          <a:lstStyle/>
          <a:p>
            <a:r>
              <a:rPr lang="en-US"/>
              <a:t>We have just scratched the surface of what is possible to do with SQL, JDBC, Java DB, etc.</a:t>
            </a:r>
          </a:p>
          <a:p>
            <a:r>
              <a:rPr lang="en-US"/>
              <a:t>This section covered the basics about how to integrate a database with a Java application</a:t>
            </a:r>
          </a:p>
          <a:p>
            <a:pPr lvl="1"/>
            <a:r>
              <a:rPr lang="en-US"/>
              <a:t>Refer to database and more advanced Java textbooks to learn more</a:t>
            </a:r>
          </a:p>
        </p:txBody>
      </p:sp>
      <p:sp>
        <p:nvSpPr>
          <p:cNvPr id="4" name="Slide Number Placeholder 3"/>
          <p:cNvSpPr>
            <a:spLocks noGrp="1"/>
          </p:cNvSpPr>
          <p:nvPr>
            <p:ph type="sldNum" sz="quarter" idx="11"/>
          </p:nvPr>
        </p:nvSpPr>
        <p:spPr/>
        <p:txBody>
          <a:bodyPr/>
          <a:lstStyle/>
          <a:p>
            <a:pPr>
              <a:defRPr/>
            </a:pPr>
            <a:r>
              <a:rPr lang="en-US"/>
              <a:t>19-</a:t>
            </a:r>
            <a:fld id="{2A1AB9B3-B18D-4A83-A88D-642E3B37156A}" type="slidenum">
              <a:rPr lang="en-US" smtClean="0"/>
              <a:pPr>
                <a:defRPr/>
              </a:pPr>
              <a:t>76</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t>Web Programming with Java Server Pages</a:t>
            </a:r>
          </a:p>
        </p:txBody>
      </p:sp>
      <p:sp>
        <p:nvSpPr>
          <p:cNvPr id="81923" name="Content Placeholder 2"/>
          <p:cNvSpPr>
            <a:spLocks noGrp="1"/>
          </p:cNvSpPr>
          <p:nvPr>
            <p:ph idx="1"/>
          </p:nvPr>
        </p:nvSpPr>
        <p:spPr/>
        <p:txBody>
          <a:bodyPr/>
          <a:lstStyle/>
          <a:p>
            <a:r>
              <a:rPr lang="en-US" sz="2800"/>
              <a:t>Many technologies exist that allow programs to run within a web browser when visiting a website</a:t>
            </a:r>
          </a:p>
          <a:p>
            <a:r>
              <a:rPr lang="en-US" sz="2800"/>
              <a:t>Applets</a:t>
            </a:r>
          </a:p>
          <a:p>
            <a:pPr lvl="1"/>
            <a:r>
              <a:rPr lang="en-US" sz="2400"/>
              <a:t>Run on the client</a:t>
            </a:r>
          </a:p>
          <a:p>
            <a:r>
              <a:rPr lang="en-US" sz="2800"/>
              <a:t>Servlets</a:t>
            </a:r>
          </a:p>
          <a:p>
            <a:pPr lvl="1"/>
            <a:r>
              <a:rPr lang="en-US" sz="2400"/>
              <a:t>Compiled Java programs on the server</a:t>
            </a:r>
          </a:p>
          <a:p>
            <a:r>
              <a:rPr lang="en-US" sz="2800"/>
              <a:t>JSP</a:t>
            </a:r>
          </a:p>
          <a:p>
            <a:pPr lvl="1"/>
            <a:r>
              <a:rPr lang="en-US" sz="2400"/>
              <a:t>Dynamically compiles to Servlets and integrated with the server</a:t>
            </a:r>
          </a:p>
        </p:txBody>
      </p:sp>
      <p:sp>
        <p:nvSpPr>
          <p:cNvPr id="4" name="Slide Number Placeholder 3"/>
          <p:cNvSpPr>
            <a:spLocks noGrp="1"/>
          </p:cNvSpPr>
          <p:nvPr>
            <p:ph type="sldNum" sz="quarter" idx="11"/>
          </p:nvPr>
        </p:nvSpPr>
        <p:spPr/>
        <p:txBody>
          <a:bodyPr/>
          <a:lstStyle/>
          <a:p>
            <a:pPr>
              <a:defRPr/>
            </a:pPr>
            <a:r>
              <a:rPr lang="en-US"/>
              <a:t>19-</a:t>
            </a:r>
            <a:fld id="{C7DB5D52-966F-46AD-BD91-926AF053E309}" type="slidenum">
              <a:rPr lang="en-US" smtClean="0"/>
              <a:pPr>
                <a:defRPr/>
              </a:pPr>
              <a:t>77</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t>Running a Java Applet</a:t>
            </a:r>
          </a:p>
        </p:txBody>
      </p:sp>
      <p:sp>
        <p:nvSpPr>
          <p:cNvPr id="4" name="Slide Number Placeholder 3"/>
          <p:cNvSpPr>
            <a:spLocks noGrp="1"/>
          </p:cNvSpPr>
          <p:nvPr>
            <p:ph type="sldNum" sz="quarter" idx="11"/>
          </p:nvPr>
        </p:nvSpPr>
        <p:spPr/>
        <p:txBody>
          <a:bodyPr/>
          <a:lstStyle/>
          <a:p>
            <a:pPr>
              <a:defRPr/>
            </a:pPr>
            <a:r>
              <a:rPr lang="en-US"/>
              <a:t>19-</a:t>
            </a:r>
            <a:fld id="{1C56AEBA-A6FD-40A1-A524-9F06AC482F9D}" type="slidenum">
              <a:rPr lang="en-US" smtClean="0"/>
              <a:pPr>
                <a:defRPr/>
              </a:pPr>
              <a:t>78</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pic>
        <p:nvPicPr>
          <p:cNvPr id="82949"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66850" y="2085975"/>
            <a:ext cx="6210300" cy="3554413"/>
          </a:xfr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t>Running a Java Servlet</a:t>
            </a:r>
          </a:p>
        </p:txBody>
      </p:sp>
      <p:sp>
        <p:nvSpPr>
          <p:cNvPr id="4" name="Slide Number Placeholder 3"/>
          <p:cNvSpPr>
            <a:spLocks noGrp="1"/>
          </p:cNvSpPr>
          <p:nvPr>
            <p:ph type="sldNum" sz="quarter" idx="11"/>
          </p:nvPr>
        </p:nvSpPr>
        <p:spPr/>
        <p:txBody>
          <a:bodyPr/>
          <a:lstStyle/>
          <a:p>
            <a:pPr>
              <a:defRPr/>
            </a:pPr>
            <a:r>
              <a:rPr lang="en-US"/>
              <a:t>19-</a:t>
            </a:r>
            <a:fld id="{89263464-DB90-46B6-9B82-49947CCD4031}" type="slidenum">
              <a:rPr lang="en-US" smtClean="0"/>
              <a:pPr>
                <a:defRPr/>
              </a:pPr>
              <a:t>79</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pic>
        <p:nvPicPr>
          <p:cNvPr id="83973"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20800" y="1951038"/>
            <a:ext cx="6502400" cy="3824287"/>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t>Nonresponsive GUI (Part 3 of 9) </a:t>
            </a:r>
          </a:p>
        </p:txBody>
      </p:sp>
      <p:sp>
        <p:nvSpPr>
          <p:cNvPr id="6" name="Slide Number Placeholder 5"/>
          <p:cNvSpPr>
            <a:spLocks noGrp="1"/>
          </p:cNvSpPr>
          <p:nvPr>
            <p:ph type="sldNum" sz="quarter" idx="11"/>
          </p:nvPr>
        </p:nvSpPr>
        <p:spPr/>
        <p:txBody>
          <a:bodyPr/>
          <a:lstStyle/>
          <a:p>
            <a:pPr>
              <a:defRPr/>
            </a:pPr>
            <a:r>
              <a:rPr lang="en-US"/>
              <a:t>19-</a:t>
            </a:r>
            <a:fld id="{1DD35FD5-8B97-47F4-9900-A51337B753F0}" type="slidenum">
              <a:rPr lang="en-US"/>
              <a:pPr>
                <a:defRPr/>
              </a:pPr>
              <a:t>8</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pic>
        <p:nvPicPr>
          <p:cNvPr id="204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1423988"/>
            <a:ext cx="7789863"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a:t>Running a Java Server Page (JSP) Program</a:t>
            </a:r>
          </a:p>
        </p:txBody>
      </p:sp>
      <p:sp>
        <p:nvSpPr>
          <p:cNvPr id="4" name="Slide Number Placeholder 3"/>
          <p:cNvSpPr>
            <a:spLocks noGrp="1"/>
          </p:cNvSpPr>
          <p:nvPr>
            <p:ph type="sldNum" sz="quarter" idx="11"/>
          </p:nvPr>
        </p:nvSpPr>
        <p:spPr/>
        <p:txBody>
          <a:bodyPr/>
          <a:lstStyle/>
          <a:p>
            <a:pPr>
              <a:defRPr/>
            </a:pPr>
            <a:r>
              <a:rPr lang="en-US"/>
              <a:t>19-</a:t>
            </a:r>
            <a:fld id="{3704B88D-263C-426D-B89A-26CB3197583A}" type="slidenum">
              <a:rPr lang="en-US" smtClean="0"/>
              <a:pPr>
                <a:defRPr/>
              </a:pPr>
              <a:t>80</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pic>
        <p:nvPicPr>
          <p:cNvPr id="84997"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79500" y="1951038"/>
            <a:ext cx="6985000" cy="3824287"/>
          </a:xfr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a:t>JSP Requirements</a:t>
            </a:r>
          </a:p>
        </p:txBody>
      </p:sp>
      <p:sp>
        <p:nvSpPr>
          <p:cNvPr id="86019" name="Content Placeholder 2"/>
          <p:cNvSpPr>
            <a:spLocks noGrp="1"/>
          </p:cNvSpPr>
          <p:nvPr>
            <p:ph idx="1"/>
          </p:nvPr>
        </p:nvSpPr>
        <p:spPr>
          <a:xfrm>
            <a:off x="457200" y="1371600"/>
            <a:ext cx="8229600" cy="4525963"/>
          </a:xfrm>
        </p:spPr>
        <p:txBody>
          <a:bodyPr/>
          <a:lstStyle/>
          <a:p>
            <a:r>
              <a:rPr lang="en-US"/>
              <a:t>Web server capable of running JSP servlets</a:t>
            </a:r>
          </a:p>
          <a:p>
            <a:r>
              <a:rPr lang="en-US"/>
              <a:t>Here we use the Sun GlassFish Enterprise Server, previously known as the Sun Java System Application Server</a:t>
            </a:r>
          </a:p>
          <a:p>
            <a:pPr lvl="1"/>
            <a:r>
              <a:rPr lang="en-US"/>
              <a:t>Part of the Java Enterprise Edition SDK</a:t>
            </a:r>
          </a:p>
          <a:p>
            <a:pPr lvl="1"/>
            <a:r>
              <a:rPr lang="en-US"/>
              <a:t>See instructions that come with the software for installation</a:t>
            </a:r>
          </a:p>
          <a:p>
            <a:pPr lvl="2"/>
            <a:r>
              <a:rPr lang="en-US"/>
              <a:t>Documents go in &lt;glassfish_home&gt;\domains\domain1\docroot </a:t>
            </a:r>
          </a:p>
          <a:p>
            <a:pPr lvl="2"/>
            <a:r>
              <a:rPr lang="en-US"/>
              <a:t>Default URL is http://localhost:8080</a:t>
            </a:r>
          </a:p>
          <a:p>
            <a:endParaRPr lang="en-US"/>
          </a:p>
        </p:txBody>
      </p:sp>
      <p:sp>
        <p:nvSpPr>
          <p:cNvPr id="4" name="Slide Number Placeholder 3"/>
          <p:cNvSpPr>
            <a:spLocks noGrp="1"/>
          </p:cNvSpPr>
          <p:nvPr>
            <p:ph type="sldNum" sz="quarter" idx="11"/>
          </p:nvPr>
        </p:nvSpPr>
        <p:spPr/>
        <p:txBody>
          <a:bodyPr/>
          <a:lstStyle/>
          <a:p>
            <a:pPr>
              <a:defRPr/>
            </a:pPr>
            <a:r>
              <a:rPr lang="en-US"/>
              <a:t>19-</a:t>
            </a:r>
            <a:fld id="{A8EA6AC0-8E5C-4353-B14D-90B0913AAF20}" type="slidenum">
              <a:rPr lang="en-US" smtClean="0"/>
              <a:pPr>
                <a:defRPr/>
              </a:pPr>
              <a:t>81</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a:t>HTML Forms</a:t>
            </a:r>
          </a:p>
        </p:txBody>
      </p:sp>
      <p:sp>
        <p:nvSpPr>
          <p:cNvPr id="87043" name="Content Placeholder 2"/>
          <p:cNvSpPr>
            <a:spLocks noGrp="1"/>
          </p:cNvSpPr>
          <p:nvPr>
            <p:ph idx="1"/>
          </p:nvPr>
        </p:nvSpPr>
        <p:spPr>
          <a:xfrm>
            <a:off x="457200" y="1447800"/>
            <a:ext cx="8229600" cy="4525963"/>
          </a:xfrm>
        </p:spPr>
        <p:txBody>
          <a:bodyPr/>
          <a:lstStyle/>
          <a:p>
            <a:r>
              <a:rPr lang="en-US" sz="2800"/>
              <a:t>The information you enter into an HTML form is transmitted to the web server using a protocol called the </a:t>
            </a:r>
            <a:r>
              <a:rPr lang="en-US" sz="2800" i="1"/>
              <a:t>Common Gateway Interface</a:t>
            </a:r>
            <a:r>
              <a:rPr lang="en-US" sz="2800"/>
              <a:t> (CGI)</a:t>
            </a:r>
          </a:p>
          <a:p>
            <a:r>
              <a:rPr lang="en-US" sz="2800"/>
              <a:t>Syntax for HTML Form</a:t>
            </a:r>
          </a:p>
          <a:p>
            <a:endParaRPr lang="en-US" sz="2800"/>
          </a:p>
          <a:p>
            <a:endParaRPr lang="en-US" sz="2800"/>
          </a:p>
          <a:p>
            <a:r>
              <a:rPr lang="en-US" sz="2800"/>
              <a:t>ACTION identifies the program to execute</a:t>
            </a:r>
          </a:p>
          <a:p>
            <a:pPr lvl="1"/>
            <a:r>
              <a:rPr lang="en-US" sz="2400"/>
              <a:t>In our case, a JSP program</a:t>
            </a:r>
          </a:p>
          <a:p>
            <a:r>
              <a:rPr lang="en-US" sz="2800"/>
              <a:t>GET or POST identify how data is transmitted</a:t>
            </a:r>
          </a:p>
          <a:p>
            <a:pPr lvl="1"/>
            <a:r>
              <a:rPr lang="en-US" sz="2400"/>
              <a:t>GET sends data as the URL, POST over the socket</a:t>
            </a:r>
          </a:p>
        </p:txBody>
      </p:sp>
      <p:sp>
        <p:nvSpPr>
          <p:cNvPr id="4" name="Slide Number Placeholder 3"/>
          <p:cNvSpPr>
            <a:spLocks noGrp="1"/>
          </p:cNvSpPr>
          <p:nvPr>
            <p:ph type="sldNum" sz="quarter" idx="11"/>
          </p:nvPr>
        </p:nvSpPr>
        <p:spPr/>
        <p:txBody>
          <a:bodyPr/>
          <a:lstStyle/>
          <a:p>
            <a:pPr>
              <a:defRPr/>
            </a:pPr>
            <a:r>
              <a:rPr lang="en-US"/>
              <a:t>19-</a:t>
            </a:r>
            <a:fld id="{EFB183D2-933B-4733-873B-A898E2440F81}" type="slidenum">
              <a:rPr lang="en-US" smtClean="0"/>
              <a:pPr>
                <a:defRPr/>
              </a:pPr>
              <a:t>82</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
        <p:nvSpPr>
          <p:cNvPr id="87046" name="Rectangle 1"/>
          <p:cNvSpPr>
            <a:spLocks noChangeArrowheads="1"/>
          </p:cNvSpPr>
          <p:nvPr/>
        </p:nvSpPr>
        <p:spPr bwMode="auto">
          <a:xfrm>
            <a:off x="1066800" y="3438525"/>
            <a:ext cx="7543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57200" eaLnBrk="0" hangingPunct="0"/>
            <a:r>
              <a:rPr lang="en-US" sz="1600" b="1">
                <a:latin typeface="Courier New" pitchFamily="49" charset="0"/>
                <a:ea typeface="MS Mincho" pitchFamily="49" charset="-128"/>
                <a:cs typeface="Times New Roman" pitchFamily="18" charset="0"/>
              </a:rPr>
              <a:t>&lt;FORM ACTION="</a:t>
            </a:r>
            <a:r>
              <a:rPr lang="en-US" sz="1600" b="1" i="1">
                <a:latin typeface="Courier New" pitchFamily="49" charset="0"/>
                <a:ea typeface="MS Mincho" pitchFamily="49" charset="-128"/>
                <a:cs typeface="Times New Roman" pitchFamily="18" charset="0"/>
              </a:rPr>
              <a:t>Path_To_CGI_Program</a:t>
            </a:r>
            <a:r>
              <a:rPr lang="en-US" sz="1600" b="1">
                <a:latin typeface="Courier New" pitchFamily="49" charset="0"/>
                <a:ea typeface="MS Mincho" pitchFamily="49" charset="-128"/>
                <a:cs typeface="Times New Roman" pitchFamily="18" charset="0"/>
              </a:rPr>
              <a:t>" METHOD="GET </a:t>
            </a:r>
            <a:r>
              <a:rPr lang="en-US" sz="1600" b="1" i="1">
                <a:latin typeface="Courier New" pitchFamily="49" charset="0"/>
                <a:ea typeface="MS Mincho" pitchFamily="49" charset="-128"/>
                <a:cs typeface="Times New Roman" pitchFamily="18" charset="0"/>
              </a:rPr>
              <a:t>or</a:t>
            </a:r>
            <a:r>
              <a:rPr lang="en-US" sz="1600" b="1">
                <a:latin typeface="Courier New" pitchFamily="49" charset="0"/>
                <a:ea typeface="MS Mincho" pitchFamily="49" charset="-128"/>
                <a:cs typeface="Times New Roman" pitchFamily="18" charset="0"/>
              </a:rPr>
              <a:t> POST"&gt;</a:t>
            </a:r>
            <a:endParaRPr lang="en-US" sz="1400" b="1">
              <a:ea typeface="MS Mincho" pitchFamily="49" charset="-128"/>
              <a:cs typeface="Times New Roman" pitchFamily="18" charset="0"/>
            </a:endParaRPr>
          </a:p>
          <a:p>
            <a:pPr indent="457200" eaLnBrk="0" hangingPunct="0"/>
            <a:r>
              <a:rPr lang="en-US" sz="1600" b="1" i="1">
                <a:latin typeface="Courier New" pitchFamily="49" charset="0"/>
                <a:ea typeface="MS Mincho" pitchFamily="49" charset="-128"/>
                <a:cs typeface="Times New Roman" pitchFamily="18" charset="0"/>
              </a:rPr>
              <a:t>Form_Elements</a:t>
            </a:r>
            <a:endParaRPr lang="en-US" sz="1400" b="1">
              <a:ea typeface="MS Mincho" pitchFamily="49" charset="-128"/>
              <a:cs typeface="Times New Roman" pitchFamily="18" charset="0"/>
            </a:endParaRPr>
          </a:p>
          <a:p>
            <a:pPr indent="457200" eaLnBrk="0" hangingPunct="0"/>
            <a:r>
              <a:rPr lang="en-US" sz="1600" b="1">
                <a:latin typeface="Courier New" pitchFamily="49" charset="0"/>
                <a:ea typeface="MS Mincho" pitchFamily="49" charset="-128"/>
                <a:cs typeface="Times New Roman" pitchFamily="18" charset="0"/>
              </a:rPr>
              <a:t>&lt;/FORM&gt;</a:t>
            </a:r>
            <a:endParaRPr lang="en-US" sz="3600" b="1">
              <a:ea typeface="MS Mincho" pitchFamily="49" charset="-128"/>
              <a:cs typeface="Times New Roman"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a:t>Some HTML Form Elements</a:t>
            </a:r>
          </a:p>
        </p:txBody>
      </p:sp>
      <p:sp>
        <p:nvSpPr>
          <p:cNvPr id="88067" name="Content Placeholder 2"/>
          <p:cNvSpPr>
            <a:spLocks noGrp="1"/>
          </p:cNvSpPr>
          <p:nvPr>
            <p:ph idx="1"/>
          </p:nvPr>
        </p:nvSpPr>
        <p:spPr/>
        <p:txBody>
          <a:bodyPr/>
          <a:lstStyle/>
          <a:p>
            <a:r>
              <a:rPr lang="en-US"/>
              <a:t>Input Textbox</a:t>
            </a:r>
          </a:p>
          <a:p>
            <a:endParaRPr lang="en-US"/>
          </a:p>
          <a:p>
            <a:endParaRPr lang="en-US"/>
          </a:p>
          <a:p>
            <a:r>
              <a:rPr lang="en-US"/>
              <a:t>Submission Button</a:t>
            </a:r>
          </a:p>
          <a:p>
            <a:endParaRPr lang="en-US"/>
          </a:p>
          <a:p>
            <a:endParaRPr lang="en-US"/>
          </a:p>
          <a:p>
            <a:r>
              <a:rPr lang="en-US"/>
              <a:t>Many others form elements exist</a:t>
            </a:r>
          </a:p>
          <a:p>
            <a:pPr lvl="1"/>
            <a:r>
              <a:rPr lang="en-US"/>
              <a:t>E.g. radio buttons, drop down list, etc.</a:t>
            </a:r>
          </a:p>
        </p:txBody>
      </p:sp>
      <p:sp>
        <p:nvSpPr>
          <p:cNvPr id="4" name="Slide Number Placeholder 3"/>
          <p:cNvSpPr>
            <a:spLocks noGrp="1"/>
          </p:cNvSpPr>
          <p:nvPr>
            <p:ph type="sldNum" sz="quarter" idx="11"/>
          </p:nvPr>
        </p:nvSpPr>
        <p:spPr/>
        <p:txBody>
          <a:bodyPr/>
          <a:lstStyle/>
          <a:p>
            <a:pPr>
              <a:defRPr/>
            </a:pPr>
            <a:r>
              <a:rPr lang="en-US"/>
              <a:t>19-</a:t>
            </a:r>
            <a:fld id="{384C6D1F-6554-4059-B264-D16C93742DC4}" type="slidenum">
              <a:rPr lang="en-US" smtClean="0"/>
              <a:pPr>
                <a:defRPr/>
              </a:pPr>
              <a:t>83</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
        <p:nvSpPr>
          <p:cNvPr id="88070" name="Rectangle 1"/>
          <p:cNvSpPr>
            <a:spLocks noChangeArrowheads="1"/>
          </p:cNvSpPr>
          <p:nvPr/>
        </p:nvSpPr>
        <p:spPr bwMode="auto">
          <a:xfrm>
            <a:off x="838200" y="2365375"/>
            <a:ext cx="77724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57200" eaLnBrk="0" hangingPunct="0"/>
            <a:r>
              <a:rPr lang="en-US" sz="1400" b="1">
                <a:latin typeface="Courier New" pitchFamily="49" charset="0"/>
                <a:ea typeface="MS Mincho" pitchFamily="49" charset="-128"/>
                <a:cs typeface="Times New Roman" pitchFamily="18" charset="0"/>
              </a:rPr>
              <a:t>&lt;INPUT TYPE="TEXT" NAME="</a:t>
            </a:r>
            <a:r>
              <a:rPr lang="en-US" sz="1400" b="1" i="1">
                <a:latin typeface="Courier New" pitchFamily="49" charset="0"/>
                <a:ea typeface="MS Mincho" pitchFamily="49" charset="-128"/>
                <a:cs typeface="Times New Roman" pitchFamily="18" charset="0"/>
              </a:rPr>
              <a:t>Textbox_Name</a:t>
            </a:r>
            <a:r>
              <a:rPr lang="en-US" sz="1400" b="1">
                <a:latin typeface="Courier New" pitchFamily="49" charset="0"/>
                <a:ea typeface="MS Mincho" pitchFamily="49" charset="-128"/>
                <a:cs typeface="Times New Roman" pitchFamily="18" charset="0"/>
              </a:rPr>
              <a:t>" VALUE="</a:t>
            </a:r>
            <a:r>
              <a:rPr lang="en-US" sz="1400" b="1" i="1">
                <a:latin typeface="Courier New" pitchFamily="49" charset="0"/>
                <a:ea typeface="MS Mincho" pitchFamily="49" charset="-128"/>
                <a:cs typeface="Times New Roman" pitchFamily="18" charset="0"/>
              </a:rPr>
              <a:t>Default_Text</a:t>
            </a:r>
            <a:r>
              <a:rPr lang="en-US" sz="1400" b="1">
                <a:latin typeface="Courier New" pitchFamily="49" charset="0"/>
                <a:ea typeface="MS Mincho" pitchFamily="49" charset="-128"/>
                <a:cs typeface="Times New Roman" pitchFamily="18" charset="0"/>
              </a:rPr>
              <a:t>"</a:t>
            </a:r>
            <a:endParaRPr lang="en-US" sz="1200" b="1">
              <a:ea typeface="MS Mincho" pitchFamily="49" charset="-128"/>
              <a:cs typeface="Times New Roman" pitchFamily="18" charset="0"/>
            </a:endParaRPr>
          </a:p>
          <a:p>
            <a:pPr indent="457200" eaLnBrk="0" hangingPunct="0"/>
            <a:r>
              <a:rPr lang="en-US" sz="1400" b="1">
                <a:latin typeface="Courier New" pitchFamily="49" charset="0"/>
                <a:ea typeface="MS Mincho" pitchFamily="49" charset="-128"/>
                <a:cs typeface="Times New Roman" pitchFamily="18" charset="0"/>
              </a:rPr>
              <a:t> SIZE="</a:t>
            </a:r>
            <a:r>
              <a:rPr lang="en-US" sz="1400" b="1" i="1">
                <a:latin typeface="Courier New" pitchFamily="49" charset="0"/>
                <a:ea typeface="MS Mincho" pitchFamily="49" charset="-128"/>
                <a:cs typeface="Times New Roman" pitchFamily="18" charset="0"/>
              </a:rPr>
              <a:t>Length_In_Characters</a:t>
            </a:r>
            <a:r>
              <a:rPr lang="en-US" sz="1400" b="1">
                <a:latin typeface="Courier New" pitchFamily="49" charset="0"/>
                <a:ea typeface="MS Mincho" pitchFamily="49" charset="-128"/>
                <a:cs typeface="Times New Roman" pitchFamily="18" charset="0"/>
              </a:rPr>
              <a:t>" </a:t>
            </a:r>
            <a:endParaRPr lang="en-US" sz="1200" b="1">
              <a:ea typeface="MS Mincho" pitchFamily="49" charset="-128"/>
              <a:cs typeface="Times New Roman" pitchFamily="18" charset="0"/>
            </a:endParaRPr>
          </a:p>
          <a:p>
            <a:pPr indent="457200" eaLnBrk="0" hangingPunct="0"/>
            <a:r>
              <a:rPr lang="en-US" sz="1400" b="1">
                <a:latin typeface="Courier New" pitchFamily="49" charset="0"/>
                <a:ea typeface="MS Mincho" pitchFamily="49" charset="-128"/>
                <a:cs typeface="Times New Roman" pitchFamily="18" charset="0"/>
              </a:rPr>
              <a:t> MAXLENGTH="</a:t>
            </a:r>
            <a:r>
              <a:rPr lang="en-US" sz="1400" b="1" i="1">
                <a:latin typeface="Courier New" pitchFamily="49" charset="0"/>
                <a:ea typeface="MS Mincho" pitchFamily="49" charset="-128"/>
                <a:cs typeface="Times New Roman" pitchFamily="18" charset="0"/>
              </a:rPr>
              <a:t>Maximum_Number_Of_Allowable_Characters</a:t>
            </a:r>
            <a:r>
              <a:rPr lang="en-US" sz="1400" b="1">
                <a:latin typeface="Courier New" pitchFamily="49" charset="0"/>
                <a:ea typeface="MS Mincho" pitchFamily="49" charset="-128"/>
                <a:cs typeface="Times New Roman" pitchFamily="18" charset="0"/>
              </a:rPr>
              <a:t>"&gt;</a:t>
            </a:r>
            <a:endParaRPr lang="en-US" sz="3200" b="1">
              <a:ea typeface="MS Mincho" pitchFamily="49" charset="-128"/>
              <a:cs typeface="Times New Roman" pitchFamily="18" charset="0"/>
            </a:endParaRPr>
          </a:p>
        </p:txBody>
      </p:sp>
      <p:sp>
        <p:nvSpPr>
          <p:cNvPr id="88071" name="Rectangle 6"/>
          <p:cNvSpPr>
            <a:spLocks noChangeArrowheads="1"/>
          </p:cNvSpPr>
          <p:nvPr/>
        </p:nvSpPr>
        <p:spPr bwMode="auto">
          <a:xfrm>
            <a:off x="1371600" y="4191000"/>
            <a:ext cx="647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a:latin typeface="Courier New" pitchFamily="49" charset="0"/>
                <a:cs typeface="Courier New" pitchFamily="49" charset="0"/>
              </a:rPr>
              <a:t>&lt;INPUT TYPE="SUBMIT" NAME="</a:t>
            </a:r>
            <a:r>
              <a:rPr lang="en-US" sz="1400" b="1" i="1">
                <a:latin typeface="Courier New" pitchFamily="49" charset="0"/>
                <a:cs typeface="Courier New" pitchFamily="49" charset="0"/>
              </a:rPr>
              <a:t>Name</a:t>
            </a:r>
            <a:r>
              <a:rPr lang="en-US" sz="1400" b="1">
                <a:latin typeface="Courier New" pitchFamily="49" charset="0"/>
                <a:cs typeface="Courier New" pitchFamily="49" charset="0"/>
              </a:rPr>
              <a:t>" VALUE="</a:t>
            </a:r>
            <a:r>
              <a:rPr lang="en-US" sz="1400" b="1" i="1">
                <a:latin typeface="Courier New" pitchFamily="49" charset="0"/>
                <a:cs typeface="Courier New" pitchFamily="49" charset="0"/>
              </a:rPr>
              <a:t>Button_Text</a:t>
            </a:r>
            <a:r>
              <a:rPr lang="en-US" sz="1400" b="1">
                <a:latin typeface="Courier New" pitchFamily="49" charset="0"/>
                <a:cs typeface="Courier New" pitchFamily="49" charset="0"/>
              </a:rPr>
              <a:t>"&gt;</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457200" y="76200"/>
            <a:ext cx="8229600" cy="1143000"/>
          </a:xfrm>
        </p:spPr>
        <p:txBody>
          <a:bodyPr/>
          <a:lstStyle/>
          <a:p>
            <a:r>
              <a:rPr lang="en-US"/>
              <a:t>Example HTML Form Document</a:t>
            </a:r>
            <a:br>
              <a:rPr lang="en-US"/>
            </a:br>
            <a:r>
              <a:rPr lang="en-US"/>
              <a:t>(Display 19.16)</a:t>
            </a:r>
          </a:p>
        </p:txBody>
      </p:sp>
      <p:sp>
        <p:nvSpPr>
          <p:cNvPr id="4" name="Slide Number Placeholder 3"/>
          <p:cNvSpPr>
            <a:spLocks noGrp="1"/>
          </p:cNvSpPr>
          <p:nvPr>
            <p:ph type="sldNum" sz="quarter" idx="11"/>
          </p:nvPr>
        </p:nvSpPr>
        <p:spPr/>
        <p:txBody>
          <a:bodyPr/>
          <a:lstStyle/>
          <a:p>
            <a:pPr>
              <a:defRPr/>
            </a:pPr>
            <a:r>
              <a:rPr lang="en-US"/>
              <a:t>19-</a:t>
            </a:r>
            <a:fld id="{62FC55DB-889F-48E1-B98F-8355380087DC}" type="slidenum">
              <a:rPr lang="en-US" smtClean="0"/>
              <a:pPr>
                <a:defRPr/>
              </a:pPr>
              <a:t>84</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
        <p:nvSpPr>
          <p:cNvPr id="89093" name="TextBox 6"/>
          <p:cNvSpPr txBox="1">
            <a:spLocks noChangeArrowheads="1"/>
          </p:cNvSpPr>
          <p:nvPr/>
        </p:nvSpPr>
        <p:spPr bwMode="auto">
          <a:xfrm>
            <a:off x="609600" y="1143000"/>
            <a:ext cx="4879975"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b="1">
                <a:latin typeface="Courier New" pitchFamily="49" charset="0"/>
                <a:cs typeface="Courier New" pitchFamily="49" charset="0"/>
              </a:rPr>
              <a:t>&lt;html&gt;</a:t>
            </a:r>
          </a:p>
          <a:p>
            <a:pPr eaLnBrk="1" hangingPunct="1"/>
            <a:r>
              <a:rPr lang="en-US" sz="1200" b="1">
                <a:latin typeface="Courier New" pitchFamily="49" charset="0"/>
                <a:cs typeface="Courier New" pitchFamily="49" charset="0"/>
              </a:rPr>
              <a:t>&lt;head&gt;</a:t>
            </a:r>
          </a:p>
          <a:p>
            <a:pPr eaLnBrk="1" hangingPunct="1"/>
            <a:r>
              <a:rPr lang="en-US" sz="1200" b="1">
                <a:latin typeface="Courier New" pitchFamily="49" charset="0"/>
                <a:cs typeface="Courier New" pitchFamily="49" charset="0"/>
              </a:rPr>
              <a:t>&lt;title&gt;Change Author's URL&lt;/title&gt;</a:t>
            </a:r>
          </a:p>
          <a:p>
            <a:pPr eaLnBrk="1" hangingPunct="1"/>
            <a:r>
              <a:rPr lang="en-US" sz="1200" b="1">
                <a:latin typeface="Courier New" pitchFamily="49" charset="0"/>
                <a:cs typeface="Courier New" pitchFamily="49" charset="0"/>
              </a:rPr>
              <a:t>&lt;/head&gt;</a:t>
            </a:r>
          </a:p>
          <a:p>
            <a:pPr eaLnBrk="1" hangingPunct="1"/>
            <a:r>
              <a:rPr lang="en-US" sz="1200" b="1">
                <a:latin typeface="Courier New" pitchFamily="49" charset="0"/>
                <a:cs typeface="Courier New" pitchFamily="49" charset="0"/>
              </a:rPr>
              <a:t> </a:t>
            </a:r>
          </a:p>
          <a:p>
            <a:pPr eaLnBrk="1" hangingPunct="1"/>
            <a:r>
              <a:rPr lang="en-US" sz="1200" b="1">
                <a:latin typeface="Courier New" pitchFamily="49" charset="0"/>
                <a:cs typeface="Courier New" pitchFamily="49" charset="0"/>
              </a:rPr>
              <a:t>&lt;body&gt;</a:t>
            </a:r>
          </a:p>
          <a:p>
            <a:pPr eaLnBrk="1" hangingPunct="1"/>
            <a:r>
              <a:rPr lang="en-US" sz="1200" b="1">
                <a:latin typeface="Courier New" pitchFamily="49" charset="0"/>
                <a:cs typeface="Courier New" pitchFamily="49" charset="0"/>
              </a:rPr>
              <a:t>&lt;h1&gt;Change Author's URL&lt;/h1&gt;</a:t>
            </a:r>
          </a:p>
          <a:p>
            <a:pPr eaLnBrk="1" hangingPunct="1"/>
            <a:r>
              <a:rPr lang="en-US" sz="1200" b="1">
                <a:latin typeface="Courier New" pitchFamily="49" charset="0"/>
                <a:cs typeface="Courier New" pitchFamily="49" charset="0"/>
              </a:rPr>
              <a:t>&lt;p&gt;</a:t>
            </a:r>
          </a:p>
          <a:p>
            <a:pPr eaLnBrk="1" hangingPunct="1"/>
            <a:r>
              <a:rPr lang="en-US" sz="1200" b="1">
                <a:latin typeface="Courier New" pitchFamily="49" charset="0"/>
                <a:cs typeface="Courier New" pitchFamily="49" charset="0"/>
              </a:rPr>
              <a:t>Enter the ID of the author you would like to change</a:t>
            </a:r>
          </a:p>
          <a:p>
            <a:pPr eaLnBrk="1" hangingPunct="1"/>
            <a:r>
              <a:rPr lang="en-US" sz="1200" b="1">
                <a:latin typeface="Courier New" pitchFamily="49" charset="0"/>
                <a:cs typeface="Courier New" pitchFamily="49" charset="0"/>
              </a:rPr>
              <a:t>along with the new URL.</a:t>
            </a:r>
          </a:p>
          <a:p>
            <a:pPr eaLnBrk="1" hangingPunct="1"/>
            <a:r>
              <a:rPr lang="en-US" sz="1200" b="1">
                <a:latin typeface="Courier New" pitchFamily="49" charset="0"/>
                <a:cs typeface="Courier New" pitchFamily="49" charset="0"/>
              </a:rPr>
              <a:t>&lt;/p&gt;</a:t>
            </a:r>
          </a:p>
          <a:p>
            <a:pPr eaLnBrk="1" hangingPunct="1"/>
            <a:r>
              <a:rPr lang="en-US" sz="1200" b="1">
                <a:latin typeface="Courier New" pitchFamily="49" charset="0"/>
                <a:cs typeface="Courier New" pitchFamily="49" charset="0"/>
              </a:rPr>
              <a:t> </a:t>
            </a:r>
          </a:p>
          <a:p>
            <a:pPr eaLnBrk="1" hangingPunct="1"/>
            <a:r>
              <a:rPr lang="en-US" sz="1200" b="1">
                <a:latin typeface="Courier New" pitchFamily="49" charset="0"/>
                <a:cs typeface="Courier New" pitchFamily="49" charset="0"/>
              </a:rPr>
              <a:t>&lt;form ACTION = "EditURL.jsp" METHOD = POST&gt;</a:t>
            </a:r>
          </a:p>
          <a:p>
            <a:pPr eaLnBrk="1" hangingPunct="1"/>
            <a:r>
              <a:rPr lang="en-US" sz="1200" b="1">
                <a:latin typeface="Courier New" pitchFamily="49" charset="0"/>
                <a:cs typeface="Courier New" pitchFamily="49" charset="0"/>
              </a:rPr>
              <a:t>Author ID:</a:t>
            </a:r>
          </a:p>
          <a:p>
            <a:pPr eaLnBrk="1" hangingPunct="1"/>
            <a:r>
              <a:rPr lang="en-US" sz="1200" b="1">
                <a:latin typeface="Courier New" pitchFamily="49" charset="0"/>
                <a:cs typeface="Courier New" pitchFamily="49" charset="0"/>
              </a:rPr>
              <a:t>&lt;input TYPE = "TEXT" NAME = "AuthorID"</a:t>
            </a:r>
          </a:p>
          <a:p>
            <a:pPr eaLnBrk="1" hangingPunct="1"/>
            <a:r>
              <a:rPr lang="en-US" sz="1200" b="1">
                <a:latin typeface="Courier New" pitchFamily="49" charset="0"/>
                <a:cs typeface="Courier New" pitchFamily="49" charset="0"/>
              </a:rPr>
              <a:t> VALUE = "" SIZE = "4" MAXLENGTH = "4"&gt;</a:t>
            </a:r>
          </a:p>
          <a:p>
            <a:pPr eaLnBrk="1" hangingPunct="1"/>
            <a:r>
              <a:rPr lang="en-US" sz="1200" b="1">
                <a:latin typeface="Courier New" pitchFamily="49" charset="0"/>
                <a:cs typeface="Courier New" pitchFamily="49" charset="0"/>
              </a:rPr>
              <a:t>&lt;br /&gt;</a:t>
            </a:r>
          </a:p>
          <a:p>
            <a:pPr eaLnBrk="1" hangingPunct="1"/>
            <a:r>
              <a:rPr lang="en-US" sz="1200" b="1">
                <a:latin typeface="Courier New" pitchFamily="49" charset="0"/>
                <a:cs typeface="Courier New" pitchFamily="49" charset="0"/>
              </a:rPr>
              <a:t>New URL:</a:t>
            </a:r>
          </a:p>
          <a:p>
            <a:pPr eaLnBrk="1" hangingPunct="1"/>
            <a:r>
              <a:rPr lang="en-US" sz="1200" b="1">
                <a:latin typeface="Courier New" pitchFamily="49" charset="0"/>
                <a:cs typeface="Courier New" pitchFamily="49" charset="0"/>
              </a:rPr>
              <a:t>&lt;input TYPE = "TEXT" NAME = "URL"</a:t>
            </a:r>
          </a:p>
          <a:p>
            <a:pPr eaLnBrk="1" hangingPunct="1"/>
            <a:r>
              <a:rPr lang="en-US" sz="1200" b="1">
                <a:latin typeface="Courier New" pitchFamily="49" charset="0"/>
                <a:cs typeface="Courier New" pitchFamily="49" charset="0"/>
              </a:rPr>
              <a:t> VALUE = "http://" SIZE = "40" MAXLENGTH = "200"&gt;</a:t>
            </a:r>
          </a:p>
          <a:p>
            <a:pPr eaLnBrk="1" hangingPunct="1"/>
            <a:endParaRPr lang="en-US" sz="1200" b="1">
              <a:latin typeface="Courier New" pitchFamily="49" charset="0"/>
              <a:cs typeface="Courier New" pitchFamily="49" charset="0"/>
            </a:endParaRPr>
          </a:p>
          <a:p>
            <a:pPr eaLnBrk="1" hangingPunct="1"/>
            <a:r>
              <a:rPr lang="en-US" sz="1200" b="1">
                <a:latin typeface="Courier New" pitchFamily="49" charset="0"/>
                <a:cs typeface="Courier New" pitchFamily="49" charset="0"/>
              </a:rPr>
              <a:t>&lt;p&gt;</a:t>
            </a:r>
          </a:p>
          <a:p>
            <a:pPr eaLnBrk="1" hangingPunct="1"/>
            <a:r>
              <a:rPr lang="en-US" sz="1200" b="1">
                <a:latin typeface="Courier New" pitchFamily="49" charset="0"/>
                <a:cs typeface="Courier New" pitchFamily="49" charset="0"/>
              </a:rPr>
              <a:t>&lt;INPUT TYPE="SUBMIT" VALUE="Submit"&gt;</a:t>
            </a:r>
          </a:p>
          <a:p>
            <a:pPr eaLnBrk="1" hangingPunct="1"/>
            <a:r>
              <a:rPr lang="en-US" sz="1200" b="1">
                <a:latin typeface="Courier New" pitchFamily="49" charset="0"/>
                <a:cs typeface="Courier New" pitchFamily="49" charset="0"/>
              </a:rPr>
              <a:t>&lt;/p&gt;</a:t>
            </a:r>
          </a:p>
          <a:p>
            <a:pPr eaLnBrk="1" hangingPunct="1"/>
            <a:r>
              <a:rPr lang="en-US" sz="1200" b="1">
                <a:latin typeface="Courier New" pitchFamily="49" charset="0"/>
                <a:cs typeface="Courier New" pitchFamily="49" charset="0"/>
              </a:rPr>
              <a:t>&lt;/form&gt;</a:t>
            </a:r>
          </a:p>
          <a:p>
            <a:pPr eaLnBrk="1" hangingPunct="1"/>
            <a:r>
              <a:rPr lang="en-US" sz="1200" b="1">
                <a:latin typeface="Courier New" pitchFamily="49" charset="0"/>
                <a:cs typeface="Courier New" pitchFamily="49" charset="0"/>
              </a:rPr>
              <a:t> </a:t>
            </a:r>
          </a:p>
          <a:p>
            <a:pPr eaLnBrk="1" hangingPunct="1"/>
            <a:r>
              <a:rPr lang="en-US" sz="1200" b="1">
                <a:latin typeface="Courier New" pitchFamily="49" charset="0"/>
                <a:cs typeface="Courier New" pitchFamily="49" charset="0"/>
              </a:rPr>
              <a:t>&lt;/body&gt;</a:t>
            </a:r>
          </a:p>
          <a:p>
            <a:pPr eaLnBrk="1" hangingPunct="1"/>
            <a:r>
              <a:rPr lang="en-US" sz="1200" b="1">
                <a:latin typeface="Courier New" pitchFamily="49" charset="0"/>
                <a:cs typeface="Courier New" pitchFamily="49" charset="0"/>
              </a:rPr>
              <a:t>&lt;/html&gt;</a:t>
            </a:r>
          </a:p>
          <a:p>
            <a:pPr eaLnBrk="1" hangingPunct="1"/>
            <a:endParaRPr lang="en-US" sz="1200" b="1">
              <a:latin typeface="Courier New" pitchFamily="49" charset="0"/>
              <a:cs typeface="Courier New" pitchFamily="49" charset="0"/>
            </a:endParaRPr>
          </a:p>
        </p:txBody>
      </p:sp>
      <p:sp>
        <p:nvSpPr>
          <p:cNvPr id="89094" name="TextBox 7"/>
          <p:cNvSpPr txBox="1">
            <a:spLocks noChangeArrowheads="1"/>
          </p:cNvSpPr>
          <p:nvPr/>
        </p:nvSpPr>
        <p:spPr bwMode="auto">
          <a:xfrm>
            <a:off x="5638800" y="2133600"/>
            <a:ext cx="3200400" cy="9540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t>Invokes the JSP program named EditURL.jsp. If this program does not exist you will see an error message upon clicking the Submit button. </a:t>
            </a:r>
          </a:p>
        </p:txBody>
      </p:sp>
      <p:cxnSp>
        <p:nvCxnSpPr>
          <p:cNvPr id="10" name="Straight Arrow Connector 9"/>
          <p:cNvCxnSpPr/>
          <p:nvPr/>
        </p:nvCxnSpPr>
        <p:spPr>
          <a:xfrm rot="10800000" flipV="1">
            <a:off x="2895600" y="2895600"/>
            <a:ext cx="2743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9096" name="TextBox 11"/>
          <p:cNvSpPr txBox="1">
            <a:spLocks noChangeArrowheads="1"/>
          </p:cNvSpPr>
          <p:nvPr/>
        </p:nvSpPr>
        <p:spPr bwMode="auto">
          <a:xfrm>
            <a:off x="5638800" y="3505200"/>
            <a:ext cx="3200400" cy="9540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t>Creates a TextBox named AuthorID that is empty, displays 4 characters at once, and accepts at most 4 characters.</a:t>
            </a:r>
          </a:p>
        </p:txBody>
      </p:sp>
      <p:cxnSp>
        <p:nvCxnSpPr>
          <p:cNvPr id="13" name="Straight Arrow Connector 12"/>
          <p:cNvCxnSpPr>
            <a:stCxn id="89096" idx="1"/>
          </p:cNvCxnSpPr>
          <p:nvPr/>
        </p:nvCxnSpPr>
        <p:spPr>
          <a:xfrm rot="10800000">
            <a:off x="4419600" y="3962400"/>
            <a:ext cx="1219200" cy="206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9098" name="TextBox 15"/>
          <p:cNvSpPr txBox="1">
            <a:spLocks noChangeArrowheads="1"/>
          </p:cNvSpPr>
          <p:nvPr/>
        </p:nvSpPr>
        <p:spPr bwMode="auto">
          <a:xfrm>
            <a:off x="5334000" y="4876800"/>
            <a:ext cx="3200400" cy="3143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t>Creates a submission button</a:t>
            </a:r>
          </a:p>
        </p:txBody>
      </p:sp>
      <p:cxnSp>
        <p:nvCxnSpPr>
          <p:cNvPr id="17" name="Straight Arrow Connector 16"/>
          <p:cNvCxnSpPr>
            <a:stCxn id="89098" idx="1"/>
          </p:cNvCxnSpPr>
          <p:nvPr/>
        </p:nvCxnSpPr>
        <p:spPr>
          <a:xfrm rot="10800000" flipV="1">
            <a:off x="4114800" y="5033963"/>
            <a:ext cx="1219200" cy="3032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t>Browser View of HTML Form Document</a:t>
            </a:r>
          </a:p>
        </p:txBody>
      </p:sp>
      <p:sp>
        <p:nvSpPr>
          <p:cNvPr id="4" name="Slide Number Placeholder 3"/>
          <p:cNvSpPr>
            <a:spLocks noGrp="1"/>
          </p:cNvSpPr>
          <p:nvPr>
            <p:ph type="sldNum" sz="quarter" idx="11"/>
          </p:nvPr>
        </p:nvSpPr>
        <p:spPr/>
        <p:txBody>
          <a:bodyPr/>
          <a:lstStyle/>
          <a:p>
            <a:pPr>
              <a:defRPr/>
            </a:pPr>
            <a:r>
              <a:rPr lang="en-US"/>
              <a:t>19-</a:t>
            </a:r>
            <a:fld id="{F4098C77-40E3-458F-969B-CADEAEC65692}" type="slidenum">
              <a:rPr lang="en-US" smtClean="0"/>
              <a:pPr>
                <a:defRPr/>
              </a:pPr>
              <a:t>85</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pic>
        <p:nvPicPr>
          <p:cNvPr id="90117" name="Picture 2" descr="Display19-1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66838" y="2587625"/>
            <a:ext cx="6410325" cy="2551113"/>
          </a:xfr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a:t>JSP Tags - Declarations</a:t>
            </a:r>
          </a:p>
        </p:txBody>
      </p:sp>
      <p:sp>
        <p:nvSpPr>
          <p:cNvPr id="91139" name="Content Placeholder 2"/>
          <p:cNvSpPr>
            <a:spLocks noGrp="1"/>
          </p:cNvSpPr>
          <p:nvPr>
            <p:ph idx="1"/>
          </p:nvPr>
        </p:nvSpPr>
        <p:spPr>
          <a:xfrm>
            <a:off x="457200" y="1371600"/>
            <a:ext cx="8229600" cy="4525963"/>
          </a:xfrm>
        </p:spPr>
        <p:txBody>
          <a:bodyPr/>
          <a:lstStyle/>
          <a:p>
            <a:r>
              <a:rPr lang="en-US" sz="2400"/>
              <a:t>Declarations</a:t>
            </a:r>
          </a:p>
          <a:p>
            <a:pPr lvl="1"/>
            <a:r>
              <a:rPr lang="en-US" sz="2000"/>
              <a:t>Use to define variables and methods</a:t>
            </a:r>
          </a:p>
          <a:p>
            <a:pPr lvl="1"/>
            <a:r>
              <a:rPr lang="en-US" sz="2000"/>
              <a:t>The variables and methods are accessible from any scriptlets and expressions on the same page</a:t>
            </a:r>
          </a:p>
          <a:p>
            <a:pPr lvl="1"/>
            <a:r>
              <a:rPr lang="en-US" sz="2000"/>
              <a:t>Variable declarations are compiled as instance variables for a class that corresponds to the JSP page</a:t>
            </a:r>
          </a:p>
          <a:p>
            <a:pPr lvl="1"/>
            <a:r>
              <a:rPr lang="en-US" sz="2000"/>
              <a:t>Syntax:</a:t>
            </a:r>
          </a:p>
          <a:p>
            <a:pPr lvl="1">
              <a:buFont typeface="Arial" pitchFamily="34" charset="0"/>
              <a:buNone/>
            </a:pPr>
            <a:r>
              <a:rPr lang="en-US" sz="1600" b="1">
                <a:latin typeface="Courier New" pitchFamily="49" charset="0"/>
                <a:cs typeface="Courier New" pitchFamily="49" charset="0"/>
              </a:rPr>
              <a:t>		&lt;%!</a:t>
            </a:r>
            <a:br>
              <a:rPr lang="en-US" sz="1600" b="1">
                <a:latin typeface="Courier New" pitchFamily="49" charset="0"/>
                <a:cs typeface="Courier New" pitchFamily="49" charset="0"/>
              </a:rPr>
            </a:br>
            <a:r>
              <a:rPr lang="en-US" sz="1600" b="1">
                <a:latin typeface="Courier New" pitchFamily="49" charset="0"/>
                <a:cs typeface="Courier New" pitchFamily="49" charset="0"/>
              </a:rPr>
              <a:t>		Declarations</a:t>
            </a:r>
            <a:br>
              <a:rPr lang="en-US" sz="1600" b="1">
                <a:latin typeface="Courier New" pitchFamily="49" charset="0"/>
                <a:cs typeface="Courier New" pitchFamily="49" charset="0"/>
              </a:rPr>
            </a:br>
            <a:r>
              <a:rPr lang="en-US" sz="1600" b="1">
                <a:latin typeface="Courier New" pitchFamily="49" charset="0"/>
                <a:cs typeface="Courier New" pitchFamily="49" charset="0"/>
              </a:rPr>
              <a:t>  %&gt;</a:t>
            </a:r>
          </a:p>
          <a:p>
            <a:endParaRPr lang="en-US" sz="2400"/>
          </a:p>
        </p:txBody>
      </p:sp>
      <p:sp>
        <p:nvSpPr>
          <p:cNvPr id="4" name="Slide Number Placeholder 3"/>
          <p:cNvSpPr>
            <a:spLocks noGrp="1"/>
          </p:cNvSpPr>
          <p:nvPr>
            <p:ph type="sldNum" sz="quarter" idx="11"/>
          </p:nvPr>
        </p:nvSpPr>
        <p:spPr/>
        <p:txBody>
          <a:bodyPr/>
          <a:lstStyle/>
          <a:p>
            <a:pPr>
              <a:defRPr/>
            </a:pPr>
            <a:r>
              <a:rPr lang="en-US"/>
              <a:t>19-</a:t>
            </a:r>
            <a:fld id="{2939B6AA-7E77-4E89-B979-21EBA3C9B7D0}" type="slidenum">
              <a:rPr lang="en-US" smtClean="0"/>
              <a:pPr>
                <a:defRPr/>
              </a:pPr>
              <a:t>86</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
        <p:nvSpPr>
          <p:cNvPr id="91142" name="Rectangle 1"/>
          <p:cNvSpPr>
            <a:spLocks noChangeArrowheads="1"/>
          </p:cNvSpPr>
          <p:nvPr/>
        </p:nvSpPr>
        <p:spPr bwMode="auto">
          <a:xfrm>
            <a:off x="533400" y="4883150"/>
            <a:ext cx="62484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sz="1200" b="1">
                <a:latin typeface="Courier" charset="0"/>
                <a:ea typeface="MS Mincho" pitchFamily="49" charset="-128"/>
                <a:cs typeface="Times New Roman" pitchFamily="18" charset="0"/>
              </a:rPr>
              <a:t>&lt;%!</a:t>
            </a:r>
            <a:endParaRPr lang="en-US" sz="1100" b="1">
              <a:ea typeface="MS Mincho" pitchFamily="49" charset="-128"/>
              <a:cs typeface="Times New Roman" pitchFamily="18" charset="0"/>
            </a:endParaRPr>
          </a:p>
          <a:p>
            <a:pPr eaLnBrk="0" hangingPunct="0"/>
            <a:r>
              <a:rPr lang="en-US" sz="1200" b="1">
                <a:latin typeface="Courier" charset="0"/>
                <a:ea typeface="MS Mincho" pitchFamily="49" charset="-128"/>
                <a:cs typeface="Times New Roman" pitchFamily="18" charset="0"/>
              </a:rPr>
              <a:t>   private int count = 0;</a:t>
            </a:r>
            <a:endParaRPr lang="en-US" sz="1100" b="1">
              <a:ea typeface="MS Mincho" pitchFamily="49" charset="-128"/>
              <a:cs typeface="Times New Roman" pitchFamily="18" charset="0"/>
            </a:endParaRPr>
          </a:p>
          <a:p>
            <a:pPr eaLnBrk="0" hangingPunct="0"/>
            <a:r>
              <a:rPr lang="en-US" sz="1200" b="1">
                <a:latin typeface="Courier" charset="0"/>
                <a:ea typeface="MS Mincho" pitchFamily="49" charset="-128"/>
                <a:cs typeface="Times New Roman" pitchFamily="18" charset="0"/>
              </a:rPr>
              <a:t>   private void incrementCount()</a:t>
            </a:r>
            <a:endParaRPr lang="en-US" sz="1100" b="1">
              <a:ea typeface="MS Mincho" pitchFamily="49" charset="-128"/>
              <a:cs typeface="Times New Roman" pitchFamily="18" charset="0"/>
            </a:endParaRPr>
          </a:p>
          <a:p>
            <a:pPr eaLnBrk="0" hangingPunct="0"/>
            <a:r>
              <a:rPr lang="en-US" sz="1200" b="1">
                <a:latin typeface="Courier" charset="0"/>
                <a:ea typeface="MS Mincho" pitchFamily="49" charset="-128"/>
                <a:cs typeface="Times New Roman" pitchFamily="18" charset="0"/>
              </a:rPr>
              <a:t>   {</a:t>
            </a:r>
            <a:endParaRPr lang="en-US" sz="1100" b="1">
              <a:ea typeface="MS Mincho" pitchFamily="49" charset="-128"/>
              <a:cs typeface="Times New Roman" pitchFamily="18" charset="0"/>
            </a:endParaRPr>
          </a:p>
          <a:p>
            <a:pPr eaLnBrk="0" hangingPunct="0"/>
            <a:r>
              <a:rPr lang="en-US" sz="1200" b="1">
                <a:latin typeface="Courier" charset="0"/>
                <a:ea typeface="MS Mincho" pitchFamily="49" charset="-128"/>
                <a:cs typeface="Times New Roman" pitchFamily="18" charset="0"/>
              </a:rPr>
              <a:t>	count++;</a:t>
            </a:r>
            <a:endParaRPr lang="en-US" sz="1100" b="1">
              <a:ea typeface="MS Mincho" pitchFamily="49" charset="-128"/>
              <a:cs typeface="Times New Roman" pitchFamily="18" charset="0"/>
            </a:endParaRPr>
          </a:p>
          <a:p>
            <a:pPr eaLnBrk="0" hangingPunct="0"/>
            <a:r>
              <a:rPr lang="en-US" sz="1200" b="1">
                <a:latin typeface="Courier" charset="0"/>
                <a:ea typeface="MS Mincho" pitchFamily="49" charset="-128"/>
                <a:cs typeface="Times New Roman" pitchFamily="18" charset="0"/>
              </a:rPr>
              <a:t>   }</a:t>
            </a:r>
            <a:endParaRPr lang="en-US" sz="1100" b="1">
              <a:ea typeface="MS Mincho" pitchFamily="49" charset="-128"/>
              <a:cs typeface="Times New Roman" pitchFamily="18" charset="0"/>
            </a:endParaRPr>
          </a:p>
          <a:p>
            <a:pPr eaLnBrk="0" hangingPunct="0"/>
            <a:r>
              <a:rPr lang="en-US" sz="1200" b="1">
                <a:latin typeface="Courier" charset="0"/>
                <a:ea typeface="MS Mincho" pitchFamily="49" charset="-128"/>
                <a:cs typeface="Times New Roman" pitchFamily="18" charset="0"/>
              </a:rPr>
              <a:t>%&gt;</a:t>
            </a:r>
            <a:endParaRPr lang="en-US" sz="2800" b="1">
              <a:ea typeface="MS Mincho" pitchFamily="49" charset="-128"/>
              <a:cs typeface="Times New Roman" pitchFamily="18" charset="0"/>
            </a:endParaRPr>
          </a:p>
        </p:txBody>
      </p:sp>
      <p:sp>
        <p:nvSpPr>
          <p:cNvPr id="91143" name="TextBox 6"/>
          <p:cNvSpPr txBox="1">
            <a:spLocks noChangeArrowheads="1"/>
          </p:cNvSpPr>
          <p:nvPr/>
        </p:nvSpPr>
        <p:spPr bwMode="auto">
          <a:xfrm>
            <a:off x="4343400" y="4953000"/>
            <a:ext cx="3200400" cy="9540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t>Defines an instance variable named </a:t>
            </a:r>
            <a:r>
              <a:rPr lang="en-US" sz="1400">
                <a:latin typeface="Courier New" pitchFamily="49" charset="0"/>
                <a:cs typeface="Courier New" pitchFamily="49" charset="0"/>
              </a:rPr>
              <a:t>count</a:t>
            </a:r>
            <a:r>
              <a:rPr lang="en-US" sz="1400"/>
              <a:t> and a method named </a:t>
            </a:r>
            <a:r>
              <a:rPr lang="en-US" sz="1400">
                <a:latin typeface="Courier New" pitchFamily="49" charset="0"/>
                <a:cs typeface="Courier New" pitchFamily="49" charset="0"/>
              </a:rPr>
              <a:t>incrementCount</a:t>
            </a:r>
            <a:r>
              <a:rPr lang="en-US" sz="1400"/>
              <a:t> that increments the </a:t>
            </a:r>
            <a:r>
              <a:rPr lang="en-US" sz="1400">
                <a:latin typeface="Courier New" pitchFamily="49" charset="0"/>
                <a:cs typeface="Courier New" pitchFamily="49" charset="0"/>
              </a:rPr>
              <a:t>count</a:t>
            </a:r>
            <a:r>
              <a:rPr lang="en-US" sz="1400"/>
              <a:t> variable</a:t>
            </a:r>
          </a:p>
        </p:txBody>
      </p:sp>
      <p:cxnSp>
        <p:nvCxnSpPr>
          <p:cNvPr id="8" name="Straight Arrow Connector 7"/>
          <p:cNvCxnSpPr>
            <a:stCxn id="91143" idx="1"/>
          </p:cNvCxnSpPr>
          <p:nvPr/>
        </p:nvCxnSpPr>
        <p:spPr>
          <a:xfrm rot="10800000">
            <a:off x="3124200" y="5410200"/>
            <a:ext cx="1219200" cy="206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t>JSP Tags - Expressions</a:t>
            </a:r>
          </a:p>
        </p:txBody>
      </p:sp>
      <p:sp>
        <p:nvSpPr>
          <p:cNvPr id="92163" name="Content Placeholder 2"/>
          <p:cNvSpPr>
            <a:spLocks noGrp="1"/>
          </p:cNvSpPr>
          <p:nvPr>
            <p:ph idx="1"/>
          </p:nvPr>
        </p:nvSpPr>
        <p:spPr/>
        <p:txBody>
          <a:bodyPr/>
          <a:lstStyle/>
          <a:p>
            <a:r>
              <a:rPr lang="en-US" sz="2400"/>
              <a:t>Expressions</a:t>
            </a:r>
          </a:p>
          <a:p>
            <a:pPr lvl="1"/>
            <a:r>
              <a:rPr lang="en-US" sz="2000"/>
              <a:t>Use to access variables defined in declarations</a:t>
            </a:r>
          </a:p>
          <a:p>
            <a:pPr lvl="1"/>
            <a:r>
              <a:rPr lang="en-US" sz="2000"/>
              <a:t>Syntax:</a:t>
            </a:r>
          </a:p>
          <a:p>
            <a:pPr lvl="1">
              <a:buFont typeface="Arial" pitchFamily="34" charset="0"/>
              <a:buNone/>
            </a:pPr>
            <a:r>
              <a:rPr lang="en-US" sz="1600" b="1">
                <a:latin typeface="Courier New" pitchFamily="49" charset="0"/>
                <a:cs typeface="Courier New" pitchFamily="49" charset="0"/>
              </a:rPr>
              <a:t>		&lt;%=</a:t>
            </a:r>
            <a:br>
              <a:rPr lang="en-US" sz="1600" b="1">
                <a:latin typeface="Courier New" pitchFamily="49" charset="0"/>
                <a:cs typeface="Courier New" pitchFamily="49" charset="0"/>
              </a:rPr>
            </a:br>
            <a:r>
              <a:rPr lang="en-US" sz="1600" b="1">
                <a:latin typeface="Courier New" pitchFamily="49" charset="0"/>
                <a:cs typeface="Courier New" pitchFamily="49" charset="0"/>
              </a:rPr>
              <a:t>		Expression</a:t>
            </a:r>
            <a:br>
              <a:rPr lang="en-US" sz="1600" b="1">
                <a:latin typeface="Courier New" pitchFamily="49" charset="0"/>
                <a:cs typeface="Courier New" pitchFamily="49" charset="0"/>
              </a:rPr>
            </a:br>
            <a:r>
              <a:rPr lang="en-US" sz="1600" b="1">
                <a:latin typeface="Courier New" pitchFamily="49" charset="0"/>
                <a:cs typeface="Courier New" pitchFamily="49" charset="0"/>
              </a:rPr>
              <a:t>  %&gt;</a:t>
            </a:r>
          </a:p>
          <a:p>
            <a:endParaRPr lang="en-US"/>
          </a:p>
        </p:txBody>
      </p:sp>
      <p:sp>
        <p:nvSpPr>
          <p:cNvPr id="4" name="Slide Number Placeholder 3"/>
          <p:cNvSpPr>
            <a:spLocks noGrp="1"/>
          </p:cNvSpPr>
          <p:nvPr>
            <p:ph type="sldNum" sz="quarter" idx="11"/>
          </p:nvPr>
        </p:nvSpPr>
        <p:spPr/>
        <p:txBody>
          <a:bodyPr/>
          <a:lstStyle/>
          <a:p>
            <a:pPr>
              <a:defRPr/>
            </a:pPr>
            <a:r>
              <a:rPr lang="en-US"/>
              <a:t>19-</a:t>
            </a:r>
            <a:fld id="{1C0A34B4-2485-4C99-8747-BC31F416CD7C}" type="slidenum">
              <a:rPr lang="en-US" smtClean="0"/>
              <a:pPr>
                <a:defRPr/>
              </a:pPr>
              <a:t>87</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
        <p:nvSpPr>
          <p:cNvPr id="92166" name="Rectangle 1"/>
          <p:cNvSpPr>
            <a:spLocks noChangeArrowheads="1"/>
          </p:cNvSpPr>
          <p:nvPr/>
        </p:nvSpPr>
        <p:spPr bwMode="auto">
          <a:xfrm>
            <a:off x="533400" y="4419600"/>
            <a:ext cx="6248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sz="1200" b="1">
                <a:latin typeface="Courier" charset="0"/>
                <a:ea typeface="MS Mincho" pitchFamily="49" charset="-128"/>
                <a:cs typeface="Times New Roman" pitchFamily="18" charset="0"/>
              </a:rPr>
              <a:t>The value of count is &lt;b&gt; &lt;%= count %&gt; &lt;/b&gt;</a:t>
            </a:r>
            <a:endParaRPr lang="en-US" sz="2800" b="1">
              <a:ea typeface="MS Mincho" pitchFamily="49" charset="-128"/>
              <a:cs typeface="Times New Roman" pitchFamily="18" charset="0"/>
            </a:endParaRPr>
          </a:p>
        </p:txBody>
      </p:sp>
      <p:sp>
        <p:nvSpPr>
          <p:cNvPr id="92167" name="TextBox 6"/>
          <p:cNvSpPr txBox="1">
            <a:spLocks noChangeArrowheads="1"/>
          </p:cNvSpPr>
          <p:nvPr/>
        </p:nvSpPr>
        <p:spPr bwMode="auto">
          <a:xfrm>
            <a:off x="4648200" y="4876800"/>
            <a:ext cx="3200400" cy="5270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t>Outputs the value of the </a:t>
            </a:r>
            <a:r>
              <a:rPr lang="en-US" sz="1400">
                <a:latin typeface="Courier New" pitchFamily="49" charset="0"/>
                <a:cs typeface="Courier New" pitchFamily="49" charset="0"/>
              </a:rPr>
              <a:t>count</a:t>
            </a:r>
            <a:r>
              <a:rPr lang="en-US" sz="1400"/>
              <a:t> variable in bold type </a:t>
            </a:r>
          </a:p>
        </p:txBody>
      </p:sp>
      <p:cxnSp>
        <p:nvCxnSpPr>
          <p:cNvPr id="8" name="Straight Arrow Connector 7"/>
          <p:cNvCxnSpPr>
            <a:stCxn id="92167" idx="1"/>
          </p:cNvCxnSpPr>
          <p:nvPr/>
        </p:nvCxnSpPr>
        <p:spPr>
          <a:xfrm rot="10800000">
            <a:off x="3048000" y="4725988"/>
            <a:ext cx="1600200" cy="4143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a:t>JSP Tags - Scriptlet</a:t>
            </a:r>
          </a:p>
        </p:txBody>
      </p:sp>
      <p:sp>
        <p:nvSpPr>
          <p:cNvPr id="93187" name="Content Placeholder 2"/>
          <p:cNvSpPr>
            <a:spLocks noGrp="1"/>
          </p:cNvSpPr>
          <p:nvPr>
            <p:ph idx="1"/>
          </p:nvPr>
        </p:nvSpPr>
        <p:spPr/>
        <p:txBody>
          <a:bodyPr/>
          <a:lstStyle/>
          <a:p>
            <a:r>
              <a:rPr lang="en-US"/>
              <a:t>Scriptlet</a:t>
            </a:r>
          </a:p>
          <a:p>
            <a:pPr lvl="1"/>
            <a:r>
              <a:rPr lang="en-US"/>
              <a:t>Use to embed blocks of Java Code</a:t>
            </a:r>
          </a:p>
          <a:p>
            <a:pPr lvl="1"/>
            <a:r>
              <a:rPr lang="en-US"/>
              <a:t>Syntax:</a:t>
            </a:r>
          </a:p>
          <a:p>
            <a:pPr lvl="1">
              <a:buFont typeface="Arial" pitchFamily="34" charset="0"/>
              <a:buNone/>
            </a:pPr>
            <a:r>
              <a:rPr lang="en-US" sz="1800" b="1">
                <a:latin typeface="Courier New" pitchFamily="49" charset="0"/>
                <a:cs typeface="Courier New" pitchFamily="49" charset="0"/>
              </a:rPr>
              <a:t>		&lt;%</a:t>
            </a:r>
            <a:br>
              <a:rPr lang="en-US" sz="1800" b="1">
                <a:latin typeface="Courier New" pitchFamily="49" charset="0"/>
                <a:cs typeface="Courier New" pitchFamily="49" charset="0"/>
              </a:rPr>
            </a:br>
            <a:r>
              <a:rPr lang="en-US" sz="1800" b="1">
                <a:latin typeface="Courier New" pitchFamily="49" charset="0"/>
                <a:cs typeface="Courier New" pitchFamily="49" charset="0"/>
              </a:rPr>
              <a:t>		Java Code</a:t>
            </a:r>
            <a:br>
              <a:rPr lang="en-US" sz="1800" b="1">
                <a:latin typeface="Courier New" pitchFamily="49" charset="0"/>
                <a:cs typeface="Courier New" pitchFamily="49" charset="0"/>
              </a:rPr>
            </a:br>
            <a:r>
              <a:rPr lang="en-US" sz="1800" b="1">
                <a:latin typeface="Courier New" pitchFamily="49" charset="0"/>
                <a:cs typeface="Courier New" pitchFamily="49" charset="0"/>
              </a:rPr>
              <a:t>  %&gt;</a:t>
            </a:r>
          </a:p>
          <a:p>
            <a:pPr lvl="1">
              <a:buFont typeface="Arial" pitchFamily="34" charset="0"/>
              <a:buNone/>
            </a:pPr>
            <a:endParaRPr lang="en-US" sz="1800"/>
          </a:p>
          <a:p>
            <a:pPr lvl="1"/>
            <a:r>
              <a:rPr lang="en-US"/>
              <a:t>Use </a:t>
            </a:r>
            <a:r>
              <a:rPr lang="en-US" sz="2000">
                <a:latin typeface="Courier New" pitchFamily="49" charset="0"/>
                <a:cs typeface="Courier New" pitchFamily="49" charset="0"/>
              </a:rPr>
              <a:t>out.println() </a:t>
            </a:r>
            <a:r>
              <a:rPr lang="en-US"/>
              <a:t>to output to the browser</a:t>
            </a:r>
          </a:p>
          <a:p>
            <a:pPr lvl="1">
              <a:buFont typeface="Arial" pitchFamily="34" charset="0"/>
              <a:buNone/>
            </a:pPr>
            <a:endParaRPr lang="en-US" sz="1800" b="1">
              <a:latin typeface="Courier New" pitchFamily="49" charset="0"/>
              <a:cs typeface="Courier New" pitchFamily="49" charset="0"/>
            </a:endParaRPr>
          </a:p>
          <a:p>
            <a:pPr lvl="1">
              <a:buFont typeface="Arial" pitchFamily="34" charset="0"/>
              <a:buNone/>
            </a:pPr>
            <a:endParaRPr lang="en-US" sz="1800" b="1">
              <a:latin typeface="Courier New" pitchFamily="49" charset="0"/>
              <a:cs typeface="Courier New" pitchFamily="49" charset="0"/>
            </a:endParaRPr>
          </a:p>
          <a:p>
            <a:pPr lvl="1"/>
            <a:endParaRPr lang="en-US"/>
          </a:p>
        </p:txBody>
      </p:sp>
      <p:sp>
        <p:nvSpPr>
          <p:cNvPr id="4" name="Slide Number Placeholder 3"/>
          <p:cNvSpPr>
            <a:spLocks noGrp="1"/>
          </p:cNvSpPr>
          <p:nvPr>
            <p:ph type="sldNum" sz="quarter" idx="11"/>
          </p:nvPr>
        </p:nvSpPr>
        <p:spPr/>
        <p:txBody>
          <a:bodyPr/>
          <a:lstStyle/>
          <a:p>
            <a:pPr>
              <a:defRPr/>
            </a:pPr>
            <a:r>
              <a:rPr lang="en-US"/>
              <a:t>19-</a:t>
            </a:r>
            <a:fld id="{0F3EBF5A-6C62-45E4-8BDA-C70EFC8FE3CD}" type="slidenum">
              <a:rPr lang="en-US" smtClean="0"/>
              <a:pPr>
                <a:defRPr/>
              </a:pPr>
              <a:t>88</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
        <p:nvSpPr>
          <p:cNvPr id="93190" name="Rectangle 1"/>
          <p:cNvSpPr>
            <a:spLocks noChangeArrowheads="1"/>
          </p:cNvSpPr>
          <p:nvPr/>
        </p:nvSpPr>
        <p:spPr bwMode="auto">
          <a:xfrm>
            <a:off x="762000" y="5260975"/>
            <a:ext cx="6248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sz="1200" b="1">
                <a:latin typeface="Courier" charset="0"/>
                <a:ea typeface="MS Mincho" pitchFamily="49" charset="-128"/>
                <a:cs typeface="Times New Roman" pitchFamily="18" charset="0"/>
              </a:rPr>
              <a:t>&lt;%</a:t>
            </a:r>
          </a:p>
          <a:p>
            <a:pPr eaLnBrk="0" hangingPunct="0"/>
            <a:r>
              <a:rPr lang="en-US" sz="1200" b="1">
                <a:latin typeface="Courier" charset="0"/>
                <a:ea typeface="MS Mincho" pitchFamily="49" charset="-128"/>
                <a:cs typeface="Times New Roman" pitchFamily="18" charset="0"/>
              </a:rPr>
              <a:t>  incrementCount();   </a:t>
            </a:r>
          </a:p>
          <a:p>
            <a:pPr eaLnBrk="0" hangingPunct="0"/>
            <a:r>
              <a:rPr lang="en-US" sz="1200" b="1">
                <a:latin typeface="Courier" charset="0"/>
                <a:ea typeface="MS Mincho" pitchFamily="49" charset="-128"/>
                <a:cs typeface="Times New Roman" pitchFamily="18" charset="0"/>
              </a:rPr>
              <a:t>  out.println("The counter's value is " + count + "&lt;br /&gt;");</a:t>
            </a:r>
          </a:p>
          <a:p>
            <a:pPr eaLnBrk="0" hangingPunct="0"/>
            <a:r>
              <a:rPr lang="en-US" sz="1200" b="1">
                <a:latin typeface="Courier" charset="0"/>
                <a:ea typeface="MS Mincho" pitchFamily="49" charset="-128"/>
                <a:cs typeface="Times New Roman" pitchFamily="18" charset="0"/>
              </a:rPr>
              <a:t>%&gt;</a:t>
            </a:r>
          </a:p>
        </p:txBody>
      </p:sp>
      <p:sp>
        <p:nvSpPr>
          <p:cNvPr id="93191" name="TextBox 6"/>
          <p:cNvSpPr txBox="1">
            <a:spLocks noChangeArrowheads="1"/>
          </p:cNvSpPr>
          <p:nvPr/>
        </p:nvSpPr>
        <p:spPr bwMode="auto">
          <a:xfrm>
            <a:off x="5257800" y="5562600"/>
            <a:ext cx="3200400" cy="7381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t>Invokes the </a:t>
            </a:r>
            <a:r>
              <a:rPr lang="en-US" sz="1400">
                <a:latin typeface="Courier New" pitchFamily="49" charset="0"/>
                <a:cs typeface="Courier New" pitchFamily="49" charset="0"/>
              </a:rPr>
              <a:t>incrementCount( ) </a:t>
            </a:r>
            <a:r>
              <a:rPr lang="en-US" sz="1400"/>
              <a:t>method and then outputs the value in </a:t>
            </a:r>
            <a:r>
              <a:rPr lang="en-US" sz="1400">
                <a:latin typeface="Courier New" pitchFamily="49" charset="0"/>
                <a:cs typeface="Courier New" pitchFamily="49" charset="0"/>
              </a:rPr>
              <a:t>count</a:t>
            </a:r>
          </a:p>
        </p:txBody>
      </p:sp>
      <p:cxnSp>
        <p:nvCxnSpPr>
          <p:cNvPr id="8" name="Straight Arrow Connector 7"/>
          <p:cNvCxnSpPr/>
          <p:nvPr/>
        </p:nvCxnSpPr>
        <p:spPr>
          <a:xfrm rot="10800000">
            <a:off x="3810000" y="5715000"/>
            <a:ext cx="1447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a:t>JSP Example To Display Heading Levels</a:t>
            </a:r>
          </a:p>
        </p:txBody>
      </p:sp>
      <p:sp>
        <p:nvSpPr>
          <p:cNvPr id="4" name="Slide Number Placeholder 3"/>
          <p:cNvSpPr>
            <a:spLocks noGrp="1"/>
          </p:cNvSpPr>
          <p:nvPr>
            <p:ph type="sldNum" sz="quarter" idx="11"/>
          </p:nvPr>
        </p:nvSpPr>
        <p:spPr/>
        <p:txBody>
          <a:bodyPr/>
          <a:lstStyle/>
          <a:p>
            <a:pPr>
              <a:defRPr/>
            </a:pPr>
            <a:r>
              <a:rPr lang="en-US"/>
              <a:t>19-</a:t>
            </a:r>
            <a:fld id="{1E0CAEEB-385D-408B-8530-7A2EAEA566FF}" type="slidenum">
              <a:rPr lang="en-US" smtClean="0"/>
              <a:pPr>
                <a:defRPr/>
              </a:pPr>
              <a:t>89</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
        <p:nvSpPr>
          <p:cNvPr id="94213" name="TextBox 5"/>
          <p:cNvSpPr txBox="1">
            <a:spLocks noChangeArrowheads="1"/>
          </p:cNvSpPr>
          <p:nvPr/>
        </p:nvSpPr>
        <p:spPr bwMode="auto">
          <a:xfrm>
            <a:off x="381000" y="1074738"/>
            <a:ext cx="535305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a:latin typeface="Courier New" pitchFamily="49" charset="0"/>
                <a:cs typeface="Courier New" pitchFamily="49" charset="0"/>
              </a:rPr>
              <a:t>&lt;html&gt;</a:t>
            </a:r>
          </a:p>
          <a:p>
            <a:pPr eaLnBrk="1" hangingPunct="1"/>
            <a:r>
              <a:rPr lang="en-US" sz="1400" b="1">
                <a:latin typeface="Courier New" pitchFamily="49" charset="0"/>
                <a:cs typeface="Courier New" pitchFamily="49" charset="0"/>
              </a:rPr>
              <a:t>&lt;title&gt;</a:t>
            </a:r>
          </a:p>
          <a:p>
            <a:pPr eaLnBrk="1" hangingPunct="1"/>
            <a:r>
              <a:rPr lang="en-US" sz="1400" b="1">
                <a:latin typeface="Courier New" pitchFamily="49" charset="0"/>
                <a:cs typeface="Courier New" pitchFamily="49" charset="0"/>
              </a:rPr>
              <a:t>Displaying Heading Tags with JSP</a:t>
            </a:r>
          </a:p>
          <a:p>
            <a:pPr eaLnBrk="1" hangingPunct="1"/>
            <a:r>
              <a:rPr lang="en-US" sz="1400" b="1">
                <a:latin typeface="Courier New" pitchFamily="49" charset="0"/>
                <a:cs typeface="Courier New" pitchFamily="49" charset="0"/>
              </a:rPr>
              <a:t>&lt;/title&gt;</a:t>
            </a:r>
          </a:p>
          <a:p>
            <a:pPr eaLnBrk="1" hangingPunct="1"/>
            <a:r>
              <a:rPr lang="en-US" sz="1400" b="1">
                <a:latin typeface="Courier New" pitchFamily="49" charset="0"/>
                <a:cs typeface="Courier New" pitchFamily="49" charset="0"/>
              </a:rPr>
              <a:t> </a:t>
            </a:r>
          </a:p>
          <a:p>
            <a:pPr eaLnBrk="1" hangingPunct="1"/>
            <a:r>
              <a:rPr lang="en-US" sz="1400" b="1">
                <a:latin typeface="Courier New" pitchFamily="49" charset="0"/>
                <a:cs typeface="Courier New" pitchFamily="49" charset="0"/>
              </a:rPr>
              <a:t>&lt;body&gt;</a:t>
            </a:r>
          </a:p>
          <a:p>
            <a:pPr eaLnBrk="1" hangingPunct="1"/>
            <a:r>
              <a:rPr lang="en-US" sz="1400" b="1">
                <a:latin typeface="Courier New" pitchFamily="49" charset="0"/>
                <a:cs typeface="Courier New" pitchFamily="49" charset="0"/>
              </a:rPr>
              <a:t>&lt;%!</a:t>
            </a:r>
          </a:p>
          <a:p>
            <a:pPr eaLnBrk="1" hangingPunct="1"/>
            <a:r>
              <a:rPr lang="en-US" sz="1400" b="1">
                <a:latin typeface="Courier New" pitchFamily="49" charset="0"/>
                <a:cs typeface="Courier New" pitchFamily="49" charset="0"/>
              </a:rPr>
              <a:t>   private static final int LASTLEVEL = 6;</a:t>
            </a:r>
          </a:p>
          <a:p>
            <a:pPr eaLnBrk="1" hangingPunct="1"/>
            <a:r>
              <a:rPr lang="en-US" sz="1400" b="1">
                <a:latin typeface="Courier New" pitchFamily="49" charset="0"/>
                <a:cs typeface="Courier New" pitchFamily="49" charset="0"/>
              </a:rPr>
              <a:t>%&gt;</a:t>
            </a:r>
          </a:p>
          <a:p>
            <a:pPr eaLnBrk="1" hangingPunct="1"/>
            <a:r>
              <a:rPr lang="en-US" sz="1400" b="1">
                <a:latin typeface="Courier New" pitchFamily="49" charset="0"/>
                <a:cs typeface="Courier New" pitchFamily="49" charset="0"/>
              </a:rPr>
              <a:t>&lt;p&gt;</a:t>
            </a:r>
          </a:p>
          <a:p>
            <a:pPr eaLnBrk="1" hangingPunct="1"/>
            <a:r>
              <a:rPr lang="en-US" sz="1400" b="1">
                <a:latin typeface="Courier New" pitchFamily="49" charset="0"/>
                <a:cs typeface="Courier New" pitchFamily="49" charset="0"/>
              </a:rPr>
              <a:t>This page uses JSP to display Heading Tags from</a:t>
            </a:r>
          </a:p>
          <a:p>
            <a:pPr eaLnBrk="1" hangingPunct="1"/>
            <a:r>
              <a:rPr lang="en-US" sz="1400" b="1">
                <a:latin typeface="Courier New" pitchFamily="49" charset="0"/>
                <a:cs typeface="Courier New" pitchFamily="49" charset="0"/>
              </a:rPr>
              <a:t>Level 1 to Level &lt;%= LASTLEVEL %&gt;</a:t>
            </a:r>
          </a:p>
          <a:p>
            <a:pPr eaLnBrk="1" hangingPunct="1"/>
            <a:r>
              <a:rPr lang="en-US" sz="1400" b="1">
                <a:latin typeface="Courier New" pitchFamily="49" charset="0"/>
                <a:cs typeface="Courier New" pitchFamily="49" charset="0"/>
              </a:rPr>
              <a:t>&lt;/p&gt;</a:t>
            </a:r>
          </a:p>
          <a:p>
            <a:pPr eaLnBrk="1" hangingPunct="1"/>
            <a:r>
              <a:rPr lang="en-US" sz="1400" b="1">
                <a:latin typeface="Courier New" pitchFamily="49" charset="0"/>
                <a:cs typeface="Courier New" pitchFamily="49" charset="0"/>
              </a:rPr>
              <a:t>&lt;%</a:t>
            </a:r>
          </a:p>
          <a:p>
            <a:pPr eaLnBrk="1" hangingPunct="1"/>
            <a:r>
              <a:rPr lang="en-US" sz="1400" b="1">
                <a:latin typeface="Courier New" pitchFamily="49" charset="0"/>
                <a:cs typeface="Courier New" pitchFamily="49" charset="0"/>
              </a:rPr>
              <a:t>   int i;</a:t>
            </a:r>
          </a:p>
          <a:p>
            <a:pPr eaLnBrk="1" hangingPunct="1"/>
            <a:r>
              <a:rPr lang="en-US" sz="1400" b="1">
                <a:latin typeface="Courier New" pitchFamily="49" charset="0"/>
                <a:cs typeface="Courier New" pitchFamily="49" charset="0"/>
              </a:rPr>
              <a:t>   for (i = 1; i &lt;= LASTLEVEL; i++)</a:t>
            </a:r>
          </a:p>
          <a:p>
            <a:pPr eaLnBrk="1" hangingPunct="1"/>
            <a:r>
              <a:rPr lang="en-US" sz="1400" b="1">
                <a:latin typeface="Courier New" pitchFamily="49" charset="0"/>
                <a:cs typeface="Courier New" pitchFamily="49" charset="0"/>
              </a:rPr>
              <a:t>   {</a:t>
            </a:r>
          </a:p>
          <a:p>
            <a:pPr eaLnBrk="1" hangingPunct="1"/>
            <a:r>
              <a:rPr lang="en-US" sz="1400" b="1">
                <a:latin typeface="Courier New" pitchFamily="49" charset="0"/>
                <a:cs typeface="Courier New" pitchFamily="49" charset="0"/>
              </a:rPr>
              <a:t>   	out.println("&lt;H" + i + "&gt;" +</a:t>
            </a:r>
          </a:p>
          <a:p>
            <a:pPr eaLnBrk="1" hangingPunct="1"/>
            <a:r>
              <a:rPr lang="en-US" sz="1400" b="1">
                <a:latin typeface="Courier New" pitchFamily="49" charset="0"/>
                <a:cs typeface="Courier New" pitchFamily="49" charset="0"/>
              </a:rPr>
              <a:t>   	  "This text is in Heading Level " + i +</a:t>
            </a:r>
          </a:p>
          <a:p>
            <a:pPr eaLnBrk="1" hangingPunct="1"/>
            <a:r>
              <a:rPr lang="en-US" sz="1400" b="1">
                <a:latin typeface="Courier New" pitchFamily="49" charset="0"/>
                <a:cs typeface="Courier New" pitchFamily="49" charset="0"/>
              </a:rPr>
              <a:t>   	  "&lt;/H" + i + "&gt;");</a:t>
            </a:r>
          </a:p>
          <a:p>
            <a:pPr eaLnBrk="1" hangingPunct="1"/>
            <a:r>
              <a:rPr lang="en-US" sz="1400" b="1">
                <a:latin typeface="Courier New" pitchFamily="49" charset="0"/>
                <a:cs typeface="Courier New" pitchFamily="49" charset="0"/>
              </a:rPr>
              <a:t>   }</a:t>
            </a:r>
          </a:p>
          <a:p>
            <a:pPr eaLnBrk="1" hangingPunct="1"/>
            <a:r>
              <a:rPr lang="en-US" sz="1400" b="1">
                <a:latin typeface="Courier New" pitchFamily="49" charset="0"/>
                <a:cs typeface="Courier New" pitchFamily="49" charset="0"/>
              </a:rPr>
              <a:t>%&gt;</a:t>
            </a:r>
          </a:p>
          <a:p>
            <a:pPr eaLnBrk="1" hangingPunct="1"/>
            <a:endParaRPr lang="en-US" sz="1400" b="1">
              <a:latin typeface="Courier New" pitchFamily="49" charset="0"/>
              <a:cs typeface="Courier New" pitchFamily="49" charset="0"/>
            </a:endParaRPr>
          </a:p>
          <a:p>
            <a:pPr eaLnBrk="1" hangingPunct="1"/>
            <a:r>
              <a:rPr lang="en-US" sz="1400" b="1">
                <a:latin typeface="Courier New" pitchFamily="49" charset="0"/>
                <a:cs typeface="Courier New" pitchFamily="49" charset="0"/>
              </a:rPr>
              <a:t>&lt;/body&gt;</a:t>
            </a:r>
          </a:p>
          <a:p>
            <a:pPr eaLnBrk="1" hangingPunct="1"/>
            <a:r>
              <a:rPr lang="en-US" sz="1400" b="1">
                <a:latin typeface="Courier New" pitchFamily="49" charset="0"/>
                <a:cs typeface="Courier New" pitchFamily="49" charset="0"/>
              </a:rPr>
              <a:t>&lt;/html&gt;</a:t>
            </a:r>
          </a:p>
        </p:txBody>
      </p:sp>
      <p:sp>
        <p:nvSpPr>
          <p:cNvPr id="94214" name="TextBox 6"/>
          <p:cNvSpPr txBox="1">
            <a:spLocks noChangeArrowheads="1"/>
          </p:cNvSpPr>
          <p:nvPr/>
        </p:nvSpPr>
        <p:spPr bwMode="auto">
          <a:xfrm>
            <a:off x="5638800" y="1828800"/>
            <a:ext cx="1524000" cy="3143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t>JSP Declaration</a:t>
            </a:r>
            <a:endParaRPr lang="en-US" sz="1400">
              <a:latin typeface="Courier New" pitchFamily="49" charset="0"/>
              <a:cs typeface="Courier New" pitchFamily="49" charset="0"/>
            </a:endParaRPr>
          </a:p>
        </p:txBody>
      </p:sp>
      <p:cxnSp>
        <p:nvCxnSpPr>
          <p:cNvPr id="8" name="Straight Arrow Connector 7"/>
          <p:cNvCxnSpPr/>
          <p:nvPr/>
        </p:nvCxnSpPr>
        <p:spPr>
          <a:xfrm rot="10800000" flipV="1">
            <a:off x="4267200" y="2133600"/>
            <a:ext cx="1371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4216" name="TextBox 10"/>
          <p:cNvSpPr txBox="1">
            <a:spLocks noChangeArrowheads="1"/>
          </p:cNvSpPr>
          <p:nvPr/>
        </p:nvSpPr>
        <p:spPr bwMode="auto">
          <a:xfrm>
            <a:off x="5867400" y="3352800"/>
            <a:ext cx="1752600" cy="5270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t>JSP Expression that evaluates to 6</a:t>
            </a:r>
            <a:endParaRPr lang="en-US" sz="1400">
              <a:latin typeface="Courier New" pitchFamily="49" charset="0"/>
              <a:cs typeface="Courier New" pitchFamily="49" charset="0"/>
            </a:endParaRPr>
          </a:p>
        </p:txBody>
      </p:sp>
      <p:cxnSp>
        <p:nvCxnSpPr>
          <p:cNvPr id="12" name="Straight Arrow Connector 11"/>
          <p:cNvCxnSpPr>
            <a:stCxn id="94216" idx="1"/>
          </p:cNvCxnSpPr>
          <p:nvPr/>
        </p:nvCxnSpPr>
        <p:spPr>
          <a:xfrm rot="10800000">
            <a:off x="4114800" y="3582988"/>
            <a:ext cx="1752600" cy="333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4218" name="TextBox 14"/>
          <p:cNvSpPr txBox="1">
            <a:spLocks noChangeArrowheads="1"/>
          </p:cNvSpPr>
          <p:nvPr/>
        </p:nvSpPr>
        <p:spPr bwMode="auto">
          <a:xfrm>
            <a:off x="6477000" y="4114800"/>
            <a:ext cx="1752600" cy="3143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t>JSP Scriptlet</a:t>
            </a:r>
            <a:endParaRPr lang="en-US" sz="1400">
              <a:latin typeface="Courier New" pitchFamily="49" charset="0"/>
              <a:cs typeface="Courier New" pitchFamily="49" charset="0"/>
            </a:endParaRPr>
          </a:p>
        </p:txBody>
      </p:sp>
      <p:cxnSp>
        <p:nvCxnSpPr>
          <p:cNvPr id="16" name="Straight Arrow Connector 15"/>
          <p:cNvCxnSpPr>
            <a:stCxn id="94218" idx="1"/>
          </p:cNvCxnSpPr>
          <p:nvPr/>
        </p:nvCxnSpPr>
        <p:spPr>
          <a:xfrm rot="10800000">
            <a:off x="1219200" y="4041775"/>
            <a:ext cx="5257800" cy="230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t>Nonresponsive GUI (Part 4 of 9) </a:t>
            </a:r>
          </a:p>
        </p:txBody>
      </p:sp>
      <p:sp>
        <p:nvSpPr>
          <p:cNvPr id="6" name="Slide Number Placeholder 5"/>
          <p:cNvSpPr>
            <a:spLocks noGrp="1"/>
          </p:cNvSpPr>
          <p:nvPr>
            <p:ph type="sldNum" sz="quarter" idx="11"/>
          </p:nvPr>
        </p:nvSpPr>
        <p:spPr/>
        <p:txBody>
          <a:bodyPr/>
          <a:lstStyle/>
          <a:p>
            <a:pPr>
              <a:defRPr/>
            </a:pPr>
            <a:r>
              <a:rPr lang="en-US"/>
              <a:t>19-</a:t>
            </a:r>
            <a:fld id="{D5E9F20F-C637-40F9-9564-25E4C5911267}" type="slidenum">
              <a:rPr lang="en-US"/>
              <a:pPr>
                <a:defRPr/>
              </a:pPr>
              <a:t>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pic>
        <p:nvPicPr>
          <p:cNvPr id="215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1809750"/>
            <a:ext cx="7789863"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t>HTML Generated by JSP Example</a:t>
            </a:r>
          </a:p>
        </p:txBody>
      </p:sp>
      <p:sp>
        <p:nvSpPr>
          <p:cNvPr id="4" name="Slide Number Placeholder 3"/>
          <p:cNvSpPr>
            <a:spLocks noGrp="1"/>
          </p:cNvSpPr>
          <p:nvPr>
            <p:ph type="sldNum" sz="quarter" idx="11"/>
          </p:nvPr>
        </p:nvSpPr>
        <p:spPr/>
        <p:txBody>
          <a:bodyPr/>
          <a:lstStyle/>
          <a:p>
            <a:pPr>
              <a:defRPr/>
            </a:pPr>
            <a:r>
              <a:rPr lang="en-US"/>
              <a:t>19-</a:t>
            </a:r>
            <a:fld id="{73984329-FE80-4CED-AE62-7C97F98936FE}" type="slidenum">
              <a:rPr lang="en-US" smtClean="0"/>
              <a:pPr>
                <a:defRPr/>
              </a:pPr>
              <a:t>90</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
        <p:nvSpPr>
          <p:cNvPr id="95237" name="Rectangle 1"/>
          <p:cNvSpPr>
            <a:spLocks noChangeArrowheads="1"/>
          </p:cNvSpPr>
          <p:nvPr/>
        </p:nvSpPr>
        <p:spPr bwMode="auto">
          <a:xfrm>
            <a:off x="2057400" y="2003425"/>
            <a:ext cx="57912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sz="1400" b="1">
                <a:latin typeface="Courier New" pitchFamily="49" charset="0"/>
                <a:ea typeface="MS Mincho" pitchFamily="49" charset="-128"/>
                <a:cs typeface="Courier New" pitchFamily="49" charset="0"/>
              </a:rPr>
              <a:t>&lt;html&gt;</a:t>
            </a:r>
            <a:endParaRPr lang="en-US" sz="1200" b="1">
              <a:latin typeface="Courier New" pitchFamily="49" charset="0"/>
              <a:ea typeface="MS Mincho" pitchFamily="49" charset="-128"/>
              <a:cs typeface="Courier New" pitchFamily="49" charset="0"/>
            </a:endParaRPr>
          </a:p>
          <a:p>
            <a:pPr eaLnBrk="0" hangingPunct="0"/>
            <a:r>
              <a:rPr lang="en-US" sz="1400" b="1">
                <a:latin typeface="Courier New" pitchFamily="49" charset="0"/>
                <a:ea typeface="MS Mincho" pitchFamily="49" charset="-128"/>
                <a:cs typeface="Courier New" pitchFamily="49" charset="0"/>
              </a:rPr>
              <a:t>&lt;title&gt;</a:t>
            </a:r>
            <a:endParaRPr lang="en-US" sz="1200" b="1">
              <a:latin typeface="Courier New" pitchFamily="49" charset="0"/>
              <a:ea typeface="MS Mincho" pitchFamily="49" charset="-128"/>
              <a:cs typeface="Courier New" pitchFamily="49" charset="0"/>
            </a:endParaRPr>
          </a:p>
          <a:p>
            <a:pPr eaLnBrk="0" hangingPunct="0"/>
            <a:r>
              <a:rPr lang="en-US" sz="1400" b="1">
                <a:latin typeface="Courier New" pitchFamily="49" charset="0"/>
                <a:ea typeface="MS Mincho" pitchFamily="49" charset="-128"/>
                <a:cs typeface="Courier New" pitchFamily="49" charset="0"/>
              </a:rPr>
              <a:t>Displaying Heading Tags with JSP</a:t>
            </a:r>
            <a:endParaRPr lang="en-US" sz="1200" b="1">
              <a:latin typeface="Courier New" pitchFamily="49" charset="0"/>
              <a:ea typeface="MS Mincho" pitchFamily="49" charset="-128"/>
              <a:cs typeface="Courier New" pitchFamily="49" charset="0"/>
            </a:endParaRPr>
          </a:p>
          <a:p>
            <a:pPr eaLnBrk="0" hangingPunct="0"/>
            <a:r>
              <a:rPr lang="en-US" sz="1400" b="1">
                <a:latin typeface="Courier New" pitchFamily="49" charset="0"/>
                <a:ea typeface="MS Mincho" pitchFamily="49" charset="-128"/>
                <a:cs typeface="Courier New" pitchFamily="49" charset="0"/>
              </a:rPr>
              <a:t>&lt;/title&gt;</a:t>
            </a:r>
            <a:endParaRPr lang="en-US" sz="1200" b="1">
              <a:latin typeface="Courier New" pitchFamily="49" charset="0"/>
              <a:ea typeface="MS Mincho" pitchFamily="49" charset="-128"/>
              <a:cs typeface="Courier New" pitchFamily="49" charset="0"/>
            </a:endParaRPr>
          </a:p>
          <a:p>
            <a:pPr eaLnBrk="0" hangingPunct="0"/>
            <a:r>
              <a:rPr lang="en-US" sz="1400" b="1">
                <a:latin typeface="Courier New" pitchFamily="49" charset="0"/>
                <a:ea typeface="MS Mincho" pitchFamily="49" charset="-128"/>
                <a:cs typeface="Courier New" pitchFamily="49" charset="0"/>
              </a:rPr>
              <a:t>&lt;body&gt;</a:t>
            </a:r>
            <a:endParaRPr lang="en-US" sz="1200" b="1">
              <a:latin typeface="Courier New" pitchFamily="49" charset="0"/>
              <a:ea typeface="MS Mincho" pitchFamily="49" charset="-128"/>
              <a:cs typeface="Courier New" pitchFamily="49" charset="0"/>
            </a:endParaRPr>
          </a:p>
          <a:p>
            <a:pPr eaLnBrk="0" hangingPunct="0"/>
            <a:r>
              <a:rPr lang="en-US" sz="1400" b="1">
                <a:latin typeface="Courier New" pitchFamily="49" charset="0"/>
                <a:ea typeface="MS Mincho" pitchFamily="49" charset="-128"/>
                <a:cs typeface="Courier New" pitchFamily="49" charset="0"/>
              </a:rPr>
              <a:t>&lt;p&gt;</a:t>
            </a:r>
            <a:endParaRPr lang="en-US" sz="1200" b="1">
              <a:latin typeface="Courier New" pitchFamily="49" charset="0"/>
              <a:ea typeface="MS Mincho" pitchFamily="49" charset="-128"/>
              <a:cs typeface="Courier New" pitchFamily="49" charset="0"/>
            </a:endParaRPr>
          </a:p>
          <a:p>
            <a:pPr eaLnBrk="0" hangingPunct="0"/>
            <a:r>
              <a:rPr lang="en-US" sz="1400" b="1">
                <a:latin typeface="Courier New" pitchFamily="49" charset="0"/>
                <a:ea typeface="MS Mincho" pitchFamily="49" charset="-128"/>
                <a:cs typeface="Courier New" pitchFamily="49" charset="0"/>
              </a:rPr>
              <a:t>This page uses JSP to display Heading Tags from</a:t>
            </a:r>
            <a:endParaRPr lang="en-US" sz="1200" b="1">
              <a:latin typeface="Courier New" pitchFamily="49" charset="0"/>
              <a:ea typeface="MS Mincho" pitchFamily="49" charset="-128"/>
              <a:cs typeface="Courier New" pitchFamily="49" charset="0"/>
            </a:endParaRPr>
          </a:p>
          <a:p>
            <a:pPr eaLnBrk="0" hangingPunct="0"/>
            <a:r>
              <a:rPr lang="en-US" sz="1400" b="1">
                <a:latin typeface="Courier New" pitchFamily="49" charset="0"/>
                <a:ea typeface="MS Mincho" pitchFamily="49" charset="-128"/>
                <a:cs typeface="Courier New" pitchFamily="49" charset="0"/>
              </a:rPr>
              <a:t>Level 1 to Level 6</a:t>
            </a:r>
            <a:endParaRPr lang="en-US" sz="1200" b="1">
              <a:latin typeface="Courier New" pitchFamily="49" charset="0"/>
              <a:ea typeface="MS Mincho" pitchFamily="49" charset="-128"/>
              <a:cs typeface="Courier New" pitchFamily="49" charset="0"/>
            </a:endParaRPr>
          </a:p>
          <a:p>
            <a:pPr eaLnBrk="0" hangingPunct="0"/>
            <a:r>
              <a:rPr lang="en-US" sz="1400" b="1">
                <a:latin typeface="Courier New" pitchFamily="49" charset="0"/>
                <a:ea typeface="MS Mincho" pitchFamily="49" charset="-128"/>
                <a:cs typeface="Courier New" pitchFamily="49" charset="0"/>
              </a:rPr>
              <a:t>&lt;/p&gt;</a:t>
            </a:r>
            <a:endParaRPr lang="en-US" sz="1200" b="1">
              <a:latin typeface="Courier New" pitchFamily="49" charset="0"/>
              <a:ea typeface="MS Mincho" pitchFamily="49" charset="-128"/>
              <a:cs typeface="Courier New" pitchFamily="49" charset="0"/>
            </a:endParaRPr>
          </a:p>
          <a:p>
            <a:pPr eaLnBrk="0" hangingPunct="0"/>
            <a:r>
              <a:rPr lang="en-US" sz="1400" b="1">
                <a:latin typeface="Courier New" pitchFamily="49" charset="0"/>
                <a:ea typeface="MS Mincho" pitchFamily="49" charset="-128"/>
                <a:cs typeface="Courier New" pitchFamily="49" charset="0"/>
              </a:rPr>
              <a:t>&lt;H1&gt;This text is in Heading Level 1&lt;/H1&gt;</a:t>
            </a:r>
            <a:endParaRPr lang="en-US" sz="1200" b="1">
              <a:latin typeface="Courier New" pitchFamily="49" charset="0"/>
              <a:ea typeface="MS Mincho" pitchFamily="49" charset="-128"/>
              <a:cs typeface="Courier New" pitchFamily="49" charset="0"/>
            </a:endParaRPr>
          </a:p>
          <a:p>
            <a:pPr eaLnBrk="0" hangingPunct="0"/>
            <a:r>
              <a:rPr lang="en-US" sz="1400" b="1">
                <a:latin typeface="Courier New" pitchFamily="49" charset="0"/>
                <a:ea typeface="MS Mincho" pitchFamily="49" charset="-128"/>
                <a:cs typeface="Courier New" pitchFamily="49" charset="0"/>
              </a:rPr>
              <a:t>&lt;H2&gt;This text is in Heading Level 2&lt;/H2&gt;</a:t>
            </a:r>
            <a:endParaRPr lang="en-US" sz="1200" b="1">
              <a:latin typeface="Courier New" pitchFamily="49" charset="0"/>
              <a:ea typeface="MS Mincho" pitchFamily="49" charset="-128"/>
              <a:cs typeface="Courier New" pitchFamily="49" charset="0"/>
            </a:endParaRPr>
          </a:p>
          <a:p>
            <a:pPr eaLnBrk="0" hangingPunct="0"/>
            <a:r>
              <a:rPr lang="en-US" sz="1400" b="1">
                <a:latin typeface="Courier New" pitchFamily="49" charset="0"/>
                <a:ea typeface="MS Mincho" pitchFamily="49" charset="-128"/>
                <a:cs typeface="Courier New" pitchFamily="49" charset="0"/>
              </a:rPr>
              <a:t>&lt;H3&gt;This text is in Heading Level 3&lt;/H3&gt;</a:t>
            </a:r>
            <a:endParaRPr lang="en-US" sz="1200" b="1">
              <a:latin typeface="Courier New" pitchFamily="49" charset="0"/>
              <a:ea typeface="MS Mincho" pitchFamily="49" charset="-128"/>
              <a:cs typeface="Courier New" pitchFamily="49" charset="0"/>
            </a:endParaRPr>
          </a:p>
          <a:p>
            <a:pPr eaLnBrk="0" hangingPunct="0"/>
            <a:r>
              <a:rPr lang="en-US" sz="1400" b="1">
                <a:latin typeface="Courier New" pitchFamily="49" charset="0"/>
                <a:ea typeface="MS Mincho" pitchFamily="49" charset="-128"/>
                <a:cs typeface="Courier New" pitchFamily="49" charset="0"/>
              </a:rPr>
              <a:t>&lt;H4&gt;This text is in Heading Level 4&lt;/H4&gt;</a:t>
            </a:r>
            <a:endParaRPr lang="en-US" sz="1200" b="1">
              <a:latin typeface="Courier New" pitchFamily="49" charset="0"/>
              <a:ea typeface="MS Mincho" pitchFamily="49" charset="-128"/>
              <a:cs typeface="Courier New" pitchFamily="49" charset="0"/>
            </a:endParaRPr>
          </a:p>
          <a:p>
            <a:pPr eaLnBrk="0" hangingPunct="0"/>
            <a:r>
              <a:rPr lang="en-US" sz="1400" b="1">
                <a:latin typeface="Courier New" pitchFamily="49" charset="0"/>
                <a:ea typeface="MS Mincho" pitchFamily="49" charset="-128"/>
                <a:cs typeface="Courier New" pitchFamily="49" charset="0"/>
              </a:rPr>
              <a:t>&lt;H5&gt;This text is in Heading Level 5&lt;/H5&gt;</a:t>
            </a:r>
            <a:endParaRPr lang="en-US" sz="1200" b="1">
              <a:latin typeface="Courier New" pitchFamily="49" charset="0"/>
              <a:ea typeface="MS Mincho" pitchFamily="49" charset="-128"/>
              <a:cs typeface="Courier New" pitchFamily="49" charset="0"/>
            </a:endParaRPr>
          </a:p>
          <a:p>
            <a:pPr eaLnBrk="0" hangingPunct="0"/>
            <a:r>
              <a:rPr lang="en-US" sz="1400" b="1">
                <a:latin typeface="Courier New" pitchFamily="49" charset="0"/>
                <a:ea typeface="MS Mincho" pitchFamily="49" charset="-128"/>
                <a:cs typeface="Courier New" pitchFamily="49" charset="0"/>
              </a:rPr>
              <a:t>&lt;H6&gt;This text is in Heading Level 6&lt;/H6&gt;</a:t>
            </a:r>
            <a:endParaRPr lang="en-US" sz="1200" b="1">
              <a:latin typeface="Courier New" pitchFamily="49" charset="0"/>
              <a:ea typeface="MS Mincho" pitchFamily="49" charset="-128"/>
              <a:cs typeface="Courier New" pitchFamily="49" charset="0"/>
            </a:endParaRPr>
          </a:p>
          <a:p>
            <a:pPr eaLnBrk="0" hangingPunct="0"/>
            <a:r>
              <a:rPr lang="en-US" sz="1400" b="1">
                <a:latin typeface="Courier New" pitchFamily="49" charset="0"/>
                <a:ea typeface="MS Mincho" pitchFamily="49" charset="-128"/>
                <a:cs typeface="Courier New" pitchFamily="49" charset="0"/>
              </a:rPr>
              <a:t>&lt;/body&gt;</a:t>
            </a:r>
            <a:endParaRPr lang="en-US" sz="1200" b="1">
              <a:latin typeface="Courier New" pitchFamily="49" charset="0"/>
              <a:ea typeface="MS Mincho" pitchFamily="49" charset="-128"/>
              <a:cs typeface="Courier New" pitchFamily="49" charset="0"/>
            </a:endParaRPr>
          </a:p>
          <a:p>
            <a:pPr eaLnBrk="0" hangingPunct="0"/>
            <a:r>
              <a:rPr lang="en-US" sz="1400" b="1">
                <a:latin typeface="Courier New" pitchFamily="49" charset="0"/>
                <a:ea typeface="MS Mincho" pitchFamily="49" charset="-128"/>
                <a:cs typeface="Courier New" pitchFamily="49" charset="0"/>
              </a:rPr>
              <a:t>&lt;/html&gt;</a:t>
            </a:r>
            <a:endParaRPr lang="en-US" sz="3200" b="1">
              <a:latin typeface="Courier New" pitchFamily="49" charset="0"/>
              <a:ea typeface="MS Mincho" pitchFamily="49" charset="-128"/>
              <a:cs typeface="Courier New" pitchFamily="49"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a:t>Browser View of JSP Page</a:t>
            </a:r>
          </a:p>
        </p:txBody>
      </p:sp>
      <p:sp>
        <p:nvSpPr>
          <p:cNvPr id="4" name="Slide Number Placeholder 3"/>
          <p:cNvSpPr>
            <a:spLocks noGrp="1"/>
          </p:cNvSpPr>
          <p:nvPr>
            <p:ph type="sldNum" sz="quarter" idx="11"/>
          </p:nvPr>
        </p:nvSpPr>
        <p:spPr/>
        <p:txBody>
          <a:bodyPr/>
          <a:lstStyle/>
          <a:p>
            <a:pPr>
              <a:defRPr/>
            </a:pPr>
            <a:r>
              <a:rPr lang="en-US"/>
              <a:t>19-</a:t>
            </a:r>
            <a:fld id="{7E0A8B70-E151-4B30-84E2-1EFB85F7F8F7}" type="slidenum">
              <a:rPr lang="en-US" smtClean="0"/>
              <a:pPr>
                <a:defRPr/>
              </a:pPr>
              <a:t>91</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pic>
        <p:nvPicPr>
          <p:cNvPr id="962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981200"/>
            <a:ext cx="603885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a:t>Reading HTML Form Input</a:t>
            </a:r>
          </a:p>
        </p:txBody>
      </p:sp>
      <p:sp>
        <p:nvSpPr>
          <p:cNvPr id="97283" name="Content Placeholder 2"/>
          <p:cNvSpPr>
            <a:spLocks noGrp="1"/>
          </p:cNvSpPr>
          <p:nvPr>
            <p:ph idx="1"/>
          </p:nvPr>
        </p:nvSpPr>
        <p:spPr/>
        <p:txBody>
          <a:bodyPr/>
          <a:lstStyle/>
          <a:p>
            <a:r>
              <a:rPr lang="en-US" sz="2800"/>
              <a:t>The </a:t>
            </a:r>
            <a:r>
              <a:rPr lang="en-US" sz="2400" b="1">
                <a:latin typeface="Courier New" pitchFamily="49" charset="0"/>
                <a:cs typeface="Courier New" pitchFamily="49" charset="0"/>
              </a:rPr>
              <a:t>request.getParameter</a:t>
            </a:r>
            <a:r>
              <a:rPr lang="en-US" sz="2800"/>
              <a:t> method takes a String parameter as input that identifies the name of an HTML form element and returns the value entered by the user for that element on the form.  </a:t>
            </a:r>
          </a:p>
          <a:p>
            <a:pPr lvl="1"/>
            <a:r>
              <a:rPr lang="en-US" sz="2400"/>
              <a:t>For example, if there is a textbox named AuthorID then we can retrieve the value entered in that textbox with the scriptlet code:</a:t>
            </a:r>
          </a:p>
          <a:p>
            <a:pPr>
              <a:buFont typeface="Arial" pitchFamily="34" charset="0"/>
              <a:buNone/>
            </a:pPr>
            <a:r>
              <a:rPr lang="en-US" sz="2800"/>
              <a:t>		</a:t>
            </a:r>
            <a:r>
              <a:rPr lang="en-US" sz="1800" b="1">
                <a:latin typeface="Courier New" pitchFamily="49" charset="0"/>
                <a:cs typeface="Courier New" pitchFamily="49" charset="0"/>
              </a:rPr>
              <a:t>String value = request.getParameter("AuthorID");</a:t>
            </a:r>
            <a:endParaRPr lang="en-US" sz="2800" b="1">
              <a:latin typeface="Courier New" pitchFamily="49" charset="0"/>
              <a:cs typeface="Courier New" pitchFamily="49" charset="0"/>
            </a:endParaRPr>
          </a:p>
          <a:p>
            <a:r>
              <a:rPr lang="en-US" sz="2800"/>
              <a:t>If the user leaves the field blank then getParameter returns an empty string. </a:t>
            </a:r>
          </a:p>
        </p:txBody>
      </p:sp>
      <p:sp>
        <p:nvSpPr>
          <p:cNvPr id="4" name="Slide Number Placeholder 3"/>
          <p:cNvSpPr>
            <a:spLocks noGrp="1"/>
          </p:cNvSpPr>
          <p:nvPr>
            <p:ph type="sldNum" sz="quarter" idx="11"/>
          </p:nvPr>
        </p:nvSpPr>
        <p:spPr/>
        <p:txBody>
          <a:bodyPr/>
          <a:lstStyle/>
          <a:p>
            <a:pPr>
              <a:defRPr/>
            </a:pPr>
            <a:r>
              <a:rPr lang="en-US"/>
              <a:t>19-</a:t>
            </a:r>
            <a:fld id="{1FCA57F3-F8F8-4339-820D-0BE6EC29581E}" type="slidenum">
              <a:rPr lang="en-US" smtClean="0"/>
              <a:pPr>
                <a:defRPr/>
              </a:pPr>
              <a:t>92</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457200" y="381000"/>
            <a:ext cx="8229600" cy="1143000"/>
          </a:xfrm>
        </p:spPr>
        <p:txBody>
          <a:bodyPr/>
          <a:lstStyle/>
          <a:p>
            <a:r>
              <a:rPr lang="en-US"/>
              <a:t>JSP Program To Echo Input From the HTML Form in Display 19.16</a:t>
            </a:r>
          </a:p>
        </p:txBody>
      </p:sp>
      <p:sp>
        <p:nvSpPr>
          <p:cNvPr id="4" name="Slide Number Placeholder 3"/>
          <p:cNvSpPr>
            <a:spLocks noGrp="1"/>
          </p:cNvSpPr>
          <p:nvPr>
            <p:ph type="sldNum" sz="quarter" idx="11"/>
          </p:nvPr>
        </p:nvSpPr>
        <p:spPr/>
        <p:txBody>
          <a:bodyPr/>
          <a:lstStyle/>
          <a:p>
            <a:pPr>
              <a:defRPr/>
            </a:pPr>
            <a:r>
              <a:rPr lang="en-US"/>
              <a:t>19-</a:t>
            </a:r>
            <a:fld id="{608CDF7D-D655-4757-AB08-9FC891AA4C17}" type="slidenum">
              <a:rPr lang="en-US" smtClean="0"/>
              <a:pPr>
                <a:defRPr/>
              </a:pPr>
              <a:t>93</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
        <p:nvSpPr>
          <p:cNvPr id="98309" name="TextBox 5"/>
          <p:cNvSpPr txBox="1">
            <a:spLocks noChangeArrowheads="1"/>
          </p:cNvSpPr>
          <p:nvPr/>
        </p:nvSpPr>
        <p:spPr bwMode="auto">
          <a:xfrm>
            <a:off x="762000" y="2582863"/>
            <a:ext cx="5616575" cy="392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b="1">
                <a:latin typeface="Courier New" pitchFamily="49" charset="0"/>
                <a:cs typeface="Courier New" pitchFamily="49" charset="0"/>
              </a:rPr>
              <a:t>&lt;html&gt;</a:t>
            </a:r>
          </a:p>
          <a:p>
            <a:pPr eaLnBrk="1" hangingPunct="1"/>
            <a:r>
              <a:rPr lang="en-US" sz="1200" b="1">
                <a:latin typeface="Courier New" pitchFamily="49" charset="0"/>
                <a:cs typeface="Courier New" pitchFamily="49" charset="0"/>
              </a:rPr>
              <a:t>&lt;title&gt;Edit URL: Echo submitted values&lt;/title&gt;</a:t>
            </a:r>
          </a:p>
          <a:p>
            <a:pPr eaLnBrk="1" hangingPunct="1"/>
            <a:r>
              <a:rPr lang="en-US" sz="1200" b="1">
                <a:latin typeface="Courier New" pitchFamily="49" charset="0"/>
                <a:cs typeface="Courier New" pitchFamily="49" charset="0"/>
              </a:rPr>
              <a:t>&lt;body&gt;</a:t>
            </a:r>
          </a:p>
          <a:p>
            <a:pPr eaLnBrk="1" hangingPunct="1"/>
            <a:r>
              <a:rPr lang="en-US" sz="1200" b="1">
                <a:latin typeface="Courier New" pitchFamily="49" charset="0"/>
                <a:cs typeface="Courier New" pitchFamily="49" charset="0"/>
              </a:rPr>
              <a:t>&lt;h2&gt;Edit URL&lt;/h2&gt;</a:t>
            </a:r>
          </a:p>
          <a:p>
            <a:pPr eaLnBrk="1" hangingPunct="1"/>
            <a:r>
              <a:rPr lang="en-US" sz="1200" b="1">
                <a:latin typeface="Courier New" pitchFamily="49" charset="0"/>
                <a:cs typeface="Courier New" pitchFamily="49" charset="0"/>
              </a:rPr>
              <a:t> </a:t>
            </a:r>
          </a:p>
          <a:p>
            <a:pPr eaLnBrk="1" hangingPunct="1"/>
            <a:r>
              <a:rPr lang="en-US" sz="1200" b="1">
                <a:latin typeface="Courier New" pitchFamily="49" charset="0"/>
                <a:cs typeface="Courier New" pitchFamily="49" charset="0"/>
              </a:rPr>
              <a:t>&lt;p&gt;</a:t>
            </a:r>
          </a:p>
          <a:p>
            <a:pPr eaLnBrk="1" hangingPunct="1"/>
            <a:r>
              <a:rPr lang="en-US" sz="1200" b="1">
                <a:latin typeface="Courier New" pitchFamily="49" charset="0"/>
                <a:cs typeface="Courier New" pitchFamily="49" charset="0"/>
              </a:rPr>
              <a:t>This version of EditURL.jsp simply echoes back to the</a:t>
            </a:r>
          </a:p>
          <a:p>
            <a:pPr eaLnBrk="1" hangingPunct="1"/>
            <a:r>
              <a:rPr lang="en-US" sz="1200" b="1">
                <a:latin typeface="Courier New" pitchFamily="49" charset="0"/>
                <a:cs typeface="Courier New" pitchFamily="49" charset="0"/>
              </a:rPr>
              <a:t>user the values that were entered in the textboxes.</a:t>
            </a:r>
          </a:p>
          <a:p>
            <a:pPr eaLnBrk="1" hangingPunct="1"/>
            <a:r>
              <a:rPr lang="en-US" sz="1200" b="1">
                <a:latin typeface="Courier New" pitchFamily="49" charset="0"/>
                <a:cs typeface="Courier New" pitchFamily="49" charset="0"/>
              </a:rPr>
              <a:t>&lt;/p&gt;</a:t>
            </a:r>
          </a:p>
          <a:p>
            <a:pPr eaLnBrk="1" hangingPunct="1"/>
            <a:r>
              <a:rPr lang="en-US" sz="1200" b="1">
                <a:latin typeface="Courier New" pitchFamily="49" charset="0"/>
                <a:cs typeface="Courier New" pitchFamily="49" charset="0"/>
              </a:rPr>
              <a:t> </a:t>
            </a:r>
          </a:p>
          <a:p>
            <a:pPr eaLnBrk="1" hangingPunct="1"/>
            <a:r>
              <a:rPr lang="en-US" sz="1200" b="1">
                <a:latin typeface="Courier New" pitchFamily="49" charset="0"/>
                <a:cs typeface="Courier New" pitchFamily="49" charset="0"/>
              </a:rPr>
              <a:t>&lt;%</a:t>
            </a:r>
          </a:p>
          <a:p>
            <a:pPr eaLnBrk="1" hangingPunct="1"/>
            <a:r>
              <a:rPr lang="en-US" sz="1200" b="1">
                <a:latin typeface="Courier New" pitchFamily="49" charset="0"/>
                <a:cs typeface="Courier New" pitchFamily="49" charset="0"/>
              </a:rPr>
              <a:t>   String url = request.getParameter("URL");</a:t>
            </a:r>
          </a:p>
          <a:p>
            <a:pPr eaLnBrk="1" hangingPunct="1"/>
            <a:r>
              <a:rPr lang="en-US" sz="1200" b="1">
                <a:latin typeface="Courier New" pitchFamily="49" charset="0"/>
                <a:cs typeface="Courier New" pitchFamily="49" charset="0"/>
              </a:rPr>
              <a:t>   String stringID = request.getParameter("AuthorID");</a:t>
            </a:r>
          </a:p>
          <a:p>
            <a:pPr eaLnBrk="1" hangingPunct="1"/>
            <a:r>
              <a:rPr lang="en-US" sz="1200" b="1">
                <a:latin typeface="Courier New" pitchFamily="49" charset="0"/>
                <a:cs typeface="Courier New" pitchFamily="49" charset="0"/>
              </a:rPr>
              <a:t>   int author_id = Integer.parseInt(stringID);</a:t>
            </a:r>
          </a:p>
          <a:p>
            <a:pPr eaLnBrk="1" hangingPunct="1"/>
            <a:r>
              <a:rPr lang="en-US" sz="1200" b="1">
                <a:latin typeface="Courier New" pitchFamily="49" charset="0"/>
                <a:cs typeface="Courier New" pitchFamily="49" charset="0"/>
              </a:rPr>
              <a:t>   out.println("The submitted author ID is: " + author_id);</a:t>
            </a:r>
          </a:p>
          <a:p>
            <a:pPr eaLnBrk="1" hangingPunct="1"/>
            <a:r>
              <a:rPr lang="en-US" sz="1200" b="1">
                <a:latin typeface="Courier New" pitchFamily="49" charset="0"/>
                <a:cs typeface="Courier New" pitchFamily="49" charset="0"/>
              </a:rPr>
              <a:t>   out.println("&lt;br/&gt;");</a:t>
            </a:r>
          </a:p>
          <a:p>
            <a:pPr eaLnBrk="1" hangingPunct="1"/>
            <a:r>
              <a:rPr lang="en-US" sz="1200" b="1">
                <a:latin typeface="Courier New" pitchFamily="49" charset="0"/>
                <a:cs typeface="Courier New" pitchFamily="49" charset="0"/>
              </a:rPr>
              <a:t>   out.println("The submitted URL is: " + url);</a:t>
            </a:r>
          </a:p>
          <a:p>
            <a:pPr eaLnBrk="1" hangingPunct="1"/>
            <a:r>
              <a:rPr lang="en-US" sz="1200" b="1">
                <a:latin typeface="Courier New" pitchFamily="49" charset="0"/>
                <a:cs typeface="Courier New" pitchFamily="49" charset="0"/>
              </a:rPr>
              <a:t>%&gt;</a:t>
            </a:r>
          </a:p>
          <a:p>
            <a:pPr eaLnBrk="1" hangingPunct="1"/>
            <a:r>
              <a:rPr lang="en-US" sz="1200" b="1">
                <a:latin typeface="Courier New" pitchFamily="49" charset="0"/>
                <a:cs typeface="Courier New" pitchFamily="49" charset="0"/>
              </a:rPr>
              <a:t>&lt;/body&gt;</a:t>
            </a:r>
          </a:p>
          <a:p>
            <a:pPr eaLnBrk="1" hangingPunct="1"/>
            <a:r>
              <a:rPr lang="en-US" sz="1200" b="1">
                <a:latin typeface="Courier New" pitchFamily="49" charset="0"/>
                <a:cs typeface="Courier New" pitchFamily="49" charset="0"/>
              </a:rPr>
              <a:t>&lt;/html&gt;</a:t>
            </a:r>
          </a:p>
          <a:p>
            <a:pPr eaLnBrk="1" hangingPunct="1"/>
            <a:endParaRPr lang="en-US" sz="1200" b="1">
              <a:latin typeface="Courier New" pitchFamily="49" charset="0"/>
              <a:cs typeface="Courier New" pitchFamily="49" charset="0"/>
            </a:endParaRPr>
          </a:p>
        </p:txBody>
      </p:sp>
      <p:sp>
        <p:nvSpPr>
          <p:cNvPr id="98310" name="TextBox 6"/>
          <p:cNvSpPr txBox="1">
            <a:spLocks noChangeArrowheads="1"/>
          </p:cNvSpPr>
          <p:nvPr/>
        </p:nvSpPr>
        <p:spPr bwMode="auto">
          <a:xfrm>
            <a:off x="457200" y="1828800"/>
            <a:ext cx="8305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This file should be named “EditURL.JSP” and match the entry in the ACTION tag of the HTML form.</a:t>
            </a:r>
          </a:p>
        </p:txBody>
      </p:sp>
      <p:sp>
        <p:nvSpPr>
          <p:cNvPr id="98311" name="TextBox 7"/>
          <p:cNvSpPr txBox="1">
            <a:spLocks noChangeArrowheads="1"/>
          </p:cNvSpPr>
          <p:nvPr/>
        </p:nvSpPr>
        <p:spPr bwMode="auto">
          <a:xfrm>
            <a:off x="6477000" y="3962400"/>
            <a:ext cx="2362200" cy="13779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t>The </a:t>
            </a:r>
            <a:r>
              <a:rPr lang="en-US" sz="1400">
                <a:latin typeface="Courier New" pitchFamily="49" charset="0"/>
                <a:cs typeface="Courier New" pitchFamily="49" charset="0"/>
              </a:rPr>
              <a:t>getParameter</a:t>
            </a:r>
            <a:r>
              <a:rPr lang="en-US" sz="1400"/>
              <a:t> method calls return as Strings the values entered by the user in the </a:t>
            </a:r>
            <a:r>
              <a:rPr lang="en-US" sz="1400" i="1"/>
              <a:t>URL</a:t>
            </a:r>
            <a:r>
              <a:rPr lang="en-US" sz="1400"/>
              <a:t> and </a:t>
            </a:r>
            <a:r>
              <a:rPr lang="en-US" sz="1400" i="1"/>
              <a:t>AuthorID</a:t>
            </a:r>
            <a:r>
              <a:rPr lang="en-US" sz="1400"/>
              <a:t> textboxes from Display 19.16.</a:t>
            </a:r>
            <a:endParaRPr lang="en-US" sz="1400">
              <a:latin typeface="Courier New" pitchFamily="49" charset="0"/>
              <a:cs typeface="Courier New" pitchFamily="49" charset="0"/>
            </a:endParaRPr>
          </a:p>
        </p:txBody>
      </p:sp>
      <p:cxnSp>
        <p:nvCxnSpPr>
          <p:cNvPr id="9" name="Straight Arrow Connector 8"/>
          <p:cNvCxnSpPr/>
          <p:nvPr/>
        </p:nvCxnSpPr>
        <p:spPr>
          <a:xfrm rot="10800000" flipV="1">
            <a:off x="4953000" y="4191000"/>
            <a:ext cx="15240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t>Sample Dialogue for EditUrl.JSP</a:t>
            </a:r>
          </a:p>
        </p:txBody>
      </p:sp>
      <p:sp>
        <p:nvSpPr>
          <p:cNvPr id="4" name="Slide Number Placeholder 3"/>
          <p:cNvSpPr>
            <a:spLocks noGrp="1"/>
          </p:cNvSpPr>
          <p:nvPr>
            <p:ph type="sldNum" sz="quarter" idx="11"/>
          </p:nvPr>
        </p:nvSpPr>
        <p:spPr/>
        <p:txBody>
          <a:bodyPr/>
          <a:lstStyle/>
          <a:p>
            <a:pPr>
              <a:defRPr/>
            </a:pPr>
            <a:r>
              <a:rPr lang="en-US"/>
              <a:t>19-</a:t>
            </a:r>
            <a:fld id="{B818ED34-512B-4FF8-97B0-C7F985BB282A}" type="slidenum">
              <a:rPr lang="en-US" smtClean="0"/>
              <a:pPr>
                <a:defRPr/>
              </a:pPr>
              <a:t>94</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
        <p:nvSpPr>
          <p:cNvPr id="99333" name="Rectangle 1"/>
          <p:cNvSpPr>
            <a:spLocks noChangeArrowheads="1"/>
          </p:cNvSpPr>
          <p:nvPr/>
        </p:nvSpPr>
        <p:spPr bwMode="auto">
          <a:xfrm>
            <a:off x="381000" y="1997075"/>
            <a:ext cx="74676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sz="2000" b="1">
                <a:ea typeface="MS Mincho" pitchFamily="49" charset="-128"/>
                <a:cs typeface="Times New Roman" pitchFamily="18" charset="0"/>
              </a:rPr>
              <a:t>SUBMITTED ON THE WEB BROWSER WHEN VIEWING DISPLAY 19.16</a:t>
            </a:r>
            <a:endParaRPr lang="en-US" sz="1400" b="1">
              <a:ea typeface="MS Mincho" pitchFamily="49" charset="-128"/>
              <a:cs typeface="Times New Roman" pitchFamily="18" charset="0"/>
            </a:endParaRPr>
          </a:p>
          <a:p>
            <a:pPr eaLnBrk="0" hangingPunct="0"/>
            <a:r>
              <a:rPr lang="en-US" sz="1600" b="1">
                <a:latin typeface="Courier" charset="0"/>
                <a:ea typeface="MS Mincho" pitchFamily="49" charset="-128"/>
                <a:cs typeface="Times New Roman" pitchFamily="18" charset="0"/>
              </a:rPr>
              <a:t>Author ID: </a:t>
            </a:r>
            <a:endParaRPr lang="en-US" sz="1400" b="1">
              <a:ea typeface="MS Mincho" pitchFamily="49" charset="-128"/>
              <a:cs typeface="Times New Roman" pitchFamily="18" charset="0"/>
            </a:endParaRPr>
          </a:p>
          <a:p>
            <a:pPr eaLnBrk="0" hangingPunct="0"/>
            <a:r>
              <a:rPr lang="en-US" sz="1600" b="1">
                <a:solidFill>
                  <a:srgbClr val="0000FF"/>
                </a:solidFill>
                <a:latin typeface="Courier" charset="0"/>
                <a:ea typeface="MS Mincho" pitchFamily="49" charset="-128"/>
                <a:cs typeface="Times New Roman" pitchFamily="18" charset="0"/>
              </a:rPr>
              <a:t>2</a:t>
            </a:r>
            <a:endParaRPr lang="en-US" sz="1400" b="1">
              <a:ea typeface="MS Mincho" pitchFamily="49" charset="-128"/>
              <a:cs typeface="Times New Roman" pitchFamily="18" charset="0"/>
            </a:endParaRPr>
          </a:p>
          <a:p>
            <a:pPr eaLnBrk="0" hangingPunct="0"/>
            <a:r>
              <a:rPr lang="en-US" sz="1600" b="1">
                <a:latin typeface="Courier" charset="0"/>
                <a:ea typeface="MS Mincho" pitchFamily="49" charset="-128"/>
                <a:cs typeface="Times New Roman" pitchFamily="18" charset="0"/>
              </a:rPr>
              <a:t>New URL: </a:t>
            </a:r>
            <a:endParaRPr lang="en-US" sz="1400" b="1">
              <a:ea typeface="MS Mincho" pitchFamily="49" charset="-128"/>
              <a:cs typeface="Times New Roman" pitchFamily="18" charset="0"/>
            </a:endParaRPr>
          </a:p>
          <a:p>
            <a:pPr eaLnBrk="0" hangingPunct="0"/>
            <a:r>
              <a:rPr lang="en-US" sz="1600" b="1">
                <a:solidFill>
                  <a:srgbClr val="0000FF"/>
                </a:solidFill>
                <a:latin typeface="Courier" charset="0"/>
                <a:ea typeface="MS Mincho" pitchFamily="49" charset="-128"/>
                <a:cs typeface="Times New Roman" pitchFamily="18" charset="0"/>
                <a:hlinkClick r:id="rId2"/>
              </a:rPr>
              <a:t>http://www.dansimmons.com/about/bio.htm</a:t>
            </a:r>
            <a:endParaRPr lang="en-US" sz="1600" b="1">
              <a:solidFill>
                <a:srgbClr val="0000FF"/>
              </a:solidFill>
              <a:latin typeface="Courier" charset="0"/>
              <a:ea typeface="MS Mincho" pitchFamily="49" charset="-128"/>
              <a:cs typeface="Times New Roman" pitchFamily="18" charset="0"/>
            </a:endParaRPr>
          </a:p>
          <a:p>
            <a:pPr eaLnBrk="0" hangingPunct="0"/>
            <a:endParaRPr lang="en-US" sz="1600" b="1">
              <a:solidFill>
                <a:srgbClr val="0000FF"/>
              </a:solidFill>
              <a:latin typeface="Courier" charset="0"/>
              <a:ea typeface="MS Mincho" pitchFamily="49" charset="-128"/>
              <a:cs typeface="Times New Roman" pitchFamily="18" charset="0"/>
            </a:endParaRPr>
          </a:p>
          <a:p>
            <a:pPr eaLnBrk="0" hangingPunct="0"/>
            <a:endParaRPr lang="en-US" sz="1600" b="1">
              <a:solidFill>
                <a:srgbClr val="0000FF"/>
              </a:solidFill>
              <a:latin typeface="Courier" charset="0"/>
              <a:ea typeface="MS Mincho" pitchFamily="49" charset="-128"/>
              <a:cs typeface="Times New Roman" pitchFamily="18" charset="0"/>
            </a:endParaRPr>
          </a:p>
          <a:p>
            <a:pPr eaLnBrk="0" hangingPunct="0"/>
            <a:endParaRPr lang="en-US" sz="1600" b="1">
              <a:solidFill>
                <a:srgbClr val="0000FF"/>
              </a:solidFill>
              <a:latin typeface="Courier" charset="0"/>
              <a:ea typeface="MS Mincho" pitchFamily="49" charset="-128"/>
              <a:cs typeface="Times New Roman" pitchFamily="18" charset="0"/>
            </a:endParaRPr>
          </a:p>
          <a:p>
            <a:pPr eaLnBrk="0" hangingPunct="0"/>
            <a:endParaRPr lang="en-US" sz="1400" b="1">
              <a:ea typeface="MS Mincho" pitchFamily="49" charset="-128"/>
              <a:cs typeface="Times New Roman" pitchFamily="18" charset="0"/>
            </a:endParaRPr>
          </a:p>
          <a:p>
            <a:pPr eaLnBrk="0" hangingPunct="0"/>
            <a:r>
              <a:rPr lang="en-US" sz="2000" b="1">
                <a:ea typeface="MS Mincho" pitchFamily="49" charset="-128"/>
                <a:cs typeface="Times New Roman" pitchFamily="18" charset="0"/>
              </a:rPr>
              <a:t>WEB BROWSER DISPLAY AFTER CLICKING SUBMIT</a:t>
            </a:r>
            <a:endParaRPr lang="en-US" sz="1400" b="1">
              <a:ea typeface="MS Mincho" pitchFamily="49" charset="-128"/>
              <a:cs typeface="Times New Roman" pitchFamily="18" charset="0"/>
            </a:endParaRPr>
          </a:p>
          <a:p>
            <a:pPr eaLnBrk="0" hangingPunct="0"/>
            <a:r>
              <a:rPr lang="en-US" sz="1600" b="1">
                <a:latin typeface="Courier" charset="0"/>
                <a:ea typeface="MS Mincho" pitchFamily="49" charset="-128"/>
                <a:cs typeface="Times New Roman" pitchFamily="18" charset="0"/>
              </a:rPr>
              <a:t>Edit URL</a:t>
            </a:r>
            <a:endParaRPr lang="en-US" sz="1400" b="1">
              <a:ea typeface="MS Mincho" pitchFamily="49" charset="-128"/>
              <a:cs typeface="Times New Roman" pitchFamily="18" charset="0"/>
            </a:endParaRPr>
          </a:p>
          <a:p>
            <a:pPr eaLnBrk="0" hangingPunct="0"/>
            <a:r>
              <a:rPr lang="en-US" sz="1600" b="1">
                <a:latin typeface="Courier" charset="0"/>
                <a:ea typeface="MS Mincho" pitchFamily="49" charset="-128"/>
                <a:cs typeface="Times New Roman" pitchFamily="18" charset="0"/>
              </a:rPr>
              <a:t>This version of EditURL.jsp simply echoes back to the user the values that were entered in the textboxes. </a:t>
            </a:r>
            <a:endParaRPr lang="en-US" sz="1400" b="1">
              <a:ea typeface="MS Mincho" pitchFamily="49" charset="-128"/>
              <a:cs typeface="Times New Roman" pitchFamily="18" charset="0"/>
            </a:endParaRPr>
          </a:p>
          <a:p>
            <a:pPr eaLnBrk="0" hangingPunct="0"/>
            <a:r>
              <a:rPr lang="en-US" sz="1600" b="1">
                <a:latin typeface="Courier" charset="0"/>
                <a:ea typeface="MS Mincho" pitchFamily="49" charset="-128"/>
                <a:cs typeface="Times New Roman" pitchFamily="18" charset="0"/>
              </a:rPr>
              <a:t>The submitted author ID is: 2 </a:t>
            </a:r>
            <a:endParaRPr lang="en-US" sz="1400" b="1">
              <a:ea typeface="MS Mincho" pitchFamily="49" charset="-128"/>
              <a:cs typeface="Times New Roman" pitchFamily="18" charset="0"/>
            </a:endParaRPr>
          </a:p>
          <a:p>
            <a:pPr eaLnBrk="0" hangingPunct="0"/>
            <a:r>
              <a:rPr lang="en-US" sz="1600" b="1">
                <a:latin typeface="Courier" charset="0"/>
                <a:ea typeface="MS Mincho" pitchFamily="49" charset="-128"/>
                <a:cs typeface="Times New Roman" pitchFamily="18" charset="0"/>
              </a:rPr>
              <a:t>The submitted URL is: http://www.dansimmons.com/about/bio.htm</a:t>
            </a:r>
            <a:endParaRPr lang="en-US" sz="3600" b="1">
              <a:ea typeface="MS Mincho" pitchFamily="49" charset="-128"/>
              <a:cs typeface="Times New Roman"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a:t>JSP Tags - Directive</a:t>
            </a:r>
          </a:p>
        </p:txBody>
      </p:sp>
      <p:sp>
        <p:nvSpPr>
          <p:cNvPr id="100355" name="Content Placeholder 2"/>
          <p:cNvSpPr>
            <a:spLocks noGrp="1"/>
          </p:cNvSpPr>
          <p:nvPr>
            <p:ph idx="1"/>
          </p:nvPr>
        </p:nvSpPr>
        <p:spPr/>
        <p:txBody>
          <a:bodyPr/>
          <a:lstStyle/>
          <a:p>
            <a:r>
              <a:rPr lang="en-US" sz="2800"/>
              <a:t>Directives </a:t>
            </a:r>
          </a:p>
          <a:p>
            <a:pPr lvl="1"/>
            <a:r>
              <a:rPr lang="en-US" sz="2400"/>
              <a:t>Instruct the compiler how to process a JSP program.  Examples include the definition of our own tags, including the source code of other files, and importing packages.</a:t>
            </a:r>
          </a:p>
          <a:p>
            <a:pPr lvl="1"/>
            <a:r>
              <a:rPr lang="en-US" sz="2400"/>
              <a:t>Syntax:</a:t>
            </a:r>
          </a:p>
          <a:p>
            <a:pPr lvl="1">
              <a:buFont typeface="Arial" pitchFamily="34" charset="0"/>
              <a:buNone/>
            </a:pPr>
            <a:r>
              <a:rPr lang="en-US" sz="2400" b="1">
                <a:latin typeface="Courier New" pitchFamily="49" charset="0"/>
                <a:cs typeface="Courier New" pitchFamily="49" charset="0"/>
              </a:rPr>
              <a:t> </a:t>
            </a:r>
            <a:r>
              <a:rPr lang="en-US" sz="1600" b="1">
                <a:latin typeface="Courier New" pitchFamily="49" charset="0"/>
                <a:cs typeface="Courier New" pitchFamily="49" charset="0"/>
              </a:rPr>
              <a:t>	  &lt;%@</a:t>
            </a:r>
            <a:br>
              <a:rPr lang="en-US" sz="1600" b="1">
                <a:latin typeface="Courier New" pitchFamily="49" charset="0"/>
                <a:cs typeface="Courier New" pitchFamily="49" charset="0"/>
              </a:rPr>
            </a:br>
            <a:r>
              <a:rPr lang="en-US" sz="1600" b="1">
                <a:latin typeface="Courier New" pitchFamily="49" charset="0"/>
                <a:cs typeface="Courier New" pitchFamily="49" charset="0"/>
              </a:rPr>
              <a:t>		Directives</a:t>
            </a:r>
            <a:br>
              <a:rPr lang="en-US" sz="1600" b="1">
                <a:latin typeface="Courier New" pitchFamily="49" charset="0"/>
                <a:cs typeface="Courier New" pitchFamily="49" charset="0"/>
              </a:rPr>
            </a:br>
            <a:r>
              <a:rPr lang="en-US" sz="1600" b="1">
                <a:latin typeface="Courier New" pitchFamily="49" charset="0"/>
                <a:cs typeface="Courier New" pitchFamily="49" charset="0"/>
              </a:rPr>
              <a:t>  %&gt;</a:t>
            </a:r>
            <a:endParaRPr lang="en-US" sz="2400" b="1">
              <a:latin typeface="Courier New" pitchFamily="49" charset="0"/>
              <a:cs typeface="Courier New" pitchFamily="49" charset="0"/>
            </a:endParaRPr>
          </a:p>
          <a:p>
            <a:pPr lvl="1"/>
            <a:endParaRPr lang="en-US" sz="2400"/>
          </a:p>
          <a:p>
            <a:endParaRPr lang="en-US" sz="2800"/>
          </a:p>
        </p:txBody>
      </p:sp>
      <p:sp>
        <p:nvSpPr>
          <p:cNvPr id="4" name="Slide Number Placeholder 3"/>
          <p:cNvSpPr>
            <a:spLocks noGrp="1"/>
          </p:cNvSpPr>
          <p:nvPr>
            <p:ph type="sldNum" sz="quarter" idx="11"/>
          </p:nvPr>
        </p:nvSpPr>
        <p:spPr/>
        <p:txBody>
          <a:bodyPr/>
          <a:lstStyle/>
          <a:p>
            <a:pPr>
              <a:defRPr/>
            </a:pPr>
            <a:r>
              <a:rPr lang="en-US"/>
              <a:t>19-</a:t>
            </a:r>
            <a:fld id="{A617C644-0052-4211-85D3-5E173BB35D83}" type="slidenum">
              <a:rPr lang="en-US" smtClean="0"/>
              <a:pPr>
                <a:defRPr/>
              </a:pPr>
              <a:t>95</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
        <p:nvSpPr>
          <p:cNvPr id="100358" name="Rectangle 1"/>
          <p:cNvSpPr>
            <a:spLocks noChangeArrowheads="1"/>
          </p:cNvSpPr>
          <p:nvPr/>
        </p:nvSpPr>
        <p:spPr bwMode="auto">
          <a:xfrm>
            <a:off x="762000" y="5032375"/>
            <a:ext cx="62484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400" b="1">
                <a:latin typeface="Courier New" pitchFamily="49" charset="0"/>
                <a:cs typeface="Courier New" pitchFamily="49" charset="0"/>
              </a:rPr>
              <a:t>&lt;%@ </a:t>
            </a:r>
          </a:p>
          <a:p>
            <a:r>
              <a:rPr lang="en-US" sz="1400" b="1">
                <a:latin typeface="Courier New" pitchFamily="49" charset="0"/>
                <a:cs typeface="Courier New" pitchFamily="49" charset="0"/>
              </a:rPr>
              <a:t>   page import="java.util.*,java.sql.*"</a:t>
            </a:r>
          </a:p>
          <a:p>
            <a:r>
              <a:rPr lang="en-US" sz="1400" b="1">
                <a:latin typeface="Courier New" pitchFamily="49" charset="0"/>
                <a:cs typeface="Courier New" pitchFamily="49" charset="0"/>
              </a:rPr>
              <a:t>%&gt;</a:t>
            </a:r>
          </a:p>
        </p:txBody>
      </p:sp>
      <p:sp>
        <p:nvSpPr>
          <p:cNvPr id="100359" name="TextBox 6"/>
          <p:cNvSpPr txBox="1">
            <a:spLocks noChangeArrowheads="1"/>
          </p:cNvSpPr>
          <p:nvPr/>
        </p:nvSpPr>
        <p:spPr bwMode="auto">
          <a:xfrm>
            <a:off x="5257800" y="5334000"/>
            <a:ext cx="3200400" cy="7381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t>Import libraries so we could use SQL code.  Multiple packages separated by a comma.</a:t>
            </a:r>
            <a:endParaRPr lang="en-US" sz="1400">
              <a:latin typeface="Courier New" pitchFamily="49" charset="0"/>
              <a:cs typeface="Courier New" pitchFamily="49" charset="0"/>
            </a:endParaRPr>
          </a:p>
        </p:txBody>
      </p:sp>
      <p:cxnSp>
        <p:nvCxnSpPr>
          <p:cNvPr id="8" name="Straight Arrow Connector 7"/>
          <p:cNvCxnSpPr/>
          <p:nvPr/>
        </p:nvCxnSpPr>
        <p:spPr>
          <a:xfrm rot="10800000">
            <a:off x="4648200" y="5562600"/>
            <a:ext cx="609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a:t>More JSP</a:t>
            </a:r>
          </a:p>
        </p:txBody>
      </p:sp>
      <p:sp>
        <p:nvSpPr>
          <p:cNvPr id="101379" name="Content Placeholder 2"/>
          <p:cNvSpPr>
            <a:spLocks noGrp="1"/>
          </p:cNvSpPr>
          <p:nvPr>
            <p:ph idx="1"/>
          </p:nvPr>
        </p:nvSpPr>
        <p:spPr/>
        <p:txBody>
          <a:bodyPr/>
          <a:lstStyle/>
          <a:p>
            <a:r>
              <a:rPr lang="en-US" sz="2800"/>
              <a:t>Although we have covered enough JSP to write fairly sophisticated programs, there is much more that we have not covered.</a:t>
            </a:r>
          </a:p>
          <a:p>
            <a:pPr lvl="1"/>
            <a:r>
              <a:rPr lang="en-US" sz="2400"/>
              <a:t>For example, beans can be used as a convenient way to encapsulate data submitted from a HTML form.  </a:t>
            </a:r>
          </a:p>
          <a:p>
            <a:pPr lvl="1"/>
            <a:r>
              <a:rPr lang="en-US" sz="2400"/>
              <a:t>Sessions, tag libraries, security, and numerous other topics are important in the construction of JSP pages.  </a:t>
            </a:r>
          </a:p>
          <a:p>
            <a:pPr lvl="1"/>
            <a:r>
              <a:rPr lang="en-US" sz="2400"/>
              <a:t>Refer to a textbook dedicated to JSP to learn more.</a:t>
            </a:r>
          </a:p>
        </p:txBody>
      </p:sp>
      <p:sp>
        <p:nvSpPr>
          <p:cNvPr id="4" name="Slide Number Placeholder 3"/>
          <p:cNvSpPr>
            <a:spLocks noGrp="1"/>
          </p:cNvSpPr>
          <p:nvPr>
            <p:ph type="sldNum" sz="quarter" idx="11"/>
          </p:nvPr>
        </p:nvSpPr>
        <p:spPr/>
        <p:txBody>
          <a:bodyPr/>
          <a:lstStyle/>
          <a:p>
            <a:pPr>
              <a:defRPr/>
            </a:pPr>
            <a:r>
              <a:rPr lang="en-US"/>
              <a:t>19-</a:t>
            </a:r>
            <a:fld id="{44170172-803C-42FA-84C3-0A9A5BF295C1}" type="slidenum">
              <a:rPr lang="en-US" smtClean="0"/>
              <a:pPr>
                <a:defRPr/>
              </a:pPr>
              <a:t>96</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Programming</a:t>
            </a:r>
          </a:p>
        </p:txBody>
      </p:sp>
      <p:sp>
        <p:nvSpPr>
          <p:cNvPr id="3" name="Content Placeholder 2"/>
          <p:cNvSpPr>
            <a:spLocks noGrp="1"/>
          </p:cNvSpPr>
          <p:nvPr>
            <p:ph idx="1"/>
          </p:nvPr>
        </p:nvSpPr>
        <p:spPr/>
        <p:txBody>
          <a:bodyPr/>
          <a:lstStyle/>
          <a:p>
            <a:r>
              <a:rPr lang="en-US" sz="2800" dirty="0"/>
              <a:t>Functional Programming with Lambda Expressions added in Java 8</a:t>
            </a:r>
          </a:p>
          <a:p>
            <a:r>
              <a:rPr lang="en-US" sz="2800" dirty="0"/>
              <a:t>Only a brief introduction here</a:t>
            </a:r>
          </a:p>
          <a:p>
            <a:r>
              <a:rPr lang="en-US" sz="2800" dirty="0"/>
              <a:t>Lambda Function</a:t>
            </a:r>
          </a:p>
          <a:p>
            <a:pPr lvl="1"/>
            <a:r>
              <a:rPr lang="en-US" sz="2400" dirty="0"/>
              <a:t>A nameless function</a:t>
            </a:r>
          </a:p>
          <a:p>
            <a:pPr lvl="1"/>
            <a:r>
              <a:rPr lang="en-US" sz="2400" dirty="0"/>
              <a:t>Similar to an anonymous function</a:t>
            </a:r>
          </a:p>
          <a:p>
            <a:pPr lvl="1"/>
            <a:r>
              <a:rPr lang="en-US" sz="2400" dirty="0"/>
              <a:t>Chunk of code that can be passed like a parameter but treated like a function</a:t>
            </a:r>
          </a:p>
          <a:p>
            <a:pPr lvl="1"/>
            <a:r>
              <a:rPr lang="en-US" sz="2400" dirty="0"/>
              <a:t>Useful to define a function on the spot and also allows for parallelism</a:t>
            </a:r>
          </a:p>
        </p:txBody>
      </p:sp>
      <p:sp>
        <p:nvSpPr>
          <p:cNvPr id="4" name="Slide Number Placeholder 3"/>
          <p:cNvSpPr>
            <a:spLocks noGrp="1"/>
          </p:cNvSpPr>
          <p:nvPr>
            <p:ph type="sldNum" sz="quarter" idx="11"/>
          </p:nvPr>
        </p:nvSpPr>
        <p:spPr/>
        <p:txBody>
          <a:bodyPr/>
          <a:lstStyle/>
          <a:p>
            <a:pPr>
              <a:defRPr/>
            </a:pPr>
            <a:r>
              <a:rPr lang="en-US"/>
              <a:t>19-</a:t>
            </a:r>
            <a:fld id="{453CDADA-6C2F-43F9-B446-D4C936042E9A}" type="slidenum">
              <a:rPr lang="en-US" smtClean="0"/>
              <a:pPr>
                <a:defRPr/>
              </a:pPr>
              <a:t>97</a:t>
            </a:fld>
            <a:endParaRPr lang="en-US"/>
          </a:p>
        </p:txBody>
      </p:sp>
      <p:sp>
        <p:nvSpPr>
          <p:cNvPr id="5" name="Footer Placeholder 4"/>
          <p:cNvSpPr>
            <a:spLocks noGrp="1"/>
          </p:cNvSpPr>
          <p:nvPr>
            <p:ph type="ftr" sz="quarter" idx="12"/>
          </p:nvPr>
        </p:nvSpPr>
        <p:spPr/>
        <p:txBody>
          <a:bodyPr/>
          <a:lstStyle/>
          <a:p>
            <a:r>
              <a:rPr lang="en-US"/>
              <a:t>Copyright © 2016 Pearson Inc. All rights reserved.</a:t>
            </a:r>
            <a:endParaRPr lang="en-CA" dirty="0"/>
          </a:p>
        </p:txBody>
      </p:sp>
    </p:spTree>
    <p:extLst>
      <p:ext uri="{BB962C8B-B14F-4D97-AF65-F5344CB8AC3E}">
        <p14:creationId xmlns:p14="http://schemas.microsoft.com/office/powerpoint/2010/main" val="14294427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Lambda Expressions</a:t>
            </a:r>
          </a:p>
        </p:txBody>
      </p:sp>
      <p:sp>
        <p:nvSpPr>
          <p:cNvPr id="3" name="Content Placeholder 2"/>
          <p:cNvSpPr>
            <a:spLocks noGrp="1"/>
          </p:cNvSpPr>
          <p:nvPr>
            <p:ph idx="1"/>
          </p:nvPr>
        </p:nvSpPr>
        <p:spPr/>
        <p:txBody>
          <a:bodyPr/>
          <a:lstStyle/>
          <a:p>
            <a:r>
              <a:rPr lang="en-US" dirty="0"/>
              <a:t>Parallelism on multi-core or parallel architectures</a:t>
            </a:r>
          </a:p>
          <a:p>
            <a:pPr lvl="1"/>
            <a:r>
              <a:rPr lang="en-US" dirty="0"/>
              <a:t>Traditional Java uses </a:t>
            </a:r>
            <a:r>
              <a:rPr lang="en-US" i="1" dirty="0"/>
              <a:t>external</a:t>
            </a:r>
            <a:r>
              <a:rPr lang="en-US" dirty="0"/>
              <a:t> access to data structures; e.g. we write code that loops through an </a:t>
            </a:r>
            <a:r>
              <a:rPr lang="en-US" dirty="0" err="1"/>
              <a:t>ArrayList</a:t>
            </a:r>
            <a:r>
              <a:rPr lang="en-US" dirty="0"/>
              <a:t> to process each element</a:t>
            </a:r>
          </a:p>
          <a:p>
            <a:pPr lvl="1"/>
            <a:r>
              <a:rPr lang="en-US" dirty="0"/>
              <a:t>Lambda expressions allow </a:t>
            </a:r>
            <a:r>
              <a:rPr lang="en-US" i="1" dirty="0"/>
              <a:t>internal</a:t>
            </a:r>
            <a:r>
              <a:rPr lang="en-US" dirty="0"/>
              <a:t> access by telling Java how to process each element, through a lambda function, which can be farmed out to multiple processors</a:t>
            </a:r>
          </a:p>
        </p:txBody>
      </p:sp>
      <p:sp>
        <p:nvSpPr>
          <p:cNvPr id="4" name="Slide Number Placeholder 3"/>
          <p:cNvSpPr>
            <a:spLocks noGrp="1"/>
          </p:cNvSpPr>
          <p:nvPr>
            <p:ph type="sldNum" sz="quarter" idx="11"/>
          </p:nvPr>
        </p:nvSpPr>
        <p:spPr/>
        <p:txBody>
          <a:bodyPr/>
          <a:lstStyle/>
          <a:p>
            <a:pPr>
              <a:defRPr/>
            </a:pPr>
            <a:r>
              <a:rPr lang="en-US"/>
              <a:t>19-</a:t>
            </a:r>
            <a:fld id="{453CDADA-6C2F-43F9-B446-D4C936042E9A}" type="slidenum">
              <a:rPr lang="en-US" smtClean="0"/>
              <a:pPr>
                <a:defRPr/>
              </a:pPr>
              <a:t>98</a:t>
            </a:fld>
            <a:endParaRPr lang="en-US"/>
          </a:p>
        </p:txBody>
      </p:sp>
      <p:sp>
        <p:nvSpPr>
          <p:cNvPr id="5" name="Footer Placeholder 4"/>
          <p:cNvSpPr>
            <a:spLocks noGrp="1"/>
          </p:cNvSpPr>
          <p:nvPr>
            <p:ph type="ftr" sz="quarter" idx="12"/>
          </p:nvPr>
        </p:nvSpPr>
        <p:spPr/>
        <p:txBody>
          <a:bodyPr/>
          <a:lstStyle/>
          <a:p>
            <a:r>
              <a:rPr lang="en-US"/>
              <a:t>Copyright © 2016 Pearson Inc. All rights reserved.</a:t>
            </a:r>
            <a:endParaRPr lang="en-CA" dirty="0"/>
          </a:p>
        </p:txBody>
      </p:sp>
    </p:spTree>
    <p:extLst>
      <p:ext uri="{BB962C8B-B14F-4D97-AF65-F5344CB8AC3E}">
        <p14:creationId xmlns:p14="http://schemas.microsoft.com/office/powerpoint/2010/main" val="95693229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Lambda Expression</a:t>
            </a:r>
          </a:p>
        </p:txBody>
      </p:sp>
      <p:sp>
        <p:nvSpPr>
          <p:cNvPr id="3" name="Content Placeholder 2"/>
          <p:cNvSpPr>
            <a:spLocks noGrp="1"/>
          </p:cNvSpPr>
          <p:nvPr>
            <p:ph idx="1"/>
          </p:nvPr>
        </p:nvSpPr>
        <p:spPr/>
        <p:txBody>
          <a:bodyPr/>
          <a:lstStyle/>
          <a:p>
            <a:r>
              <a:rPr lang="en-US" dirty="0"/>
              <a:t>Format:</a:t>
            </a:r>
          </a:p>
          <a:p>
            <a:pPr marL="457200" lvl="1" indent="0">
              <a:buNone/>
            </a:pPr>
            <a:r>
              <a:rPr lang="en-US" dirty="0"/>
              <a:t>		</a:t>
            </a:r>
            <a:r>
              <a:rPr lang="en-US" i="1" dirty="0"/>
              <a:t>parameters -&gt; body</a:t>
            </a:r>
          </a:p>
          <a:p>
            <a:r>
              <a:rPr lang="en-US" dirty="0"/>
              <a:t>The following returns the sum of two integers x and y</a:t>
            </a:r>
          </a:p>
          <a:p>
            <a:pPr marL="0" indent="0">
              <a:buNone/>
            </a:pPr>
            <a:r>
              <a:rPr lang="en-US" dirty="0"/>
              <a:t>		</a:t>
            </a:r>
            <a:r>
              <a:rPr lang="en-US" i="1" dirty="0"/>
              <a:t>(</a:t>
            </a:r>
            <a:r>
              <a:rPr lang="en-US" i="1" dirty="0" err="1"/>
              <a:t>int</a:t>
            </a:r>
            <a:r>
              <a:rPr lang="en-US" i="1" dirty="0"/>
              <a:t> x, </a:t>
            </a:r>
            <a:r>
              <a:rPr lang="en-US" i="1" dirty="0" err="1"/>
              <a:t>int</a:t>
            </a:r>
            <a:r>
              <a:rPr lang="en-US" i="1" dirty="0"/>
              <a:t> y) -&gt; { return (</a:t>
            </a:r>
            <a:r>
              <a:rPr lang="en-US" i="1" dirty="0" err="1"/>
              <a:t>x+y</a:t>
            </a:r>
            <a:r>
              <a:rPr lang="en-US" i="1" dirty="0"/>
              <a:t>); }</a:t>
            </a:r>
          </a:p>
          <a:p>
            <a:r>
              <a:rPr lang="en-US" dirty="0"/>
              <a:t>Java can infer the type of the parameters so this becomes:</a:t>
            </a:r>
          </a:p>
          <a:p>
            <a:pPr marL="457200" lvl="1" indent="0">
              <a:buNone/>
            </a:pPr>
            <a:r>
              <a:rPr lang="en-US" dirty="0"/>
              <a:t>		</a:t>
            </a:r>
            <a:r>
              <a:rPr lang="en-US" i="1" dirty="0"/>
              <a:t>(x, y) -&gt; </a:t>
            </a:r>
            <a:r>
              <a:rPr lang="en-US" i="1" dirty="0" err="1"/>
              <a:t>x+y</a:t>
            </a:r>
            <a:endParaRPr lang="en-US" i="1" dirty="0"/>
          </a:p>
        </p:txBody>
      </p:sp>
      <p:sp>
        <p:nvSpPr>
          <p:cNvPr id="4" name="Slide Number Placeholder 3"/>
          <p:cNvSpPr>
            <a:spLocks noGrp="1"/>
          </p:cNvSpPr>
          <p:nvPr>
            <p:ph type="sldNum" sz="quarter" idx="11"/>
          </p:nvPr>
        </p:nvSpPr>
        <p:spPr/>
        <p:txBody>
          <a:bodyPr/>
          <a:lstStyle/>
          <a:p>
            <a:pPr>
              <a:defRPr/>
            </a:pPr>
            <a:r>
              <a:rPr lang="en-US"/>
              <a:t>19-</a:t>
            </a:r>
            <a:fld id="{453CDADA-6C2F-43F9-B446-D4C936042E9A}" type="slidenum">
              <a:rPr lang="en-US" smtClean="0"/>
              <a:pPr>
                <a:defRPr/>
              </a:pPr>
              <a:t>99</a:t>
            </a:fld>
            <a:endParaRPr lang="en-US"/>
          </a:p>
        </p:txBody>
      </p:sp>
      <p:sp>
        <p:nvSpPr>
          <p:cNvPr id="5" name="Footer Placeholder 4"/>
          <p:cNvSpPr>
            <a:spLocks noGrp="1"/>
          </p:cNvSpPr>
          <p:nvPr>
            <p:ph type="ftr" sz="quarter" idx="12"/>
          </p:nvPr>
        </p:nvSpPr>
        <p:spPr/>
        <p:txBody>
          <a:bodyPr/>
          <a:lstStyle/>
          <a:p>
            <a:r>
              <a:rPr lang="en-US"/>
              <a:t>Copyright © 2016 Pearson Inc. All rights reserved.</a:t>
            </a:r>
            <a:endParaRPr lang="en-CA" dirty="0"/>
          </a:p>
        </p:txBody>
      </p:sp>
    </p:spTree>
    <p:extLst>
      <p:ext uri="{BB962C8B-B14F-4D97-AF65-F5344CB8AC3E}">
        <p14:creationId xmlns:p14="http://schemas.microsoft.com/office/powerpoint/2010/main" val="4235511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2510</TotalTime>
  <Words>9968</Words>
  <Application>Microsoft Office PowerPoint</Application>
  <PresentationFormat>On-screen Show (4:3)</PresentationFormat>
  <Paragraphs>1368</Paragraphs>
  <Slides>117</Slides>
  <Notes>54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117</vt:i4>
      </vt:variant>
    </vt:vector>
  </HeadingPairs>
  <TitlesOfParts>
    <vt:vector size="123" baseType="lpstr">
      <vt:lpstr>Arial</vt:lpstr>
      <vt:lpstr>Calibri</vt:lpstr>
      <vt:lpstr>Courier</vt:lpstr>
      <vt:lpstr>Courier New</vt:lpstr>
      <vt:lpstr>Times New Roman</vt:lpstr>
      <vt:lpstr>Office Theme</vt:lpstr>
      <vt:lpstr>Chapter 19</vt:lpstr>
      <vt:lpstr>Multithreading</vt:lpstr>
      <vt:lpstr>Thread.sleep</vt:lpstr>
      <vt:lpstr>The getGraphics Method</vt:lpstr>
      <vt:lpstr>A Nonresponsive GUI</vt:lpstr>
      <vt:lpstr>Nonresponsive GUI (Part 1 of 9) </vt:lpstr>
      <vt:lpstr>Nonresponsive GUI (Part 2 of 9) </vt:lpstr>
      <vt:lpstr>Nonresponsive GUI (Part 3 of 9) </vt:lpstr>
      <vt:lpstr>Nonresponsive GUI (Part 4 of 9) </vt:lpstr>
      <vt:lpstr>Nonresponsive GUI (Part 5 of 9) </vt:lpstr>
      <vt:lpstr>Nonresponsive GUI (Part 6 of 9) </vt:lpstr>
      <vt:lpstr>Nonresponsive GUI (Part 7 of 9) </vt:lpstr>
      <vt:lpstr>Nonresponsive GUI (Part 8 of 9) </vt:lpstr>
      <vt:lpstr>Nonresponsive GUI (Part 9 of 9) </vt:lpstr>
      <vt:lpstr>Fixing a Nonresponsive Program Using Threads</vt:lpstr>
      <vt:lpstr>Fixing a Nonresponsive Program Using Threads</vt:lpstr>
      <vt:lpstr>The Class Thread</vt:lpstr>
      <vt:lpstr>A Multithreaded Program that Fixes a Nonresponsive GUI</vt:lpstr>
      <vt:lpstr>Threaded Version of FillDemo (Part 1 of 6)</vt:lpstr>
      <vt:lpstr>Threaded Version of FillDemo (Part 2 of 6)</vt:lpstr>
      <vt:lpstr>Threaded Version of FillDemo (Part 3 of 6)</vt:lpstr>
      <vt:lpstr>Threaded Version of FillDemo (Part 4 of 6)</vt:lpstr>
      <vt:lpstr>Threaded Version of FillDemo (Part 5 of 6)</vt:lpstr>
      <vt:lpstr>Threaded Version of FillDemo (Part 6 of 6)</vt:lpstr>
      <vt:lpstr>The Runnable Interface</vt:lpstr>
      <vt:lpstr>The Runnable Interface:  Suggested  Implementation Outline</vt:lpstr>
      <vt:lpstr>The Runnable Interface (Part 1 of 5)</vt:lpstr>
      <vt:lpstr>The Runnable Interface (Part 2 of 5)</vt:lpstr>
      <vt:lpstr>The Runnable Interface (Part 3 of 5)</vt:lpstr>
      <vt:lpstr>The Runnable Interface (Part 4 of 5)</vt:lpstr>
      <vt:lpstr>The Runnable Interface (Part 5 of 5)</vt:lpstr>
      <vt:lpstr>Race Conditions</vt:lpstr>
      <vt:lpstr>Counter Class</vt:lpstr>
      <vt:lpstr>Race Condition Example</vt:lpstr>
      <vt:lpstr>Race Condition Test Class (1 of 3)</vt:lpstr>
      <vt:lpstr>Race Condition Test Class (2 of 3)</vt:lpstr>
      <vt:lpstr>Race Condition Test Class (3 of 3)</vt:lpstr>
      <vt:lpstr>Thread Synchronization</vt:lpstr>
      <vt:lpstr>Synchronized</vt:lpstr>
      <vt:lpstr>Networking with Stream Sockets</vt:lpstr>
      <vt:lpstr>Sockets</vt:lpstr>
      <vt:lpstr>Client/Server Socket Example</vt:lpstr>
      <vt:lpstr>Sockets Programming</vt:lpstr>
      <vt:lpstr>Date and Time Server (1 of 2)</vt:lpstr>
      <vt:lpstr>Date and Time Server (2 of 2)</vt:lpstr>
      <vt:lpstr>Date and Time Client (1 of 2)</vt:lpstr>
      <vt:lpstr>Date and Time Client (2 of 2)</vt:lpstr>
      <vt:lpstr>Sockets and Threading</vt:lpstr>
      <vt:lpstr>Threaded Server</vt:lpstr>
      <vt:lpstr>The URL Class</vt:lpstr>
      <vt:lpstr>JavaBeans</vt:lpstr>
      <vt:lpstr>The JavaBeans Model</vt:lpstr>
      <vt:lpstr>The JavaBeans Model</vt:lpstr>
      <vt:lpstr>JavaBeans and Enterprise JavaBeans</vt:lpstr>
      <vt:lpstr>Java and Database Connections:  SQL</vt:lpstr>
      <vt:lpstr>Java and Database Connections:  SQL</vt:lpstr>
      <vt:lpstr>Relational Database Tables (Part 1 of 3)</vt:lpstr>
      <vt:lpstr>Relational Database Tables (Part 2 of 3)</vt:lpstr>
      <vt:lpstr>Relational Database Tables (Part 3 of 3)</vt:lpstr>
      <vt:lpstr>A Sample SQL Command</vt:lpstr>
      <vt:lpstr>Result of SQL Command in Text</vt:lpstr>
      <vt:lpstr>Common SQL Statements (1 of 2)</vt:lpstr>
      <vt:lpstr>Common SQL Statements (2 of 2)</vt:lpstr>
      <vt:lpstr>SQL Examples</vt:lpstr>
      <vt:lpstr>JDBC</vt:lpstr>
      <vt:lpstr>Java DB</vt:lpstr>
      <vt:lpstr>Data Flow of an Embedded Derby Application</vt:lpstr>
      <vt:lpstr>Derby Database Connection and Creation</vt:lpstr>
      <vt:lpstr>Derby Database Creation Example (1 of 3)</vt:lpstr>
      <vt:lpstr>Derby Database Creation Example (2 of 3)</vt:lpstr>
      <vt:lpstr>Derby Database Creation Example (3 of 3)</vt:lpstr>
      <vt:lpstr>Retrieving Data from Derby</vt:lpstr>
      <vt:lpstr>Processing a ResultSet</vt:lpstr>
      <vt:lpstr>Reading from a Derby Database</vt:lpstr>
      <vt:lpstr>Update Query</vt:lpstr>
      <vt:lpstr>More SQL</vt:lpstr>
      <vt:lpstr>Web Programming with Java Server Pages</vt:lpstr>
      <vt:lpstr>Running a Java Applet</vt:lpstr>
      <vt:lpstr>Running a Java Servlet</vt:lpstr>
      <vt:lpstr>Running a Java Server Page (JSP) Program</vt:lpstr>
      <vt:lpstr>JSP Requirements</vt:lpstr>
      <vt:lpstr>HTML Forms</vt:lpstr>
      <vt:lpstr>Some HTML Form Elements</vt:lpstr>
      <vt:lpstr>Example HTML Form Document (Display 19.16)</vt:lpstr>
      <vt:lpstr>Browser View of HTML Form Document</vt:lpstr>
      <vt:lpstr>JSP Tags - Declarations</vt:lpstr>
      <vt:lpstr>JSP Tags - Expressions</vt:lpstr>
      <vt:lpstr>JSP Tags - Scriptlet</vt:lpstr>
      <vt:lpstr>JSP Example To Display Heading Levels</vt:lpstr>
      <vt:lpstr>HTML Generated by JSP Example</vt:lpstr>
      <vt:lpstr>Browser View of JSP Page</vt:lpstr>
      <vt:lpstr>Reading HTML Form Input</vt:lpstr>
      <vt:lpstr>JSP Program To Echo Input From the HTML Form in Display 19.16</vt:lpstr>
      <vt:lpstr>Sample Dialogue for EditUrl.JSP</vt:lpstr>
      <vt:lpstr>JSP Tags - Directive</vt:lpstr>
      <vt:lpstr>More JSP</vt:lpstr>
      <vt:lpstr>Functional Programming</vt:lpstr>
      <vt:lpstr>Lambda Expressions</vt:lpstr>
      <vt:lpstr>Lambda Expression</vt:lpstr>
      <vt:lpstr>Example: An ActionListener</vt:lpstr>
      <vt:lpstr>Example: Lambda Function</vt:lpstr>
      <vt:lpstr>Lambda Expressions and Collections</vt:lpstr>
      <vt:lpstr>Lambda Expressions and Collections</vt:lpstr>
      <vt:lpstr>Intro to JavaFX</vt:lpstr>
      <vt:lpstr>JavaFX Application</vt:lpstr>
      <vt:lpstr>Hello World JavaFX App</vt:lpstr>
      <vt:lpstr>JavaFX Animated Circle</vt:lpstr>
      <vt:lpstr>JavaFX Event Handling</vt:lpstr>
      <vt:lpstr>JavaFX Event Demonstration</vt:lpstr>
      <vt:lpstr>Java Event Demonstration GUI</vt:lpstr>
      <vt:lpstr>JavaFX Scene Builder</vt:lpstr>
      <vt:lpstr>Sample GUI built by the Scene Builder</vt:lpstr>
      <vt:lpstr>FXML file generated by Scene Builder</vt:lpstr>
      <vt:lpstr>FXMLLoader Class</vt:lpstr>
      <vt:lpstr>Linking Variables in the Scene Builder to the Controller</vt:lpstr>
      <vt:lpstr>Linking Variables in the Scene Builder</vt:lpstr>
      <vt:lpstr>Final GUI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Kenrick</dc:creator>
  <cp:lastModifiedBy>Abdul-Rahman Mawlood-Yunis</cp:lastModifiedBy>
  <cp:revision>90</cp:revision>
  <dcterms:created xsi:type="dcterms:W3CDTF">2006-08-16T00:00:00Z</dcterms:created>
  <dcterms:modified xsi:type="dcterms:W3CDTF">2022-12-07T00:35:31Z</dcterms:modified>
</cp:coreProperties>
</file>