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18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C7B2FA-8836-46A9-A402-F958111B6139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1B07DD-3776-44FF-8B51-0659A007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45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124168-5368-4FAB-95A1-80112CDDDB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2271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B2441B-830C-45C1-AAB1-C14519429B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1577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7E25E4-378B-47EF-B52F-0E233B7969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3171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56023-EB2E-4D0D-85AB-5F1C92B710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784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13329-A1D5-4321-AA68-277E4CE5E9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9444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B5F72F-641E-4F16-9240-529DC0A2FF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7743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3CB840-2F0D-4938-B8AF-A87D6AE626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5156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1B1E74-C532-48F2-940C-5B86076F87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394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468EDE-A874-4A24-95D0-DF1BFA7F30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3772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6DA6A4-909D-435A-BCF7-B5457377DB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7586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5456E3-1FB6-4F40-BC8A-DB185A4CE9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092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2538A-8485-4300-9C38-B09539619C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297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2DD75F-E909-49DE-9AAE-BD1ED43612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9286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542CBB-7DD3-4413-B3D9-9AC507B226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6434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7B5D0E-6FD0-43A9-85E2-A9111B369C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601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1B9543-E748-4D33-8E51-2089CF6922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1193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CF5A72-4876-423B-B793-6940AC1A7E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08083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2D532-15EB-4D40-A65F-1E7052FB61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7851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98540-B8F1-4075-9425-12D392D064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5800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AB2BE5-8A9D-4125-BDC5-96A6948F3F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4040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0B714B-037D-49A4-AF74-C0EE2D8122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1744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AD608-D4B3-4209-A598-AD3B4C6F7F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972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DBEE5B-1CBF-4852-A5C6-AF71A9A7C1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4177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F52E1F-C063-4760-B067-51EC47198B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44605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CEDB08-B6D6-4865-8F72-B3ABCCCD129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0115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6C165F-684A-4CAE-9419-7BBA6E03B8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00053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853AD0-5DD8-4826-BEBA-A2317006B9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50828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8A6C5-C645-40FE-8E1B-0F6C83A58D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61414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D2182-6718-427F-80E7-090D39852E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26553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CBF659-D007-4C21-B3B1-E095F6898E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1312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8D83F-9402-4632-BC96-09782E318C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38656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0D2647-F66D-4CEA-8D79-41D6F6058F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89136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AACFA6-7364-483E-AEB5-1F6DA117C9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9680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E0EA0-0466-4710-86F6-D59C565DBF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46511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054031-1CBB-4375-B933-E0DBFB6B6B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78843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93A773-522B-446D-B297-A9D9AC4F75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65267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B7649A-4A6C-4284-A234-D83E03C074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41934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AF8E4F-7E5D-4232-B497-7987D0C95A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44842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E756B6-9453-419E-A4B9-DDE1BAA808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97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889DD-ED54-4F35-9C34-BD6A4536DD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27754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2117A4-A8E8-4957-BA69-4DAD10A95E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7302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563F0A-55FA-4D26-A066-73F0F90084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37780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88C4BE-F92C-4A00-AF94-7B6CADD42E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86864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0A12DC-920B-4EE4-95C1-93A5A85065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8905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850B9-C874-4970-87DB-4FE3089F01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0766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254C51-0B63-426C-9AB9-99A967A049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06713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C00E9-5AC9-4F34-BA50-25E4DFC359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455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074C04-3DD1-42DF-864E-3A1851EAD7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68030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CC94D4-D506-468F-AF7B-21E77214E1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47880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38CCF-F104-4277-BF04-6B58B1AF0A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56755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3D1CA5-1ADF-44D9-9D54-8673C88082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66926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54B7D-2E50-49FB-B0BB-AB7D985159F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01400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6CC37A-FB98-4089-AEC8-74607AA70D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01011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29B2B4-49E1-4959-9D80-B4884D6A4E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39887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A64C57-6B42-414E-9F74-C8BAB06E3A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4766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5C6C74-8FB0-4420-9BD0-159FF32094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77969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19991B-B88F-41BC-AC36-E501104F98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53028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E55FE8-8488-4A3C-A41E-9431082A73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7731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4D2F41-9161-4C41-85FF-DCD72E5626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538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EAA47-D17D-475E-BD6B-4DECC1FEDA1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8840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A5DB30-E9FC-4B91-9BF3-FE254928E3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7736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06BC5-4FA9-45BC-828F-471D7D52F9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346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8E4EB-8763-411D-9192-FB2D864A0E10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20-</a:t>
            </a:r>
            <a:fld id="{5E0E1937-45C2-4103-8C9D-4A552F360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6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07D85-7061-4DB2-BA59-8CFA91DDC3C8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20-</a:t>
            </a:r>
            <a:fld id="{97E3A791-B3F6-4962-8B2F-4E741CBA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2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D61E-9341-42FF-91F6-30303F8E37BD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20-</a:t>
            </a:r>
            <a:fld id="{8D7E5AEA-B5D2-4518-8A3E-FD8AA5C4C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4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53576-AF19-42D3-952A-66F4CA23BD61}" type="datetime1">
              <a:rPr lang="en-US"/>
              <a:pPr>
                <a:defRPr/>
              </a:pPr>
              <a:t>5/13/2015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20-</a:t>
            </a:r>
            <a:fld id="{FF7FF5B8-BB2B-4395-876C-9218F9AC6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048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DE06-A220-42DF-92E4-0140831FE47A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20-</a:t>
            </a:r>
            <a:fld id="{0F2B1E71-F925-41F1-9479-484F70571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0935B-D5AA-4189-9DC7-EC3AB8385649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20-</a:t>
            </a:r>
            <a:fld id="{EA5C52AD-0E23-4530-AA03-6DBE54EA1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1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84300-CC3A-4D44-92DE-78DCA26D8492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20-</a:t>
            </a:r>
            <a:fld id="{F2BECB96-E4F8-4A31-9578-AD06DBBDE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2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1260-118A-4F76-8EBD-6474EE8857E4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20-</a:t>
            </a:r>
            <a:fld id="{22FDAE72-E5D6-4423-BD4D-6156E818B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8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8C2D4-EC66-4B84-A840-83F3E9E24194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20-</a:t>
            </a:r>
            <a:fld id="{6B356C37-111D-44D5-A86C-ED53F54BE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FE944-39B9-4390-9A3D-DD9264F034E0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20-</a:t>
            </a:r>
            <a:fld id="{4E1ADCB5-3A00-4BAA-806B-2D30190FF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8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FE80-AD8D-49C4-9074-6C3D2EDF9024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20-</a:t>
            </a:r>
            <a:fld id="{102CBFE0-F558-45FA-9F46-596823056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9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DA29BD-78BB-4F42-BA39-0B2643068BEF}" type="datetime1">
              <a:rPr lang="en-US"/>
              <a:pPr>
                <a:defRPr/>
              </a:pPr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51AE7A54-2FF8-47FB-8977-DF0B8A146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Applets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29300" y="4989165"/>
            <a:ext cx="2971800" cy="138499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Slides prepared by Rose Williams, </a:t>
            </a:r>
            <a:r>
              <a:rPr lang="en-US" sz="1400" i="1" dirty="0">
                <a:solidFill>
                  <a:schemeClr val="tx1">
                    <a:alpha val="42000"/>
                  </a:schemeClr>
                </a:solidFill>
              </a:rPr>
              <a:t>Binghamton University</a:t>
            </a: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 </a:t>
            </a:r>
            <a:endParaRPr lang="en-US" sz="1400" dirty="0" smtClean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alpha val="42000"/>
                  </a:schemeClr>
                </a:solidFill>
              </a:rPr>
              <a:t>Kenrick Mock, </a:t>
            </a:r>
            <a:r>
              <a:rPr lang="en-US" sz="1400" i="1" dirty="0" smtClean="0">
                <a:solidFill>
                  <a:schemeClr val="tx1">
                    <a:alpha val="42000"/>
                  </a:schemeClr>
                </a:solidFill>
              </a:rPr>
              <a:t>University of Alaska Anchorage</a:t>
            </a:r>
            <a:r>
              <a:rPr lang="en-US" sz="1400" dirty="0" smtClean="0">
                <a:solidFill>
                  <a:schemeClr val="tx1">
                    <a:alpha val="42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70624" y="6257836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alibri" pitchFamily="34" charset="0"/>
              </a:rPr>
              <a:t>Copyright © </a:t>
            </a:r>
            <a:r>
              <a:rPr lang="en-US" sz="1100" dirty="0" smtClean="0">
                <a:latin typeface="Calibri" pitchFamily="34" charset="0"/>
              </a:rPr>
              <a:t>2016 </a:t>
            </a:r>
            <a:r>
              <a:rPr lang="en-US" sz="1100" dirty="0">
                <a:latin typeface="Calibri" pitchFamily="34" charset="0"/>
              </a:rPr>
              <a:t>Pearson </a:t>
            </a:r>
            <a:r>
              <a:rPr lang="en-US" sz="1100" dirty="0" smtClean="0">
                <a:latin typeface="Calibri" pitchFamily="34" charset="0"/>
              </a:rPr>
              <a:t>Inc. </a:t>
            </a:r>
            <a:r>
              <a:rPr lang="en-US" sz="1100" dirty="0">
                <a:latin typeface="Calibri" pitchFamily="34" charset="0"/>
              </a:rPr>
              <a:t>All rights reserved.</a:t>
            </a:r>
            <a:endParaRPr lang="en-CA" sz="1100" dirty="0">
              <a:latin typeface="Calibri" pitchFamily="34" charset="0"/>
            </a:endParaRPr>
          </a:p>
        </p:txBody>
      </p:sp>
      <p:pic>
        <p:nvPicPr>
          <p:cNvPr id="10" name="Picture 9" descr="http://www-fp.pearsonhighered.com/assets/hip/images/bigcovers/0134041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" y="0"/>
            <a:ext cx="5545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224" y="6495612"/>
            <a:ext cx="1180952" cy="2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Matching pairs of commands may be nested inside one another, but they may not cross each other: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Unlike Java, HTML commands are not case sensitive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An HTML file is a text file whose name should end with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.html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HTML Formatting Commands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6858000" y="2667000"/>
            <a:ext cx="1600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&lt;h1&gt;</a:t>
            </a:r>
          </a:p>
          <a:p>
            <a:pPr eaLnBrk="1" hangingPunct="1"/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&lt;center&gt;</a:t>
            </a:r>
          </a:p>
          <a:p>
            <a:pPr eaLnBrk="1" hangingPunct="1"/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OK!</a:t>
            </a:r>
          </a:p>
          <a:p>
            <a:pPr eaLnBrk="1" hangingPunct="1"/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&lt;/center&gt; &lt;/h1&gt;</a:t>
            </a:r>
            <a:endParaRPr lang="en-US">
              <a:latin typeface="Calibri" pitchFamily="34" charset="0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2743200" y="2667000"/>
            <a:ext cx="1600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&lt;h1&gt;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&lt;center&gt;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Oops!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&lt;/h1&gt;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&lt;/center&gt;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22534" name="Group 13"/>
          <p:cNvGrpSpPr>
            <a:grpSpLocks/>
          </p:cNvGrpSpPr>
          <p:nvPr/>
        </p:nvGrpSpPr>
        <p:grpSpPr bwMode="auto">
          <a:xfrm>
            <a:off x="2209800" y="2859088"/>
            <a:ext cx="523875" cy="908050"/>
            <a:chOff x="1392" y="1801"/>
            <a:chExt cx="330" cy="572"/>
          </a:xfrm>
        </p:grpSpPr>
        <p:sp>
          <p:nvSpPr>
            <p:cNvPr id="22549" name="Line 9"/>
            <p:cNvSpPr>
              <a:spLocks noChangeShapeType="1"/>
            </p:cNvSpPr>
            <p:nvPr/>
          </p:nvSpPr>
          <p:spPr bwMode="auto">
            <a:xfrm>
              <a:off x="1392" y="1804"/>
              <a:ext cx="0" cy="5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10"/>
            <p:cNvSpPr>
              <a:spLocks noChangeShapeType="1"/>
            </p:cNvSpPr>
            <p:nvPr/>
          </p:nvSpPr>
          <p:spPr bwMode="auto">
            <a:xfrm>
              <a:off x="1392" y="2373"/>
              <a:ext cx="3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12"/>
            <p:cNvSpPr>
              <a:spLocks noChangeShapeType="1"/>
            </p:cNvSpPr>
            <p:nvPr/>
          </p:nvSpPr>
          <p:spPr bwMode="auto">
            <a:xfrm>
              <a:off x="1396" y="1801"/>
              <a:ext cx="3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5" name="Group 14"/>
          <p:cNvGrpSpPr>
            <a:grpSpLocks/>
          </p:cNvGrpSpPr>
          <p:nvPr/>
        </p:nvGrpSpPr>
        <p:grpSpPr bwMode="auto">
          <a:xfrm>
            <a:off x="2319338" y="3171825"/>
            <a:ext cx="422275" cy="908050"/>
            <a:chOff x="1392" y="1801"/>
            <a:chExt cx="330" cy="572"/>
          </a:xfrm>
        </p:grpSpPr>
        <p:sp>
          <p:nvSpPr>
            <p:cNvPr id="22546" name="Line 15"/>
            <p:cNvSpPr>
              <a:spLocks noChangeShapeType="1"/>
            </p:cNvSpPr>
            <p:nvPr/>
          </p:nvSpPr>
          <p:spPr bwMode="auto">
            <a:xfrm>
              <a:off x="1392" y="1804"/>
              <a:ext cx="0" cy="5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16"/>
            <p:cNvSpPr>
              <a:spLocks noChangeShapeType="1"/>
            </p:cNvSpPr>
            <p:nvPr/>
          </p:nvSpPr>
          <p:spPr bwMode="auto">
            <a:xfrm>
              <a:off x="1392" y="2373"/>
              <a:ext cx="3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17"/>
            <p:cNvSpPr>
              <a:spLocks noChangeShapeType="1"/>
            </p:cNvSpPr>
            <p:nvPr/>
          </p:nvSpPr>
          <p:spPr bwMode="auto">
            <a:xfrm>
              <a:off x="1396" y="1801"/>
              <a:ext cx="32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6" name="Group 18"/>
          <p:cNvGrpSpPr>
            <a:grpSpLocks/>
          </p:cNvGrpSpPr>
          <p:nvPr/>
        </p:nvGrpSpPr>
        <p:grpSpPr bwMode="auto">
          <a:xfrm>
            <a:off x="6103938" y="2851150"/>
            <a:ext cx="757237" cy="1255713"/>
            <a:chOff x="1392" y="1801"/>
            <a:chExt cx="330" cy="572"/>
          </a:xfrm>
        </p:grpSpPr>
        <p:sp>
          <p:nvSpPr>
            <p:cNvPr id="22543" name="Line 19"/>
            <p:cNvSpPr>
              <a:spLocks noChangeShapeType="1"/>
            </p:cNvSpPr>
            <p:nvPr/>
          </p:nvSpPr>
          <p:spPr bwMode="auto">
            <a:xfrm>
              <a:off x="1392" y="1804"/>
              <a:ext cx="0" cy="566"/>
            </a:xfrm>
            <a:prstGeom prst="line">
              <a:avLst/>
            </a:prstGeom>
            <a:noFill/>
            <a:ln w="9525">
              <a:solidFill>
                <a:srgbClr val="034CA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20"/>
            <p:cNvSpPr>
              <a:spLocks noChangeShapeType="1"/>
            </p:cNvSpPr>
            <p:nvPr/>
          </p:nvSpPr>
          <p:spPr bwMode="auto">
            <a:xfrm>
              <a:off x="1392" y="2373"/>
              <a:ext cx="326" cy="0"/>
            </a:xfrm>
            <a:prstGeom prst="line">
              <a:avLst/>
            </a:prstGeom>
            <a:noFill/>
            <a:ln w="9525">
              <a:solidFill>
                <a:srgbClr val="034CA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21"/>
            <p:cNvSpPr>
              <a:spLocks noChangeShapeType="1"/>
            </p:cNvSpPr>
            <p:nvPr/>
          </p:nvSpPr>
          <p:spPr bwMode="auto">
            <a:xfrm>
              <a:off x="1396" y="1801"/>
              <a:ext cx="326" cy="0"/>
            </a:xfrm>
            <a:prstGeom prst="line">
              <a:avLst/>
            </a:prstGeom>
            <a:noFill/>
            <a:ln w="9525">
              <a:solidFill>
                <a:srgbClr val="034CA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7" name="Group 22"/>
          <p:cNvGrpSpPr>
            <a:grpSpLocks/>
          </p:cNvGrpSpPr>
          <p:nvPr/>
        </p:nvGrpSpPr>
        <p:grpSpPr bwMode="auto">
          <a:xfrm>
            <a:off x="6345238" y="3163888"/>
            <a:ext cx="523875" cy="617537"/>
            <a:chOff x="1392" y="1801"/>
            <a:chExt cx="330" cy="572"/>
          </a:xfrm>
        </p:grpSpPr>
        <p:sp>
          <p:nvSpPr>
            <p:cNvPr id="22540" name="Line 23"/>
            <p:cNvSpPr>
              <a:spLocks noChangeShapeType="1"/>
            </p:cNvSpPr>
            <p:nvPr/>
          </p:nvSpPr>
          <p:spPr bwMode="auto">
            <a:xfrm>
              <a:off x="1392" y="1804"/>
              <a:ext cx="0" cy="566"/>
            </a:xfrm>
            <a:prstGeom prst="line">
              <a:avLst/>
            </a:prstGeom>
            <a:noFill/>
            <a:ln w="9525">
              <a:solidFill>
                <a:srgbClr val="034CA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24"/>
            <p:cNvSpPr>
              <a:spLocks noChangeShapeType="1"/>
            </p:cNvSpPr>
            <p:nvPr/>
          </p:nvSpPr>
          <p:spPr bwMode="auto">
            <a:xfrm>
              <a:off x="1392" y="2373"/>
              <a:ext cx="326" cy="0"/>
            </a:xfrm>
            <a:prstGeom prst="line">
              <a:avLst/>
            </a:prstGeom>
            <a:noFill/>
            <a:ln w="9525">
              <a:solidFill>
                <a:srgbClr val="034CA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25"/>
            <p:cNvSpPr>
              <a:spLocks noChangeShapeType="1"/>
            </p:cNvSpPr>
            <p:nvPr/>
          </p:nvSpPr>
          <p:spPr bwMode="auto">
            <a:xfrm>
              <a:off x="1396" y="1801"/>
              <a:ext cx="326" cy="0"/>
            </a:xfrm>
            <a:prstGeom prst="line">
              <a:avLst/>
            </a:prstGeom>
            <a:noFill/>
            <a:ln w="9525">
              <a:solidFill>
                <a:srgbClr val="034CA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CEC77685-DDBE-489D-B0DA-EDE26BDFB4E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 of an HTML Document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1989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entire HTML document should be enclosed in the pair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&lt;html&gt;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&lt;/html&gt;</a:t>
            </a:r>
            <a:r>
              <a:rPr lang="en-US" sz="2800" smtClean="0"/>
              <a:t> at the beginning and end of the document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head of the document is enclosed in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&lt;head&gt;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&lt;/head&gt;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head is not displayed when the page is viewed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records information that is used by a browser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head can contain a title, enclosed in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&lt;title&gt;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&lt;/title&gt;</a:t>
            </a:r>
            <a:r>
              <a:rPr lang="en-US" sz="28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title is used as a name for the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A54FE5BD-5970-4206-A489-1E6BFBCDBCE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 of an HTML Document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part of the document that is displayed on the screen is divided into two parts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body is the real content of the document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is enclosed in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&lt;body&gt;</a:t>
            </a:r>
            <a:r>
              <a:rPr lang="en-US" sz="2400" smtClean="0"/>
              <a:t>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&lt;/body&gt;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other part should contain the e-mail address for contacting the document's maintainer, and the date that the document was last modified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is enclosed in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&lt;address&gt;</a:t>
            </a:r>
            <a:r>
              <a:rPr lang="en-US" sz="2400" smtClean="0"/>
              <a:t>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&lt;/address&gt;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BE14B7A5-C3D1-4BCB-AEC6-DA24F86BBFD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Outline of a Simple HTML Document (Part 1 of 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2ED37610-D8A7-4694-8BD5-DD6DD59D87C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824038"/>
            <a:ext cx="77898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Outline of a Simple HTML Document (Part 2 of 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2DA1D69D-C071-4A19-B382-3A9E9BC9BCA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62088"/>
            <a:ext cx="7789863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Outline of a Simple HTML Document (Part 3 of 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C0437850-D9A2-4496-B057-DE21A12F682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971675"/>
            <a:ext cx="778986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HTML Document (Part 1 of 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FDC3A8D0-6177-4B0C-9D71-02C23C7458B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619250"/>
            <a:ext cx="778986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HTML Document (Part 2 of 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630D19A5-EA97-4510-9F54-B40FC04074A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395413"/>
            <a:ext cx="7789863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HTML Document (Part 3 of 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4C221D86-2AE6-41B9-9364-BF5B6F94FE4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814513"/>
            <a:ext cx="778986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Browser View of HTML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23290373-362A-414B-9034-5CE39E4EDEA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2862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Java programs are divided into two main categories, </a:t>
            </a:r>
            <a:r>
              <a:rPr lang="en-US" i="1" smtClean="0"/>
              <a:t>applets</a:t>
            </a:r>
            <a:r>
              <a:rPr lang="en-US" smtClean="0"/>
              <a:t> and </a:t>
            </a:r>
            <a:r>
              <a:rPr lang="en-US" i="1" smtClean="0"/>
              <a:t>applications</a:t>
            </a:r>
          </a:p>
          <a:p>
            <a:pPr eaLnBrk="1" hangingPunct="1"/>
            <a:r>
              <a:rPr lang="en-US" smtClean="0"/>
              <a:t>An application</a:t>
            </a:r>
            <a:r>
              <a:rPr lang="en-US" i="1" smtClean="0"/>
              <a:t> </a:t>
            </a:r>
            <a:r>
              <a:rPr lang="en-US" smtClean="0"/>
              <a:t>is an ordinary Java program</a:t>
            </a:r>
          </a:p>
          <a:p>
            <a:pPr eaLnBrk="1" hangingPunct="1"/>
            <a:r>
              <a:rPr lang="en-US" smtClean="0"/>
              <a:t>An applet is a kind of Java program that can be run across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64A5A8F3-50A5-4643-9843-9AC64EF6AA9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URL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</a:t>
            </a:r>
            <a:r>
              <a:rPr lang="en-US" sz="2800" i="1" smtClean="0"/>
              <a:t>URL</a:t>
            </a:r>
            <a:r>
              <a:rPr lang="en-US" sz="2800" smtClean="0"/>
              <a:t> is the name of an HTML document on the Web</a:t>
            </a:r>
          </a:p>
          <a:p>
            <a:pPr lvl="1" eaLnBrk="1" hangingPunct="1"/>
            <a:r>
              <a:rPr lang="en-US" sz="2400" smtClean="0"/>
              <a:t>URL is an acronym for </a:t>
            </a:r>
            <a:r>
              <a:rPr lang="en-US" sz="2400" i="1" smtClean="0"/>
              <a:t>Uniform Resource Locator</a:t>
            </a:r>
          </a:p>
          <a:p>
            <a:pPr eaLnBrk="1" hangingPunct="1"/>
            <a:r>
              <a:rPr lang="en-US" sz="2800" smtClean="0"/>
              <a:t>URLs often begin with </a:t>
            </a:r>
            <a:r>
              <a:rPr lang="en-US" sz="2800" b="1" i="1" smtClean="0">
                <a:solidFill>
                  <a:srgbClr val="034CA1"/>
                </a:solidFill>
                <a:latin typeface="Courier New" pitchFamily="49" charset="0"/>
              </a:rPr>
              <a:t>http</a:t>
            </a:r>
          </a:p>
          <a:p>
            <a:pPr lvl="1" eaLnBrk="1" hangingPunct="1"/>
            <a:r>
              <a:rPr lang="en-US" sz="2400" smtClean="0"/>
              <a:t>This is the name of the protocol used to transfer and interpret the HTML document</a:t>
            </a:r>
          </a:p>
          <a:p>
            <a:pPr lvl="1" eaLnBrk="1" hangingPunct="1"/>
            <a:r>
              <a:rPr lang="en-US" sz="2400" smtClean="0"/>
              <a:t>Most browsers will fill in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http://</a:t>
            </a:r>
            <a:r>
              <a:rPr lang="en-US" sz="2400" smtClean="0"/>
              <a:t> if it is omitted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56D59560-E1D0-491D-99F8-3A1DD72ECEA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Hyperlinks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Text can be marked as a hyperlink so that if a user clicks that text, the browser goes to another Web page specified by the link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&lt;a href="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PathToDocument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"&gt;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TextToClick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&lt;/a&gt;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PathToDocument</a:t>
            </a:r>
            <a:r>
              <a:rPr lang="en-US" sz="2400" b="1" smtClean="0"/>
              <a:t> </a:t>
            </a:r>
            <a:r>
              <a:rPr lang="en-US" sz="2400" smtClean="0"/>
              <a:t>can be a full or relative path name to an HTML file, or a URL to any place on the Web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TextToClick</a:t>
            </a:r>
            <a:r>
              <a:rPr lang="en-US" sz="2400" smtClean="0"/>
              <a:t> will be displayed and underlined by the browser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95ECF4E1-C08C-43F9-8B97-A9D2C93A26E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Inserting a Picture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picture can also be inserted in an HTML document </a:t>
            </a:r>
          </a:p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&lt;img src="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PathToPicture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"&gt;</a:t>
            </a:r>
          </a:p>
          <a:p>
            <a:pPr lvl="1" eaLnBrk="1" hangingPunct="1">
              <a:buFontTx/>
              <a:buNone/>
            </a:pPr>
            <a:endParaRPr lang="en-US" sz="800" b="1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sz="2400" smtClean="0"/>
              <a:t>The 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PathToPicture</a:t>
            </a:r>
            <a:r>
              <a:rPr lang="en-US" sz="2400" b="1" smtClean="0"/>
              <a:t> </a:t>
            </a:r>
            <a:r>
              <a:rPr lang="en-US" sz="2400" smtClean="0"/>
              <a:t>can be a full or relative path name to a file with a digitally encoded picture</a:t>
            </a:r>
          </a:p>
          <a:p>
            <a:pPr lvl="1" eaLnBrk="1" hangingPunct="1"/>
            <a:r>
              <a:rPr lang="en-US" sz="2400" smtClean="0"/>
              <a:t>Most commonly used picture-encoding formats are accepted, such as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.gif</a:t>
            </a:r>
            <a:r>
              <a:rPr lang="en-US" sz="2400" smtClean="0"/>
              <a:t>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.tiff</a:t>
            </a:r>
            <a:r>
              <a:rPr lang="en-US" sz="2400" smtClean="0"/>
              <a:t>,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.jpg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E5EFF4DA-A819-4C22-A675-16290F67B80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 HTML Document with a Hyperlink and a Picture (Part 1 of 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CC5F3097-1D2E-4344-B738-B102323A17A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395413"/>
            <a:ext cx="7627937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 HTML Document with a Hyperlink and a Picture (Part 2 of 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1021F403-F6EE-488E-9589-91436F21791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595438"/>
            <a:ext cx="7732713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 HTML Document with a Hyperlink and a Picture (Part 3 of 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385BBEFA-639B-4645-A6D8-0E70D1E73E6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514475"/>
            <a:ext cx="7532687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Browser View of an HTML Document with a Hyperlink and a Picture</a:t>
            </a:r>
          </a:p>
        </p:txBody>
      </p:sp>
      <p:pic>
        <p:nvPicPr>
          <p:cNvPr id="38915" name="Picture 13" descr="savitch_c18d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9" b="2232"/>
          <a:stretch>
            <a:fillRect/>
          </a:stretch>
        </p:blipFill>
        <p:spPr bwMode="auto">
          <a:xfrm>
            <a:off x="811213" y="1200150"/>
            <a:ext cx="6562725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58D33351-7700-4C97-8807-6DD89F0DB4C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Not Using Your Browser's Refresh Command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3005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Browsers normally keep copies of the most recently viewed HTML pages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This helps the browser retrieve a page quickly when someone returns to that page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This feature can be a problem when designing and debugging an HTML page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If a change is made to a page, and that page is viewed again, it may still look the same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This is because the copy is being viewed, not the new page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Browsers have a command to reload a page, and thus get the most recent version of 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It is usually called "Refresh" or "Reload", and is a button or menu item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974C31BD-07C8-4942-A8FB-04DDD38C384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Tip:  Other Languages for Authoring Web Pages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HTML is a low-level language for a Web browser much the same as assembly language is a low-level language for a computer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Most Web page designers today use a high-level Web page design language that translates into HTML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For example Dreamweaver (Macromedia, Inc.), FrontPage (Microsoft Corporation), and GoLive (Adobe Systems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A706BA58-E59F-48B7-8C10-0D01AA3B2D7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Programming Applets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word </a:t>
            </a:r>
            <a:r>
              <a:rPr lang="en-US" sz="2800" i="1" smtClean="0"/>
              <a:t>applet</a:t>
            </a:r>
            <a:r>
              <a:rPr lang="en-US" sz="2800" smtClean="0"/>
              <a:t> is meant to suggest a small </a:t>
            </a:r>
            <a:r>
              <a:rPr lang="en-US" sz="2800" i="1" smtClean="0"/>
              <a:t>application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Applets were intended to be small programs run over the Internet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However, there are no size constraints on applets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Applets can be viewed over the Internet, or without any connection to the internet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An applet is similar to a Swing GUI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 fact, almost all of the Swing techniques can be used in applets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C4266ABB-9C8F-447A-9542-E50871971F6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Brief Introduction to HTML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 smtClean="0"/>
              <a:t>HTML</a:t>
            </a:r>
            <a:r>
              <a:rPr lang="en-US" sz="2800" smtClean="0"/>
              <a:t> stands for </a:t>
            </a:r>
            <a:r>
              <a:rPr lang="en-US" sz="2800" i="1" smtClean="0"/>
              <a:t>Hypertext Markup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/>
              <a:t>Hypertext</a:t>
            </a:r>
            <a:r>
              <a:rPr lang="en-US" sz="2400" smtClean="0"/>
              <a:t> is text viewed on a browser that contains clickable entries called </a:t>
            </a:r>
            <a:r>
              <a:rPr lang="en-US" sz="2400" i="1" smtClean="0"/>
              <a:t>links</a:t>
            </a:r>
            <a:r>
              <a:rPr lang="en-US" sz="2400" smtClean="0"/>
              <a:t> or </a:t>
            </a:r>
            <a:r>
              <a:rPr lang="en-US" sz="2400" i="1" smtClean="0"/>
              <a:t>hyperlinks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When a link or hyperlink is clicked, the document specified by the link is displayed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HTML is a language used to write </a:t>
            </a:r>
            <a:r>
              <a:rPr lang="en-US" sz="2800" i="1" smtClean="0"/>
              <a:t>HTML documents</a:t>
            </a:r>
            <a:r>
              <a:rPr lang="en-US" sz="2800" smtClean="0"/>
              <a:t> or </a:t>
            </a:r>
            <a:r>
              <a:rPr lang="en-US" sz="2800" i="1" smtClean="0"/>
              <a:t>pages</a:t>
            </a:r>
            <a:r>
              <a:rPr lang="en-US" sz="2800" smtClean="0"/>
              <a:t> that will be viewed on a Web browser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048FBE50-320E-4198-809A-8FC08373010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an Applet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applet class is normally defined as a derived class of the class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JApplet</a:t>
            </a:r>
          </a:p>
          <a:p>
            <a:pPr lvl="1" eaLnBrk="1" hangingPunct="1"/>
            <a:r>
              <a:rPr lang="en-US" smtClean="0"/>
              <a:t>The class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JApplet</a:t>
            </a:r>
            <a:r>
              <a:rPr lang="en-US" smtClean="0"/>
              <a:t> is in the package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javax.swing</a:t>
            </a:r>
          </a:p>
          <a:p>
            <a:pPr eaLnBrk="1" hangingPunct="1"/>
            <a:r>
              <a:rPr lang="en-US" smtClean="0"/>
              <a:t>There is also an older class,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Applet</a:t>
            </a:r>
            <a:r>
              <a:rPr lang="en-US" smtClean="0"/>
              <a:t>, which has been superseded by 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JApplet</a:t>
            </a:r>
            <a:r>
              <a:rPr lang="en-US" smtClean="0"/>
              <a:t>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FEC44B26-6D5A-4572-A704-9546AECCD44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Applets in the Class Hierarchy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248F0C6C-6EBF-4CA2-9067-2901714CFC14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59721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Designing an Applet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An applet class can be designed as a derived class of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JApplet</a:t>
            </a:r>
            <a:r>
              <a:rPr lang="en-US" sz="2800" smtClean="0"/>
              <a:t> in much the same way that regular Swing GUIs are defined as derived classes of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</a:p>
          <a:p>
            <a:pPr eaLnBrk="1" hangingPunct="1"/>
            <a:r>
              <a:rPr lang="en-US" sz="2800" smtClean="0"/>
              <a:t>However, an applet normally defines no constructors</a:t>
            </a:r>
          </a:p>
          <a:p>
            <a:pPr lvl="1" eaLnBrk="1" hangingPunct="1"/>
            <a:r>
              <a:rPr lang="en-US" sz="2400" smtClean="0"/>
              <a:t>The method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init</a:t>
            </a:r>
            <a:r>
              <a:rPr lang="en-US" sz="2400" smtClean="0"/>
              <a:t> performs the initializations that would be performed in a constructor for a regular Swing GUI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154860D0-A400-40FF-AB6E-58D4D3A942F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Designing an Applet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Components can be added to an applet in the same way that a component is added to a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</a:p>
          <a:p>
            <a:pPr lvl="1" eaLnBrk="1" hangingPunct="1"/>
            <a:r>
              <a:rPr lang="en-US" smtClean="0"/>
              <a:t>The method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mtClean="0"/>
              <a:t> is used to add components to an applet in the same way that components are added to a 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5C84E32C-3B22-4CD3-96AD-AE4356CD64F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Applet (Part 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0214F81E-98FD-47E0-BC9E-EFE17BFDDD2E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52563"/>
            <a:ext cx="7789863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Applet (Part 2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73C7F75E-FA46-4517-98C8-539F4841F74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08888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How Applets Differ from Swing GUIs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Some of the items included in a Swing GUI are not included in an applet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Applets do not contain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main</a:t>
            </a:r>
            <a:r>
              <a:rPr lang="en-US" sz="2400" smtClean="0"/>
              <a:t> or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setVisible</a:t>
            </a:r>
            <a:r>
              <a:rPr lang="en-US" sz="2400" smtClean="0"/>
              <a:t>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Applets are displayed automatically by a Web page or an applet viewer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Applets do not have titles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Therefore, they do not use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setTitle</a:t>
            </a:r>
            <a:r>
              <a:rPr lang="en-US" sz="2000" smtClean="0"/>
              <a:t>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They are normally embedded in an HTML document, and the HTML document can add any desired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831AEF8C-0D55-46EC-B0DF-D309610D9F50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How Applets Differ from Swing GUIs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Applets do not use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setSize</a:t>
            </a:r>
            <a:r>
              <a:rPr lang="en-US" sz="2800" smtClean="0"/>
              <a:t> method</a:t>
            </a:r>
          </a:p>
          <a:p>
            <a:pPr lvl="1" eaLnBrk="1" hangingPunct="1"/>
            <a:r>
              <a:rPr lang="en-US" sz="2400" smtClean="0"/>
              <a:t>The HTML document takes care of sizing the applet</a:t>
            </a:r>
          </a:p>
          <a:p>
            <a:pPr eaLnBrk="1" hangingPunct="1"/>
            <a:r>
              <a:rPr lang="en-US" sz="2800" smtClean="0"/>
              <a:t>Applets do not have a close-window button</a:t>
            </a:r>
          </a:p>
          <a:p>
            <a:pPr lvl="1" eaLnBrk="1" hangingPunct="1"/>
            <a:r>
              <a:rPr lang="en-US" sz="2400" smtClean="0"/>
              <a:t>Therefore, they do not have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setDefaultCloseOperation</a:t>
            </a:r>
            <a:r>
              <a:rPr lang="en-US" sz="2400" smtClean="0"/>
              <a:t> method</a:t>
            </a:r>
          </a:p>
          <a:p>
            <a:pPr lvl="1" eaLnBrk="1" hangingPunct="1"/>
            <a:r>
              <a:rPr lang="en-US" sz="2400" smtClean="0"/>
              <a:t>When the HTML document containing the applet is closed, then the applet is automatically closed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4F08D25A-AB3B-4C1A-98FB-CE207C427E67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Running an Applet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applet class is compiled in the same way as any other Java class</a:t>
            </a:r>
          </a:p>
          <a:p>
            <a:pPr lvl="1" eaLnBrk="1" hangingPunct="1"/>
            <a:r>
              <a:rPr lang="en-US" smtClean="0"/>
              <a:t>However, an applet is run differently from other Java programs</a:t>
            </a:r>
          </a:p>
          <a:p>
            <a:pPr eaLnBrk="1" hangingPunct="1"/>
            <a:r>
              <a:rPr lang="en-US" smtClean="0"/>
              <a:t>The normal way to run an applet is to embed it in an HTML document</a:t>
            </a:r>
          </a:p>
          <a:p>
            <a:pPr lvl="1" eaLnBrk="1" hangingPunct="1"/>
            <a:r>
              <a:rPr lang="en-US" smtClean="0"/>
              <a:t>The applet is then run and viewed through a Web browser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F49B895A-1995-4CD3-B71C-3D41596434DF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Running an Applet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 applet can also be viewed using an </a:t>
            </a:r>
            <a:r>
              <a:rPr lang="en-US" sz="2800" i="1" smtClean="0"/>
              <a:t>applet viewer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An applet viewer is a program designed to run an applet as a stand-alone program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Java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appletviewer</a:t>
            </a:r>
            <a:r>
              <a:rPr lang="en-US" sz="2800" smtClean="0"/>
              <a:t> can be used to run an applet: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appletviewer FirstApplet.html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It may be necessary, however, to create the HTML document, and place the applet in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A717B309-1711-4033-AD4E-612A2B87DDFD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Brief Introduction to HTML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HTML is made up of a collection of simple commands that can be inserted into a text file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This converts the text file into a document meant to be viewed with a Web browser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Some commands allow pictures and hyperlinks to be inserted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Others are editing commands that specify the main heading, subheading, paragraph beginning, and so forth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166855D6-4803-4FBA-AF75-EC14A6F0E05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Menus in a </a:t>
            </a:r>
            <a:r>
              <a:rPr lang="en-US" b="1" smtClean="0">
                <a:latin typeface="Courier New" pitchFamily="49" charset="0"/>
              </a:rPr>
              <a:t>JApplet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Menus are constructed and added to a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JApplet</a:t>
            </a:r>
            <a:r>
              <a:rPr lang="en-US" smtClean="0"/>
              <a:t> as they are for a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JApplet </a:t>
            </a:r>
            <a:r>
              <a:rPr lang="en-US" smtClean="0"/>
              <a:t>has a method named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setJMenuBar</a:t>
            </a:r>
            <a:r>
              <a:rPr lang="en-US" smtClean="0"/>
              <a:t> that behaves the same as 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setJMenuBar</a:t>
            </a:r>
            <a:r>
              <a:rPr lang="en-US" smtClean="0"/>
              <a:t> method of a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JApplet</a:t>
            </a:r>
            <a:r>
              <a:rPr lang="en-US" smtClean="0"/>
              <a:t> can also have menu bars added to a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JApplet</a:t>
            </a:r>
            <a:r>
              <a:rPr lang="en-US" smtClean="0"/>
              <a:t> or to a panel that is part of 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JApplet</a:t>
            </a:r>
            <a:r>
              <a:rPr lang="en-US" smtClean="0"/>
              <a:t> using 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mtClean="0"/>
              <a:t> method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EDC725C7-34B4-4148-A329-3C988BB4B71D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Tip:  Converting a Swing Application to an Applet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800" smtClean="0"/>
              <a:t>The fastest and easiest way to explain how to define an applet, is to explain how to modify a Swing GUI to transform it into an applet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Derive the class from 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JApplet</a:t>
            </a:r>
            <a:r>
              <a:rPr lang="en-US" sz="2400" smtClean="0"/>
              <a:t> instead of from the 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Remove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main</a:t>
            </a:r>
            <a:r>
              <a:rPr lang="en-US" sz="2400" smtClean="0"/>
              <a:t> method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/>
              <a:t>Replace the constructor with a no-parameter method named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init</a:t>
            </a:r>
            <a:r>
              <a:rPr lang="en-US" sz="2400" smtClean="0"/>
              <a:t> 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Char char="–"/>
            </a:pPr>
            <a:r>
              <a:rPr lang="en-US" sz="2000" smtClean="0"/>
              <a:t>The body of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init</a:t>
            </a:r>
            <a:r>
              <a:rPr lang="en-US" sz="2000" smtClean="0"/>
              <a:t> method can be the same as the body of the deleted constructor, but with some items removed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F2953230-ABEB-42BA-B28F-469652B71739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Tip:  Converting a Swing Application to an Applet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mtClean="0"/>
              <a:t>Delete any invocation of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super</a:t>
            </a:r>
            <a:r>
              <a:rPr lang="en-US" smtClean="0"/>
              <a:t>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mtClean="0"/>
              <a:t>Delete any method invocations that program the close-window button of a windowing GUI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mtClean="0"/>
              <a:t> Delete any invocation of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setTitle</a:t>
            </a:r>
            <a:r>
              <a:rPr lang="en-US" smtClean="0"/>
              <a:t>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mtClean="0"/>
              <a:t>Delete any invocation of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setSize</a:t>
            </a:r>
            <a:r>
              <a:rPr lang="en-US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10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smtClean="0"/>
              <a:t>The following applet was generated in this way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A2244707-0F96-4381-BA6D-115589EF5554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Applet Calculator (Part 1 of 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639244FF-3736-412A-8185-CEB5D2BDBEFD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990725"/>
            <a:ext cx="766603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Applet Calculator (Part 2 of 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26E8736A-2E77-4502-BD6E-31A1DC62F687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976438"/>
            <a:ext cx="767556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Applet Calculator (Part 3 of 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8CF8C026-EBC8-4518-B069-85E435B1EED5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643063"/>
            <a:ext cx="762793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Applet Calculator (Part 4 of 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7272E3F8-7D69-421B-B4A3-49BADE7CB5D9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876425"/>
            <a:ext cx="764698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Applet Calculator (Part 5 of 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A7C2AA92-F904-4A2C-BDCE-3140F3CBC86D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0421" name="TextBox 7"/>
          <p:cNvSpPr txBox="1">
            <a:spLocks noChangeArrowheads="1"/>
          </p:cNvSpPr>
          <p:nvPr/>
        </p:nvSpPr>
        <p:spPr bwMode="auto">
          <a:xfrm>
            <a:off x="1066800" y="5334000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The method </a:t>
            </a:r>
            <a:r>
              <a:rPr lang="en-US" b="1">
                <a:latin typeface="Calibri" pitchFamily="34" charset="0"/>
              </a:rPr>
              <a:t>actionPerformed</a:t>
            </a:r>
            <a:r>
              <a:rPr lang="en-US">
                <a:latin typeface="Calibri" pitchFamily="34" charset="0"/>
              </a:rPr>
              <a:t> is identical to the one in Display 17.19</a:t>
            </a: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666875"/>
            <a:ext cx="772318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2318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Applet Calculator (Part 6 of 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5C7627FB-6C8C-42A5-BB14-DDE7CAAB2E58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1446" name="TextBox 7"/>
          <p:cNvSpPr txBox="1">
            <a:spLocks noChangeArrowheads="1"/>
          </p:cNvSpPr>
          <p:nvPr/>
        </p:nvSpPr>
        <p:spPr bwMode="auto">
          <a:xfrm>
            <a:off x="2971800" y="3810000"/>
            <a:ext cx="5453063" cy="650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alibri" pitchFamily="34" charset="0"/>
              </a:rPr>
              <a:t>The methods assumingCorrectNumberFormats and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alibri" pitchFamily="34" charset="0"/>
              </a:rPr>
              <a:t>stringToDouble are identical to the ones in Display 17.19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Applet Calculator (Part 7 of 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426BBEEE-35AF-4218-B062-DCA383AD66E3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452563"/>
            <a:ext cx="774223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Brief Introduction to HTML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72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Much of HTML is simply a language for formatting text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However, HTML is not a word processor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is more like a very simple programming language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is similar to the annotations used by copy editors to mark a manuscript before it is typeset for production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HTML is not part of the Java language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There can be interaction between HTML and Java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HTML can be used to display a Java applet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C1944C2D-6053-4F30-8AB3-489B533071C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Applet Calculator (Part 8 of 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7063DF52-F540-47BE-9983-C2967AD53678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866900"/>
            <a:ext cx="77231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Applet Calculator (Part 9 of 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7A5A584A-180B-4630-AD26-9DFE51406BD5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395413"/>
            <a:ext cx="7551737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Pitfall: Browser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applet does not run in the web browser, it may be due to security restrictions on the computer</a:t>
            </a:r>
          </a:p>
          <a:p>
            <a:pPr lvl="1"/>
            <a:r>
              <a:rPr lang="en-US" dirty="0" smtClean="0"/>
              <a:t>In the control panel, select Java and change the security restrictions to allow Java applets to run in the browser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20-</a:t>
            </a:r>
            <a:fld id="{FF7FF5B8-BB2B-4395-876C-9218F9AC6B5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2016 Pearson Inc. 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04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An icon is a picture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It is typically, but not always, a small picture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An icon can be stored in a file of many different standard formats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Such as .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gif</a:t>
            </a:r>
            <a:r>
              <a:rPr lang="en-US" sz="2000" smtClean="0"/>
              <a:t>, .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tiff</a:t>
            </a:r>
            <a:r>
              <a:rPr lang="en-US" sz="2000" smtClean="0"/>
              <a:t>, or .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jpg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ImageIcon</a:t>
            </a:r>
            <a:r>
              <a:rPr lang="en-US" sz="2400" smtClean="0"/>
              <a:t> is used to convert a picture file to a Swing icon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Then it can be added as a component to any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Container</a:t>
            </a:r>
            <a:r>
              <a:rPr lang="en-US" sz="2000" smtClean="0"/>
              <a:t> class, such as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JApplet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class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ImageIcon</a:t>
            </a:r>
            <a:r>
              <a:rPr lang="en-US" sz="2000" smtClean="0"/>
              <a:t> is in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javax.swing</a:t>
            </a:r>
            <a:r>
              <a:rPr lang="en-US" sz="2000" smtClean="0"/>
              <a:t> package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900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ImageIcon 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NameOfImageIcon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= new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ImageIcon("</a:t>
            </a:r>
            <a:r>
              <a:rPr lang="en-US" sz="2000" b="1" i="1" smtClean="0">
                <a:solidFill>
                  <a:srgbClr val="034CA1"/>
                </a:solidFill>
                <a:latin typeface="Courier New" pitchFamily="49" charset="0"/>
              </a:rPr>
              <a:t>PictureFileName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C3F38E65-BB40-4C5C-82AE-6FA38FA37253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Adding Icons to an Applet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8486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easiest way to display an icon in an applet is to place it in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JLabel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following three lines create a label, create an icon, and then add the icon to the label: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JLabel aLabel=new JLabel("Welcome to my applet.");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ImageIcon dukeIcon = new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ImageIcon("duke_waving.gif");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aLabel.setIcon(dukeIcon);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character pictured in this icon is named </a:t>
            </a:r>
            <a:r>
              <a:rPr lang="en-US" sz="2400" i="1" smtClean="0">
                <a:solidFill>
                  <a:srgbClr val="034CA1"/>
                </a:solidFill>
              </a:rPr>
              <a:t>Duke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He is Sun Microsystem's mascot for the Java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BBE3BF5D-0145-45A6-8ED0-86BFC97AC068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Applet with an Icon (Part 1 of 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AB84639C-03EF-441B-B5B4-A5B05CA3577A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43075"/>
            <a:ext cx="77898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Applet with an Icon (Part 2 of 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BEAA75A1-8ECE-413C-B609-36D6E6FB8B72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257425"/>
            <a:ext cx="772318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Applet with an Icon (Part 3 of 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BA7E6926-8642-4F25-AB6E-E70742196E8B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96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8986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Inserting an Applet in an HTML Document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 applet can be placed in an HTML document with an </a:t>
            </a:r>
            <a:r>
              <a:rPr lang="en-US" sz="2800" i="1" smtClean="0"/>
              <a:t>applet tag: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&lt;applet code="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PathToApplet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     width=Number1 height=Number2&gt;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&lt;/applet&gt;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If given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.class</a:t>
            </a:r>
            <a:r>
              <a:rPr lang="en-US" sz="2800" smtClean="0"/>
              <a:t> file name only, then the HTML file and the applet file must be in the same directory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</a:t>
            </a:r>
            <a:r>
              <a:rPr lang="en-US" sz="2400" b="1" i="1" smtClean="0">
                <a:solidFill>
                  <a:srgbClr val="034CA1"/>
                </a:solidFill>
                <a:latin typeface="Courier New" pitchFamily="49" charset="0"/>
              </a:rPr>
              <a:t>PathToApplet</a:t>
            </a:r>
            <a:r>
              <a:rPr lang="en-US" sz="2400" smtClean="0"/>
              <a:t> can be a full or relative path name</a:t>
            </a:r>
            <a:endParaRPr lang="en-US" sz="2400" b="1" i="1" smtClean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9CC4C410-9CA6-4920-8CC2-72A2394DAD34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Inserting an Applet in an HTML Document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Note that the name of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.class</a:t>
            </a:r>
            <a:r>
              <a:rPr lang="en-US" sz="2400" smtClean="0"/>
              <a:t> file, not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.java</a:t>
            </a:r>
            <a:r>
              <a:rPr lang="en-US" sz="2400" smtClean="0"/>
              <a:t> file, is given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Note also that the width and height of the applet is given in this command, and not within the applet class definition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width and height are in pixels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following code, when placed in an HTML document, will display the calculator applet in a browser as shown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9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&lt;applet code="AppletCalculator.class"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      width=400 height=300&gt;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&lt;/applet&gt;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CCD48337-C5DB-465D-AD15-B7E3041A26DF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HTML Formatting Commands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There are two basic kinds of HTML commands 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Those that mark the beginning and end of a section of text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Those that mark a single location in the text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Commands that mark the beginning and end of a section of text have the form: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&lt;Command&gt;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Some text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&lt;/Command&gt;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BFE4BCCA-6B34-4E41-9669-1487142F655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Applet in an HTML Document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543800" cy="4038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&lt;html&gt;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&lt;head&gt;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&lt;title&gt;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Vampire Control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&lt;/title&gt;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&lt;/head&gt;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. . 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>
              <a:solidFill>
                <a:srgbClr val="034CA1"/>
              </a:solidFill>
              <a:latin typeface="Courier New" pitchFamily="49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&lt;applet code="AppletCalculator.class" width=400 height=300&gt;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&lt;/applet&gt;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b="1">
              <a:solidFill>
                <a:srgbClr val="034CA1"/>
              </a:solidFill>
              <a:latin typeface="Courier New" pitchFamily="49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. . 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&lt;/html&gt;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9895113C-32EE-4BDF-8AD9-0A0B44B599EA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Browser 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476E75BF-9F34-40B0-8CAE-E968CDF3004C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39052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Pitfall:  Using an Old Web Browser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An old browser may not be able to run applets from an HTML document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Even if a java application runs correctly on the same system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Web browsers do not use the same Java Virtual Machine used to run regular Java applications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An old browser will have an old Java Virtual Machine, or perhaps, no Java Virtual Machine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However, an applet viewer will work, as long as a recent version of Java is installed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48499A38-DE80-4E41-9E07-E3D219399312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Applets and Security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 applet can be a program, written by someone else, that runs on your computer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Whenever someone else's program runs on your computer, there are security questions you should ask: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Will it read information from your files?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Will it corrupt your operating system?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Applets are designed so that they cannot do any of these things (at least easily)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D82E7DA1-D377-4CD7-B485-D0A9C42AE9BE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HTML Formatting Commands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following makes the phrase "World's Greatest Home Page" a level 1 heading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Level 1 is the largest standard heading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&lt;h1&gt;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World's Greatest Home Page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&lt;/h1&gt;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Smaller headings, Level 2 and level 3, are generated by the commands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h2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h3</a:t>
            </a:r>
            <a:r>
              <a:rPr lang="en-US" sz="2800" smtClean="0"/>
              <a:t>, and so forth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1D8E6354-F2F8-43FC-8F7D-3BC99CC8926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HTML Formatting Commands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Commands that mark a single location in the text are not closed with the command of form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&lt;/Command&gt;</a:t>
            </a:r>
            <a:r>
              <a:rPr lang="en-US" sz="28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For example, the horizontal line command: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&lt;hr&gt;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Commands in HTML are relative commands, instead of being absolute commands that determine exact size or locations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browser determines the exact sizes and locations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EB7CBEDA-1D1A-454D-A36A-ED21527A2C3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HTML Formatting Commands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browser normally determines the location of line breaks in the displayed text</a:t>
            </a:r>
          </a:p>
          <a:p>
            <a:pPr lvl="1" eaLnBrk="1" hangingPunct="1"/>
            <a:r>
              <a:rPr lang="en-US" sz="2400" smtClean="0"/>
              <a:t>However, a line break can be forced by inserting a break command:</a:t>
            </a:r>
          </a:p>
          <a:p>
            <a:pPr lvl="2" eaLnBrk="1" hangingPunct="1"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&lt;br&gt;</a:t>
            </a:r>
          </a:p>
          <a:p>
            <a:pPr eaLnBrk="1" hangingPunct="1"/>
            <a:r>
              <a:rPr lang="en-US" sz="2800" smtClean="0"/>
              <a:t>Some layout specifications can be made as well</a:t>
            </a:r>
          </a:p>
          <a:p>
            <a:pPr lvl="1" eaLnBrk="1" hangingPunct="1"/>
            <a:r>
              <a:rPr lang="en-US" sz="2400" smtClean="0"/>
              <a:t>Anything between the commands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&lt;center&gt;</a:t>
            </a:r>
            <a:r>
              <a:rPr lang="en-US" sz="2400" smtClean="0"/>
              <a:t>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&lt;/center&gt;</a:t>
            </a:r>
            <a:r>
              <a:rPr lang="en-US" sz="2400" smtClean="0"/>
              <a:t> will be centered on the page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20-</a:t>
            </a:r>
            <a:fld id="{F90A3DFF-B37E-404A-9C79-6B097831678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3344</Words>
  <Application>Microsoft Office PowerPoint</Application>
  <PresentationFormat>On-screen Show (4:3)</PresentationFormat>
  <Paragraphs>455</Paragraphs>
  <Slides>63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Courier New</vt:lpstr>
      <vt:lpstr>Office Theme</vt:lpstr>
      <vt:lpstr>Chapter 20</vt:lpstr>
      <vt:lpstr>Introduction</vt:lpstr>
      <vt:lpstr>A Brief Introduction to HTML </vt:lpstr>
      <vt:lpstr>A Brief Introduction to HTML </vt:lpstr>
      <vt:lpstr>A Brief Introduction to HTML </vt:lpstr>
      <vt:lpstr>HTML Formatting Commands </vt:lpstr>
      <vt:lpstr>HTML Formatting Commands </vt:lpstr>
      <vt:lpstr>HTML Formatting Commands</vt:lpstr>
      <vt:lpstr>HTML Formatting Commands</vt:lpstr>
      <vt:lpstr>HTML Formatting Commands</vt:lpstr>
      <vt:lpstr>Outline of an HTML Document</vt:lpstr>
      <vt:lpstr>Outline of an HTML Document</vt:lpstr>
      <vt:lpstr>Outline of a Simple HTML Document (Part 1 of 3)</vt:lpstr>
      <vt:lpstr>Outline of a Simple HTML Document (Part 2 of 3)</vt:lpstr>
      <vt:lpstr>Outline of a Simple HTML Document (Part 3 of 3)</vt:lpstr>
      <vt:lpstr>An HTML Document (Part 1 of 3)</vt:lpstr>
      <vt:lpstr>An HTML Document (Part 2 of 3)</vt:lpstr>
      <vt:lpstr>An HTML Document (Part 3 of 3)</vt:lpstr>
      <vt:lpstr>Browser View of HTML Document</vt:lpstr>
      <vt:lpstr>URL</vt:lpstr>
      <vt:lpstr>Hyperlinks</vt:lpstr>
      <vt:lpstr>Inserting a Picture </vt:lpstr>
      <vt:lpstr>An HTML Document with a Hyperlink and a Picture (Part 1 of 3)</vt:lpstr>
      <vt:lpstr>An HTML Document with a Hyperlink and a Picture (Part 2 of 3)</vt:lpstr>
      <vt:lpstr>An HTML Document with a Hyperlink and a Picture (Part 3 of 3)</vt:lpstr>
      <vt:lpstr>Browser View of an HTML Document with a Hyperlink and a Picture</vt:lpstr>
      <vt:lpstr>Pitfall:  Not Using Your Browser's Refresh Command</vt:lpstr>
      <vt:lpstr>Tip:  Other Languages for Authoring Web Pages</vt:lpstr>
      <vt:lpstr>Programming Applets</vt:lpstr>
      <vt:lpstr>Defining an Applet</vt:lpstr>
      <vt:lpstr>Applets in the Class Hierarchy</vt:lpstr>
      <vt:lpstr>Designing an Applet</vt:lpstr>
      <vt:lpstr>Designing an Applet</vt:lpstr>
      <vt:lpstr>An Applet (Part 1 of 2)</vt:lpstr>
      <vt:lpstr>An Applet (Part 2 of 2)</vt:lpstr>
      <vt:lpstr>How Applets Differ from Swing GUIs</vt:lpstr>
      <vt:lpstr>How Applets Differ from Swing GUIs</vt:lpstr>
      <vt:lpstr>Running an Applet</vt:lpstr>
      <vt:lpstr>Running an Applet</vt:lpstr>
      <vt:lpstr>Menus in a JApplet</vt:lpstr>
      <vt:lpstr>Tip:  Converting a Swing Application to an Applet</vt:lpstr>
      <vt:lpstr>Tip:  Converting a Swing Application to an Applet</vt:lpstr>
      <vt:lpstr>An Applet Calculator (Part 1 of 9)</vt:lpstr>
      <vt:lpstr>An Applet Calculator (Part 2 of 9)</vt:lpstr>
      <vt:lpstr>An Applet Calculator (Part 3 of 9)</vt:lpstr>
      <vt:lpstr>An Applet Calculator (Part 4 of 9)</vt:lpstr>
      <vt:lpstr>An Applet Calculator (Part 5 of 9)</vt:lpstr>
      <vt:lpstr>An Applet Calculator (Part 6 of 9)</vt:lpstr>
      <vt:lpstr>An Applet Calculator (Part 7 of 9)</vt:lpstr>
      <vt:lpstr>An Applet Calculator (Part 8 of 9)</vt:lpstr>
      <vt:lpstr>An Applet Calculator (Part 9 of 9)</vt:lpstr>
      <vt:lpstr>Pitfall: Browser Security</vt:lpstr>
      <vt:lpstr>Icons</vt:lpstr>
      <vt:lpstr>Adding Icons to an Applet</vt:lpstr>
      <vt:lpstr>An Applet with an Icon (Part 1 of 3)</vt:lpstr>
      <vt:lpstr>An Applet with an Icon (Part 2 of 3)</vt:lpstr>
      <vt:lpstr>An Applet with an Icon (Part 3 of 3)</vt:lpstr>
      <vt:lpstr>Inserting an Applet in an HTML Document</vt:lpstr>
      <vt:lpstr>Inserting an Applet in an HTML Document</vt:lpstr>
      <vt:lpstr>An Applet in an HTML Document</vt:lpstr>
      <vt:lpstr>Browser View</vt:lpstr>
      <vt:lpstr>Pitfall:  Using an Old Web Browser</vt:lpstr>
      <vt:lpstr>Applets and Security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Kenrick J Mock</cp:lastModifiedBy>
  <cp:revision>20</cp:revision>
  <dcterms:created xsi:type="dcterms:W3CDTF">2006-08-16T00:00:00Z</dcterms:created>
  <dcterms:modified xsi:type="dcterms:W3CDTF">2015-05-14T00:42:19Z</dcterms:modified>
</cp:coreProperties>
</file>