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12" r:id="rId13"/>
    <p:sldId id="314" r:id="rId14"/>
    <p:sldId id="315" r:id="rId15"/>
    <p:sldId id="316" r:id="rId16"/>
    <p:sldId id="313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317" r:id="rId26"/>
    <p:sldId id="318" r:id="rId27"/>
    <p:sldId id="319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1" r:id="rId45"/>
    <p:sldId id="292" r:id="rId46"/>
    <p:sldId id="293" r:id="rId47"/>
    <p:sldId id="294" r:id="rId48"/>
    <p:sldId id="320" r:id="rId49"/>
    <p:sldId id="321" r:id="rId50"/>
    <p:sldId id="322" r:id="rId51"/>
    <p:sldId id="323" r:id="rId52"/>
    <p:sldId id="324" r:id="rId53"/>
    <p:sldId id="325" r:id="rId54"/>
    <p:sldId id="295" r:id="rId55"/>
    <p:sldId id="296" r:id="rId56"/>
    <p:sldId id="297" r:id="rId57"/>
    <p:sldId id="298" r:id="rId58"/>
    <p:sldId id="299" r:id="rId59"/>
    <p:sldId id="300" r:id="rId60"/>
    <p:sldId id="301" r:id="rId61"/>
    <p:sldId id="302" r:id="rId62"/>
    <p:sldId id="303" r:id="rId63"/>
    <p:sldId id="304" r:id="rId64"/>
    <p:sldId id="311" r:id="rId6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0" autoAdjust="0"/>
    <p:restoredTop sz="94660"/>
  </p:normalViewPr>
  <p:slideViewPr>
    <p:cSldViewPr>
      <p:cViewPr varScale="1">
        <p:scale>
          <a:sx n="82" d="100"/>
          <a:sy n="82" d="100"/>
        </p:scale>
        <p:origin x="1320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25T00:38:22.37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3 340,'-1'-31,"0"18,1 0,0 1,1-1,0 0,4-17,-4 27,1 0,-1-1,0 1,1 0,0 0,-1 0,1 0,1 0,-1 1,0-1,1 0,-1 1,1 0,0 0,-1 0,1 0,0 0,0 0,1 1,-1-1,0 1,0 0,1 0,4-1,23-1,0 0,0 2,0 2,0 0,53 11,-55-8,84 16,132 42,-8-2,-179-48,1-3,68 2,425-11,-247-2,1537 2,-1661-15,-76 4,9 1,158-8,-133 21,124-5,-254 1,1 0,-1-1,0 0,0 0,12-5,-21 7,0 0,0 0,-1-1,1 1,0 0,0 0,0 0,0 0,0 0,-1 0,1 0,0 0,0-1,0 1,0 0,0 0,0 0,0 0,-1 0,1-1,0 1,0 0,0 0,0 0,0 0,0-1,0 1,0 0,0 0,0 0,0 0,0-1,0 1,0 0,0 0,0 0,0 0,0-1,0 1,0 0,1 0,-1 0,0 0,0-1,0 1,0 0,0 0,0 0,0 0,1 0,-1 0,0-1,0 1,-18-2,-852-98,610 67,-68-13,307 41,1 0,0-2,-32-15,37 14,0 1,-1 1,1 1,-1 0,-1 1,-28-3,-289 6,153 3,38 4,-265 45,323-41,-132 1,117-9,5 7,0 3,-163 45,135-28,77-20,-1-2,-68 2,-98-11,78-1,-380 3,469-5,29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25T00:38:40.33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0,'532'20,"-519"-19,867 57,988-60,-1845 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5A658D1-63BC-4C58-80D5-5956F2B258FA}" type="datetimeFigureOut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78E7B36-6A93-4ED7-B463-951E55E29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78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0791D5-B742-43BC-BBAC-E10FAB63068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85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31A98B-412F-4CB9-9E7A-62253902B62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276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490386-949D-45DD-B7EF-2E466D7E51D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887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184B4C-4AE6-42CC-B98E-1CB4299EF4E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715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AE28DC-CF1E-406F-BB5F-A34464C0167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686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A29C07-132F-4E88-B2ED-54C7F86619D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940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2E743B7-16CD-4C37-A51B-BD6E0D958B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929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4AD1D2-CD26-46F9-BB9F-E554F4787E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1548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549007-B27A-4551-BFD7-9182D4BF19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041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55D9A15-DDA9-4237-8866-36D4F5AE539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241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A7965F-77A1-4F4F-95CA-F5613C1EE32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87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034F86-7053-4F26-A12C-DCB8539FA5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606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717F4D-CCCC-4411-846A-4AB470A2F3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009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6B0000-54DD-4C88-A148-B82B0F70CE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860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EF3A97-547F-4014-B6BB-43ADF0D9EF2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564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BD1F747-65F8-48D2-923D-B95FEB4660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261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DF4D584-3326-42FA-A3D2-D1733E934CA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5989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5A3A93-0425-4A89-B991-0539581C60C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176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7E67E9-6E49-43FC-B02B-DEE02496F5D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672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A1D0841-D00D-4D05-AFEA-F5490A4097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505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4D5506-F204-40B0-9468-9ACF02ED69B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625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6BF7E1-4284-4036-ADB4-3EEB6276BE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09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153F2B-BABB-4FFB-B4C4-C46498D5F8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3510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5AA266-CE80-4305-A493-9AC6F537901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432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12C2B1-B0AD-4E7F-BE10-B5CA23D905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835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E50805-6A00-422A-9B05-C2D99814BF2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104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9E8A1-DC21-4AD5-9334-FCA2B400C0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9300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22B7D8-CEB3-4405-B8E3-1DD3EB4ED47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6871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06FE1C6-E42B-43B0-9A6E-004E67952FB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100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22B6E8-0B07-4E7A-987D-08989647C6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8066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137BED-0C76-4BB4-9BBE-56A83385C1A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883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34089-707B-46D0-89A8-E2CEFE0F6E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120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9C7A0F-B070-4805-A8EB-8BB8A35E46A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74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A915F3-48AA-42A9-B7DA-60635C2F07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8111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575E86-32FD-40B7-ADD0-39A9BA3066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943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C2ECAF-07B4-4150-B0FC-8C6B4697F8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72463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621583-3786-4CEA-8F6C-63682D42F4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2296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09F8CB-D5A6-44C5-A143-FDABB6DDE6B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5794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0A2673-693F-4169-8D09-EAA917B934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595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78BA41-A029-44DE-BDB9-86AAD257B3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26533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A7DC50-8937-4299-97C4-769B275CD7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4464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F0DD5B-B98F-44C7-9A42-123E11187AC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09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93F2AE-518F-4713-A2ED-49973682C08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899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ED317A-D5E4-4DAB-86A6-3363E71296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50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6A8CAD-9E86-49B2-B3A6-D21327D247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6299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A03C8A-F1A8-4188-89D0-44D952B80E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5593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C56F9D9-09E1-472B-A580-0921C4EC70D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3318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2DE813-56C7-4E4F-BB7D-6CCD82CC12F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24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80B22A-E81B-4A23-BB41-EF5D456E5E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60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FBC8C7-DEF9-4D8A-A149-03077BBC81A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60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789B8BB-2870-40D5-A53A-926D9E7024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07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AAD50F-0B10-4F82-BC0F-7D8A1210391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310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4D3949C-2A20-49D2-91EB-28EEA392B72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49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18746-AA41-401F-B714-7979E1F54F33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8E49C6ED-BEC4-4055-BE4E-891B99B4F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6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E8A63-D6EE-4D1B-A01E-FBA7B8FEA6B6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CA1032A7-4BC7-4670-8889-9593911F1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67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67AB8-08D2-4763-B32B-1837D77037AE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1F8EA6C7-9581-4D28-ADAD-514DCCB8E1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917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543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76400"/>
            <a:ext cx="36957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76400"/>
            <a:ext cx="36957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914400" y="6248400"/>
            <a:ext cx="3505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9F9387D3-CFAE-4188-8832-D51283298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4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51CE9-1F9A-4A95-87AC-70489498F5FD}" type="datetime1">
              <a:rPr lang="en-US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885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86178-7B82-4E33-A7B1-324594AAC6A9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2C431180-ABC0-4A42-922C-BB1F98A48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9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52D82-9789-4243-AE46-32D622DAE072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C4E085B2-4515-42DF-AE37-F17C47A7A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4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ACD4-7859-4D6A-A419-7F388982B2CC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035A3387-BFED-4C41-A955-FD82A0EC9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4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EEE7A-276A-4DC9-8624-68F4F900D1DB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D14B2240-5631-49FA-8103-586BE59C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29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B6C80-E29C-4BE8-B4EE-421390504A2E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811B5449-085F-4647-90A0-C85E9515C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209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E1983-F727-4E9D-8C4B-1DF9280EDBC4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961002E5-3B77-45EC-A26F-16103F834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6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14E38-4CF0-4CD4-AE93-18E119B33490}" type="datetime1">
              <a:rPr lang="en-US"/>
              <a:pPr>
                <a:defRPr/>
              </a:pPr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9-</a:t>
            </a:r>
            <a:fld id="{4A528C76-621E-4600-B256-E6AE051EA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31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9FE8CE-87A9-4A1D-A98F-5904C08A5704}" type="datetime1">
              <a:rPr lang="en-US"/>
              <a:pPr>
                <a:defRPr/>
              </a:pPr>
              <a:t>12/4/2023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B8A56AF1-1345-461F-B066-EE877583E8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Exception Handling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When a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dirty="0"/>
              <a:t> block is executed, two things can happen:</a:t>
            </a:r>
          </a:p>
          <a:p>
            <a:pPr lvl="1" eaLnBrk="1" hangingPunct="1">
              <a:buFontTx/>
              <a:buNone/>
            </a:pPr>
            <a:r>
              <a:rPr lang="en-US" dirty="0"/>
              <a:t>1.  No exception is thrown in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dirty="0"/>
              <a:t> block</a:t>
            </a:r>
          </a:p>
          <a:p>
            <a:pPr lvl="2" eaLnBrk="1" hangingPunct="1">
              <a:buFont typeface="Arial" charset="0"/>
              <a:buChar char="–"/>
            </a:pPr>
            <a:r>
              <a:rPr lang="en-US" dirty="0"/>
              <a:t>The code in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dirty="0"/>
              <a:t> block is executed to the end of the block</a:t>
            </a:r>
          </a:p>
          <a:p>
            <a:pPr lvl="2" eaLnBrk="1" hangingPunct="1">
              <a:buFont typeface="Arial" charset="0"/>
              <a:buChar char="–"/>
            </a:pPr>
            <a:r>
              <a:rPr lang="en-US" dirty="0"/>
              <a:t>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 is skipped</a:t>
            </a:r>
          </a:p>
          <a:p>
            <a:pPr lvl="2" eaLnBrk="1" hangingPunct="1">
              <a:buFont typeface="Arial" charset="0"/>
              <a:buChar char="–"/>
            </a:pPr>
            <a:r>
              <a:rPr lang="en-US" dirty="0"/>
              <a:t>The execution continues with the code placed after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15485864-0A55-4775-9DC0-A167A17DFBD7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772400" cy="40386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dirty="0"/>
              <a:t>2.  An exception is thrown in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dirty="0"/>
              <a:t> block and caught in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dirty="0">
                <a:highlight>
                  <a:srgbClr val="FFFF00"/>
                </a:highlight>
              </a:rPr>
              <a:t>The rest of the code in the </a:t>
            </a:r>
            <a:r>
              <a:rPr lang="en-US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try</a:t>
            </a:r>
            <a:r>
              <a:rPr lang="en-US" dirty="0">
                <a:highlight>
                  <a:srgbClr val="FFFF00"/>
                </a:highlight>
              </a:rPr>
              <a:t> block is skipped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dirty="0"/>
              <a:t>Control is transferred to a following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 (in simple cases) 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dirty="0"/>
              <a:t>The thrown object is plugged in for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 parameter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dirty="0"/>
              <a:t>The code in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 is executed</a:t>
            </a:r>
          </a:p>
          <a:p>
            <a:pPr lvl="2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dirty="0"/>
              <a:t>The code that follows that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dirty="0"/>
              <a:t> block is executed (if any)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EC103A1-66BF-4A76-A804-C69709B21AC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many cases your own code doesn’t throw the exception, but instead it is thrown by an existing Java library</a:t>
            </a:r>
          </a:p>
          <a:p>
            <a:r>
              <a:rPr lang="en-US" dirty="0"/>
              <a:t>Example: Input an integer using 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nextInt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en-US" dirty="0"/>
              <a:t>What if the user doesn’t enter an integer?</a:t>
            </a:r>
          </a:p>
          <a:p>
            <a:pPr lvl="1"/>
            <a:r>
              <a:rPr lang="en-US" dirty="0"/>
              <a:t>The 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nextInt</a:t>
            </a:r>
            <a:r>
              <a:rPr lang="en-US" dirty="0"/>
              <a:t> method throws an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InputMismatchException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10367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Exception Handling with the </a:t>
            </a:r>
            <a:r>
              <a:rPr lang="en-US" sz="3200" b="1">
                <a:latin typeface="Courier New" pitchFamily="49" charset="0"/>
              </a:rPr>
              <a:t>Scanner</a:t>
            </a:r>
            <a:r>
              <a:rPr lang="en-US" sz="3200"/>
              <a:t> Class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If a user enters something other than a well-formed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int</a:t>
            </a:r>
            <a:r>
              <a:rPr lang="en-US" sz="2800" dirty="0"/>
              <a:t> value, an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InputMismatchException</a:t>
            </a:r>
            <a:r>
              <a:rPr lang="en-US" sz="2800" dirty="0"/>
              <a:t> will be thrown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Unless this exception is caught, the program will end with an error message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If the exception is caught,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can give code for some alternative action, such as asking the user to reenter the input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A96C58C1-A798-4D79-83B9-0EDCC7C1252D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261308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InputMismatchException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The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InputMismatchException</a:t>
            </a:r>
            <a:r>
              <a:rPr lang="en-US" sz="2800" dirty="0"/>
              <a:t> is in the standard Java package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java.util</a:t>
            </a:r>
            <a:endParaRPr lang="en-US" sz="28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A program that refers to it must use an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import</a:t>
            </a:r>
            <a:r>
              <a:rPr lang="en-US" sz="2400" dirty="0"/>
              <a:t> statement, such as the following: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import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java.util.InputMismatchException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It is a descendent class of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RuntimeException</a:t>
            </a:r>
            <a:endParaRPr lang="en-US" sz="28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Therefore, it is an </a:t>
            </a:r>
            <a:r>
              <a:rPr lang="en-US" sz="2400" b="1" dirty="0"/>
              <a:t>unchecked exception </a:t>
            </a:r>
            <a:r>
              <a:rPr lang="en-US" sz="2400" dirty="0"/>
              <a:t>and does not have to be caught in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or declared in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 dirty="0"/>
              <a:t> clause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catching it in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is allowed, and can sometimes be useful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C6BCD472-4E7A-4465-90B8-C4F8C149D94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656706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Tip:  Exception Controlled Loops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/>
              <a:t>Sometimes it is better to simply loop through an action again when an exception is thrown, as follows: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boolean done = false;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while (! done)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try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i="1">
                <a:solidFill>
                  <a:srgbClr val="034CA1"/>
                </a:solidFill>
                <a:latin typeface="Courier New" pitchFamily="49" charset="0"/>
              </a:rPr>
              <a:t>CodeThatMayThrowAnException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done = true;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catch (SomeExceptionClass e)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i="1">
                <a:solidFill>
                  <a:srgbClr val="034CA1"/>
                </a:solidFill>
                <a:latin typeface="Courier New" pitchFamily="49" charset="0"/>
              </a:rPr>
              <a:t>SomeMoreCode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4A24696A-4383-4CC0-A240-04FA6F11313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011031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/>
              <a:t>Exception Controlled Loop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9138"/>
            <a:ext cx="5537685" cy="5422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302282"/>
            <a:ext cx="3667045" cy="2001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731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Exception Classes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There are more exception classes than just the single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There are more exception classes in the standard Java libraries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New exception classes can be defined like any other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All predefined exception classes have the following properties: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There is a constructor that takes a single argument of type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String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class has an accessor method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getMessage</a:t>
            </a:r>
            <a:r>
              <a:rPr lang="en-US" sz="2000" dirty="0"/>
              <a:t> that can recover the string given as an argument to the constructor when the exception object was created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All programmer-defined classes should have the same properties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FD457A82-A47C-46E3-9B7E-E35BBC8FD95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Exception Classes from Standard Packages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Numerous predefined exception classes are included in the standard packages that come with Java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For example: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IOException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NoSuchMethodException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FileNotFoundException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Many exception classes must be imported in order to use them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import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java.io.IOException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2009BD5-62B0-4527-9D10-DF0E074864E6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Exception Classes from Standard Packages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The predefined exception class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Exception</a:t>
            </a:r>
            <a:r>
              <a:rPr lang="en-US" sz="2800" dirty="0">
                <a:highlight>
                  <a:srgbClr val="FFFF00"/>
                </a:highlight>
              </a:rPr>
              <a:t> is the root class for all exceptions</a:t>
            </a:r>
          </a:p>
          <a:p>
            <a:pPr lvl="1" eaLnBrk="1" hangingPunct="1"/>
            <a:r>
              <a:rPr lang="en-US" sz="2400" dirty="0"/>
              <a:t>Every exception class is a descendent class of 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dirty="0"/>
              <a:t>Although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400" dirty="0"/>
              <a:t> class can be used directly in a class or program, it is most often used to define a derived class</a:t>
            </a:r>
          </a:p>
          <a:p>
            <a:pPr lvl="1" eaLnBrk="1" hangingPunct="1"/>
            <a:r>
              <a:rPr lang="en-US" sz="2400" dirty="0"/>
              <a:t>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400" dirty="0"/>
              <a:t> is in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java.lang</a:t>
            </a:r>
            <a:r>
              <a:rPr lang="en-US" sz="2400" dirty="0"/>
              <a:t> package, and so requires no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import</a:t>
            </a:r>
            <a:r>
              <a:rPr lang="en-US" sz="2400" dirty="0"/>
              <a:t> statement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D3ACE6F8-F70E-4A8A-945C-B6F52FA3967A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Exception Handling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Sometimes the best outcome can be when nothing unusual happens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However, the case where exceptional things happen must also be prepared for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Java exception handling facilities are used when the invocation of a method may cause something exceptional to occur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Often the exception is some type of error condition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1917BC36-5D10-4507-9150-65A0FFE153ED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Using the </a:t>
            </a:r>
            <a:r>
              <a:rPr lang="en-US" b="1" dirty="0" err="1">
                <a:latin typeface="Courier New" pitchFamily="49" charset="0"/>
              </a:rPr>
              <a:t>getMessage</a:t>
            </a:r>
            <a:r>
              <a:rPr lang="en-US" dirty="0"/>
              <a:t> Method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. . . // method code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throw new Exception(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“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kjfdkfjd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”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catch(Exception e)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String message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e.getMessage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System.out.println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(message);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System.exit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(0);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  . . 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26763AAA-8438-4FEE-B847-1526F32203A0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Using the </a:t>
            </a:r>
            <a:r>
              <a:rPr lang="en-US" b="1">
                <a:latin typeface="Courier New" pitchFamily="49" charset="0"/>
              </a:rPr>
              <a:t>getMessage</a:t>
            </a:r>
            <a:r>
              <a:rPr lang="en-US"/>
              <a:t> Method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highlight>
                  <a:srgbClr val="FFFF00"/>
                </a:highlight>
              </a:rPr>
              <a:t>Every exception has a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String</a:t>
            </a:r>
            <a:r>
              <a:rPr lang="en-US" sz="2800" dirty="0">
                <a:highlight>
                  <a:srgbClr val="FFFF00"/>
                </a:highlight>
              </a:rPr>
              <a:t> instance variable that contains some message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This string typically identifies the reason for the exception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 the previous example,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StringArgument</a:t>
            </a:r>
            <a:r>
              <a:rPr lang="en-US" sz="2800" dirty="0"/>
              <a:t> is an argument to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800" dirty="0"/>
              <a:t> constructor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This is the string used for the value of the  string instance variable of exception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Therefore, the method call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e.getMessage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400" dirty="0"/>
              <a:t> returns this string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BBDF7C7A-42C2-4F8E-BED8-4F10D4152DD4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Defining Exception Classes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800" dirty="0"/>
              <a:t> statement can throw an exception object of any exception class</a:t>
            </a:r>
          </a:p>
          <a:p>
            <a:pPr eaLnBrk="1" hangingPunct="1"/>
            <a:r>
              <a:rPr lang="en-US" sz="2800" dirty="0"/>
              <a:t>Instead of using a predefined class,  exception classes can be programmer-defined</a:t>
            </a:r>
          </a:p>
          <a:p>
            <a:pPr lvl="1" eaLnBrk="1" hangingPunct="1"/>
            <a:r>
              <a:rPr lang="en-US" sz="2400" dirty="0"/>
              <a:t> </a:t>
            </a:r>
            <a:r>
              <a:rPr lang="en-US" sz="2400" dirty="0">
                <a:highlight>
                  <a:srgbClr val="FFFF00"/>
                </a:highlight>
              </a:rPr>
              <a:t>These can be tailored to carry the precise kinds of information needed in the </a:t>
            </a:r>
            <a:r>
              <a:rPr lang="en-US" sz="24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catch</a:t>
            </a:r>
            <a:r>
              <a:rPr lang="en-US" sz="2400" dirty="0">
                <a:highlight>
                  <a:srgbClr val="FFFF00"/>
                </a:highlight>
              </a:rPr>
              <a:t> block</a:t>
            </a:r>
          </a:p>
          <a:p>
            <a:pPr lvl="1" eaLnBrk="1" hangingPunct="1"/>
            <a:r>
              <a:rPr lang="en-US" sz="2400" dirty="0"/>
              <a:t>A different type of exception can be defined to identify each different exceptional situation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7B34AB89-1B04-47F6-9227-2BCFFF553851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Defining Exception Classes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19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Every exception class to be defined must be a derived class of some already defined exception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can be a derived class of any exception class in the standard Java libraries, or of any programmer defined exception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Constructors are the most important members to  define in an exception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They must behave appropriately with respect to the variables and methods inherited from the base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Often, there are no other members, except those inherited from the base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following exception class performs these basic tasks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52EFDBD1-22A6-4916-98B5-BA441747313B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Programmer-Defined Exception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86F6C596-ED62-412D-8AE1-7838BDCC3364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328738"/>
            <a:ext cx="8751887" cy="420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839200" cy="1143000"/>
          </a:xfrm>
        </p:spPr>
        <p:txBody>
          <a:bodyPr/>
          <a:lstStyle/>
          <a:p>
            <a:r>
              <a:rPr lang="en-US" dirty="0"/>
              <a:t>Using our own Exception Class (1 of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7" y="1947644"/>
            <a:ext cx="8513763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58236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/>
          <a:lstStyle/>
          <a:p>
            <a:r>
              <a:rPr lang="en-US" dirty="0"/>
              <a:t>Using our own Exception Class (2 of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118" y="1371600"/>
            <a:ext cx="7446963" cy="459105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AB6CA6B-A2C6-1CA6-D1F4-CDD92700E5B6}"/>
                  </a:ext>
                </a:extLst>
              </p14:cNvPr>
              <p14:cNvContentPartPr/>
              <p14:nvPr/>
            </p14:nvContentPartPr>
            <p14:xfrm>
              <a:off x="3022362" y="4589750"/>
              <a:ext cx="1807560" cy="1234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AB6CA6B-A2C6-1CA6-D1F4-CDD92700E5B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68722" y="4482110"/>
                <a:ext cx="1915200" cy="33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341732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1143000"/>
          </a:xfrm>
        </p:spPr>
        <p:txBody>
          <a:bodyPr/>
          <a:lstStyle/>
          <a:p>
            <a:r>
              <a:rPr lang="en-US" dirty="0"/>
              <a:t>Using our own Exception Class (3 of 3)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447800"/>
            <a:ext cx="6365875" cy="4775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F27395A-C846-7059-1D37-263373D45240}"/>
                  </a:ext>
                </a:extLst>
              </p14:cNvPr>
              <p14:cNvContentPartPr/>
              <p14:nvPr/>
            </p14:nvContentPartPr>
            <p14:xfrm>
              <a:off x="3424482" y="1586270"/>
              <a:ext cx="1194120" cy="28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F27395A-C846-7059-1D37-263373D4524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70482" y="1478270"/>
                <a:ext cx="1301760" cy="244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856210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An Exception Class Can Carry a Message of Any Type:  int Message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76400"/>
            <a:ext cx="7480300" cy="40767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An exception class constructor can be defined that takes an argument of another 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It would stores its value in an instance variable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It would need to define accessor methods for this instance variable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8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b="1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D0D4120B-6393-422E-BAEF-1745A54CBCD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Exception Class with an </a:t>
            </a:r>
            <a:r>
              <a:rPr lang="en-US" sz="3200" b="1">
                <a:latin typeface="Courier New" pitchFamily="49" charset="0"/>
              </a:rPr>
              <a:t>int</a:t>
            </a:r>
            <a:r>
              <a:rPr lang="en-US" sz="3200"/>
              <a:t> Message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CB43CB5D-76BE-4DD3-9F7B-8CB3BE4590AB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6684963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Exception Handling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Java library software (or programmer-defined code) provides a mechanism that signals when something unusual happens</a:t>
            </a:r>
          </a:p>
          <a:p>
            <a:pPr lvl="1" eaLnBrk="1" hangingPunct="1"/>
            <a:r>
              <a:rPr lang="en-US" sz="2400" dirty="0"/>
              <a:t>This is called </a:t>
            </a:r>
            <a:r>
              <a:rPr lang="en-US" sz="2400" i="1" dirty="0"/>
              <a:t>throwing an exception</a:t>
            </a:r>
          </a:p>
          <a:p>
            <a:pPr eaLnBrk="1" hangingPunct="1"/>
            <a:r>
              <a:rPr lang="en-US" sz="2800" dirty="0"/>
              <a:t>In another place in the program, the programmer must provide code that deals with the exceptional case</a:t>
            </a:r>
          </a:p>
          <a:p>
            <a:pPr lvl="1" eaLnBrk="1" hangingPunct="1"/>
            <a:r>
              <a:rPr lang="en-US" sz="2400" dirty="0"/>
              <a:t>This is called </a:t>
            </a:r>
            <a:r>
              <a:rPr lang="en-US" sz="2400" i="1" dirty="0"/>
              <a:t>handling the exception</a:t>
            </a:r>
          </a:p>
          <a:p>
            <a:pPr eaLnBrk="1" hangingPunct="1"/>
            <a:endParaRPr lang="en-US" sz="28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42297F5F-5DD2-4011-B862-DB54B0A5397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Exception Object Characteristics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highlight>
                  <a:srgbClr val="FFFF00"/>
                </a:highlight>
              </a:rPr>
              <a:t>The two most important things about an exception object are its type (i.e., exception class) and the message it carries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The message is sent along with the exception object as an instance 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This message can be recovered with the accessor method </a:t>
            </a:r>
            <a:r>
              <a:rPr lang="en-US" b="1" dirty="0" err="1">
                <a:solidFill>
                  <a:srgbClr val="034CA1"/>
                </a:solidFill>
                <a:latin typeface="Courier New" pitchFamily="49" charset="0"/>
              </a:rPr>
              <a:t>getMessage</a:t>
            </a:r>
            <a:r>
              <a:rPr lang="en-US" dirty="0"/>
              <a:t>, so that the catch block can use the message</a:t>
            </a:r>
            <a:endParaRPr lang="en-US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B6D5C9AD-5DFB-4D5C-848E-7FEC6862E302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Programmer-Defined Exception Class Guidelines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Exception classes may be programmer-defined, but every such class must be a derived class of an already existing exception class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400" dirty="0"/>
              <a:t> can be used as the base class, unless another exception class would be more suitable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At least two constructors should be defined, sometimes more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exception class should allow for the fact that the method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getMessage</a:t>
            </a:r>
            <a:r>
              <a:rPr lang="en-US" sz="2400" dirty="0"/>
              <a:t> is inherited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E26F500-BF59-4E32-A799-BEDB6C74D0F4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Preserve </a:t>
            </a:r>
            <a:r>
              <a:rPr lang="en-US" b="1">
                <a:latin typeface="Courier New" pitchFamily="49" charset="0"/>
              </a:rPr>
              <a:t>getMessage</a:t>
            </a:r>
            <a:endParaRPr lang="en-US">
              <a:latin typeface="Courier New" pitchFamily="49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For all predefined exception classes,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getMessage</a:t>
            </a:r>
            <a:r>
              <a:rPr lang="en-US" sz="2400"/>
              <a:t> returns the string that is passed to its constructor as an argument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Or it will return a default string if no argument is used with the constructor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This behavior must be preserved in all programmer-defined exception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A constructor must be included having a string parameter whose body begins with a call to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The call to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000"/>
              <a:t> must use the parameter as its argument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A no-argument constructor must also be included whose body begins with a call to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00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This call to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000"/>
              <a:t> must use a default string as its argument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A26C0C94-AF94-4B45-B284-D5A1C7441ED7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Multiple </a:t>
            </a:r>
            <a:r>
              <a:rPr lang="en-US" b="1">
                <a:latin typeface="Courier New" pitchFamily="49" charset="0"/>
              </a:rPr>
              <a:t>catch</a:t>
            </a:r>
            <a:r>
              <a:rPr lang="en-US"/>
              <a:t> Blocks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800" dirty="0"/>
              <a:t> block can potentially throw any number of exception values, and they can be of differing types</a:t>
            </a:r>
          </a:p>
          <a:p>
            <a:pPr lvl="1" eaLnBrk="1" hangingPunct="1"/>
            <a:r>
              <a:rPr lang="en-US" sz="2400" dirty="0"/>
              <a:t>In any one execution of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block, at most one exception can be thrown (since a throw statement ends the execution of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block)</a:t>
            </a:r>
          </a:p>
          <a:p>
            <a:pPr lvl="1" eaLnBrk="1" hangingPunct="1"/>
            <a:r>
              <a:rPr lang="en-US" sz="2400" dirty="0"/>
              <a:t>However, different types of exception values can be thrown on different executions of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9252F881-48E6-4C8D-AC13-1D2C77F590CF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Multiple </a:t>
            </a:r>
            <a:r>
              <a:rPr lang="en-US" b="1">
                <a:latin typeface="Courier New" pitchFamily="49" charset="0"/>
              </a:rPr>
              <a:t>catch</a:t>
            </a:r>
            <a:r>
              <a:rPr lang="en-US"/>
              <a:t> Blocks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Each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800" dirty="0"/>
              <a:t> block can only catch values of the exception class type given in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800" b="1" dirty="0"/>
              <a:t> </a:t>
            </a:r>
            <a:r>
              <a:rPr lang="en-US" sz="2800" dirty="0"/>
              <a:t>block heading </a:t>
            </a:r>
          </a:p>
          <a:p>
            <a:pPr eaLnBrk="1" hangingPunct="1"/>
            <a:r>
              <a:rPr lang="en-US" sz="2800" dirty="0"/>
              <a:t>Different types of exceptions can be caught by placing more than one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800" dirty="0"/>
              <a:t> block after 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800" dirty="0"/>
              <a:t> block</a:t>
            </a:r>
          </a:p>
          <a:p>
            <a:pPr lvl="1" eaLnBrk="1" hangingPunct="1"/>
            <a:r>
              <a:rPr lang="en-US" sz="2400" dirty="0"/>
              <a:t>Any number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blocks can be included, but they must be </a:t>
            </a:r>
            <a:r>
              <a:rPr lang="en-US" sz="2400" b="1" dirty="0"/>
              <a:t>placed in the correct order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95B16661-109F-417F-9C9F-13F7C6BDFA50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Pitfall:  </a:t>
            </a:r>
            <a:r>
              <a:rPr lang="en-US" sz="3200" dirty="0">
                <a:highlight>
                  <a:srgbClr val="FFFF00"/>
                </a:highlight>
              </a:rPr>
              <a:t>Catch the More Specific Exception First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When catching multiple exceptions, the order of 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/>
              <a:t> blocks is important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When an exception is thrown in a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/>
              <a:t> block, 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/>
              <a:t> blocks are examined in order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The first one that matches the type of the exception thrown is the one that is executed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B5E77E2-4B40-47E8-A398-70FD9D940C95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Catch the More Specific Exception First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 (Exception 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NegativeNumberException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800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Because a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NegativeNumberException</a:t>
            </a:r>
            <a:r>
              <a:rPr lang="en-US" sz="2400" dirty="0"/>
              <a:t> is a type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400" dirty="0"/>
              <a:t>, all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NegativeNumberExceptions</a:t>
            </a:r>
            <a:r>
              <a:rPr lang="en-US" sz="2400" dirty="0"/>
              <a:t> will be caught by the first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before ever reaching the second block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highlight>
                  <a:srgbClr val="FFFF00"/>
                </a:highlight>
              </a:rPr>
              <a:t>The catch block for </a:t>
            </a:r>
            <a:r>
              <a:rPr lang="en-US" sz="2000" b="1" dirty="0" err="1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NegativeNumberException</a:t>
            </a:r>
            <a:r>
              <a:rPr lang="en-US" sz="2000" dirty="0">
                <a:highlight>
                  <a:srgbClr val="FFFF00"/>
                </a:highlight>
              </a:rPr>
              <a:t> will never be used!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b="1" dirty="0"/>
              <a:t>For the correct ordering, simply reverse the two blocks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C785F265-B64C-4AF4-9054-E0724387F241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Throwing an Exception in a Method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Sometimes it makes sense to throw an exception in a method, but not catch it in the same method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Some programs that use a method should just end if an exception is thrown, and other programs should do something else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In such cases, the program using the method should  enclose the method invocation in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 dirty="0"/>
              <a:t> block, and catch the exception in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 that follows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this case, the method itself would not include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However, it would have to include a 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000" i="1" dirty="0"/>
              <a:t> clause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DAA321FC-FCE9-4E48-BA7B-45D6855C4525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/>
              <a:t>Declaring Exceptions in a </a:t>
            </a:r>
            <a:r>
              <a:rPr lang="en-US" sz="3200" b="1" dirty="0">
                <a:latin typeface="Courier New" pitchFamily="49" charset="0"/>
              </a:rPr>
              <a:t>throws</a:t>
            </a:r>
            <a:r>
              <a:rPr lang="en-US" sz="3200" dirty="0"/>
              <a:t> Clause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If a method can throw an exception but does not catch it, it must provide a warning </a:t>
            </a:r>
          </a:p>
          <a:p>
            <a:pPr lvl="1" eaLnBrk="1" hangingPunct="1"/>
            <a:r>
              <a:rPr lang="en-US" sz="2400" dirty="0"/>
              <a:t>This warning is called a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 i="1" dirty="0"/>
              <a:t> clause</a:t>
            </a:r>
          </a:p>
          <a:p>
            <a:pPr lvl="1" eaLnBrk="1" hangingPunct="1"/>
            <a:r>
              <a:rPr lang="en-US" sz="2400" dirty="0"/>
              <a:t>The process of including an exception class in a throws clause is called </a:t>
            </a:r>
            <a:r>
              <a:rPr lang="en-US" sz="2400" b="1" i="1" dirty="0"/>
              <a:t>declaring the exception</a:t>
            </a: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throws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AnException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//throws clause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dirty="0"/>
              <a:t>The following states that an invocation of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aMethod</a:t>
            </a:r>
            <a:r>
              <a:rPr lang="en-US" sz="2400" dirty="0"/>
              <a:t> could throw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AnException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aMethod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throws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AnException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6959B29-C132-4200-A1DF-81192B5C3296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Declaring Exceptions in a </a:t>
            </a:r>
            <a:r>
              <a:rPr lang="en-US" sz="3200" b="1">
                <a:latin typeface="Courier New" pitchFamily="49" charset="0"/>
              </a:rPr>
              <a:t>throws</a:t>
            </a:r>
            <a:r>
              <a:rPr lang="en-US" sz="3200" b="1"/>
              <a:t> </a:t>
            </a:r>
            <a:r>
              <a:rPr lang="en-US" sz="3200"/>
              <a:t>Clause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If </a:t>
            </a:r>
            <a:r>
              <a:rPr lang="en-US" dirty="0">
                <a:highlight>
                  <a:srgbClr val="FFFF00"/>
                </a:highlight>
              </a:rPr>
              <a:t>a method can throw more than one type of exception</a:t>
            </a:r>
            <a:r>
              <a:rPr lang="en-US" dirty="0"/>
              <a:t>, then separate the exception types by commas</a:t>
            </a:r>
          </a:p>
          <a:p>
            <a:pPr lvl="1" eaLnBrk="1" hangingPunct="1"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 void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aMethod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</a:p>
          <a:p>
            <a:pPr lvl="1" eaLnBrk="1" hangingPunct="1"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AnException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AnotherException</a:t>
            </a:r>
            <a:endParaRPr lang="en-US" sz="2400" b="1" dirty="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/>
            <a:r>
              <a:rPr lang="en-US" dirty="0"/>
              <a:t>If a method throws an exception and does not catch it, then the method invocation ends immediately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D2AEB75-08DC-48AE-838D-26362F6C8369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basic way of handling exceptions in Java consists of the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try-throw-catch</a:t>
            </a:r>
            <a:r>
              <a:rPr lang="en-US" sz="2400" dirty="0"/>
              <a:t> trio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 contains the code for the basic algorithm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 It tells what to do when everything goes smoothly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It is called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 because it "tries" to execute the case where all goes as planned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can also contain code that throws an exception if something unusual happens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CodeThatMayThrowAnException</a:t>
            </a:r>
            <a:endParaRPr lang="en-US" sz="2000" b="1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154E8ECB-00F4-4854-A4DB-A3ABB131AC3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Catch or Declare Rule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800"/>
              <a:t>Most ordinary exceptions that might be thrown within a method must be accounted for in one of two ways: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/>
              <a:t>The code that can throw an exception is placed within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/>
              <a:t> block, and the possible exception is caught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 within the same method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z="2400"/>
              <a:t>The possible exception can be declared at the start of the method definition by placing the exception class name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/>
              <a:t> clause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8E10D45-6344-46DC-AA15-8BCC0FB9C28F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Catch or Declare Rule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The first technique handles an exception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 second technique is a way to shift the exception handling responsibility to the method that invoked the exception throwing method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The invoking method must handle the exception, unless it too uses the same technique to "pass the buck"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Ultimately, every exception that is thrown should eventually be caught by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 in some method that does not just declare the exception class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/>
              <a:t> clause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5264C0D-3028-4FCB-AE5B-0C6F4F46804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Catch or Declare Rule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highlight>
                  <a:srgbClr val="FFFF00"/>
                </a:highlight>
              </a:rPr>
              <a:t>In any one method, both techniques can be mixed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highlight>
                  <a:srgbClr val="FFFF00"/>
                </a:highlight>
              </a:rPr>
              <a:t>Some exceptions may be caught, and others may be declared in a </a:t>
            </a: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throws</a:t>
            </a:r>
            <a:r>
              <a:rPr lang="en-US" sz="2000" dirty="0">
                <a:highlight>
                  <a:srgbClr val="FFFF00"/>
                </a:highlight>
              </a:rPr>
              <a:t> clause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However, these techniques must be used consistently with a given exception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an exception is not declared, then it must be handled within the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an exception is declared, then the responsibility for handling it is shifted to some other calling method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Note that if a method definition encloses an invocation of a second method, and the second method can throw an exception and does not catch it, then the first method must catch or declare 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D5EDD20D-C08F-4554-BBE3-1F7E6C032CB2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Checked and Unchecked Exceptions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Exceptions that are subject to the catch or declare rule are called </a:t>
            </a:r>
            <a:r>
              <a:rPr lang="en-US" sz="2400" b="1" i="1" dirty="0"/>
              <a:t>checked </a:t>
            </a:r>
            <a:r>
              <a:rPr lang="en-US" sz="2400" b="1" dirty="0"/>
              <a:t>exceptions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compiler checks to see if they are accounted for with either a catch block or a throws clause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classes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Throwable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000" dirty="0"/>
              <a:t>, and all descendants of the class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000" dirty="0"/>
              <a:t> are checked exceptions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All other exceptions are </a:t>
            </a:r>
            <a:r>
              <a:rPr lang="en-US" sz="2400" b="1" i="1" dirty="0"/>
              <a:t>unchecked</a:t>
            </a:r>
            <a:r>
              <a:rPr lang="en-US" sz="2400" b="1" dirty="0"/>
              <a:t> exceptions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Error</a:t>
            </a:r>
            <a:r>
              <a:rPr lang="en-US" sz="2400" dirty="0"/>
              <a:t> and all its descendant classes are called </a:t>
            </a:r>
            <a:r>
              <a:rPr lang="en-US" sz="2400" i="1" dirty="0"/>
              <a:t>error classes 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Error classes are </a:t>
            </a:r>
            <a:r>
              <a:rPr lang="en-US" sz="2000" i="1" dirty="0"/>
              <a:t>not</a:t>
            </a:r>
            <a:r>
              <a:rPr lang="en-US" sz="2000" dirty="0"/>
              <a:t> subject to the Catch or Declare Rule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A29C73D5-0BEA-43BF-9C59-3470BB2885B6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Exceptions to the Catch or Declare Rule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Checked exceptions must follow the Catch or Declare Rule</a:t>
            </a:r>
            <a:endParaRPr lang="en-US" sz="2800" i="1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Programs in which these exceptions can be thrown will not compile until they are handled properly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Unchecked exceptions are exempt from the Catch or Declare Rule</a:t>
            </a:r>
            <a:endParaRPr lang="en-US" sz="2800" i="1"/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Programs in which these exceptions are thrown simply need to be corrected, as they result from some sort of error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E66ADA5-2DF7-4344-9347-65C8E333EE6C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Hierarchy of Throwable Objects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239C2F89-0FC7-489D-9A67-5D75D67914DC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066800"/>
            <a:ext cx="6827748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The </a:t>
            </a:r>
            <a:r>
              <a:rPr lang="en-US" sz="3200" b="1">
                <a:latin typeface="Courier New" pitchFamily="49" charset="0"/>
              </a:rPr>
              <a:t>throws</a:t>
            </a:r>
            <a:r>
              <a:rPr lang="en-US" sz="3200"/>
              <a:t> Clause in Derived Classes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When a method in a derived class is overridden, it </a:t>
            </a:r>
            <a:r>
              <a:rPr lang="en-US" b="1" dirty="0"/>
              <a:t>should</a:t>
            </a:r>
            <a:r>
              <a:rPr lang="en-US" dirty="0"/>
              <a:t> have the same exception classes listed in its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dirty="0"/>
              <a:t> clause that it had in the base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Or it should have a subset of them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A derived class may not add any exceptions to the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dirty="0"/>
              <a:t> clause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But it can delete some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B720C234-95D8-421A-AFC8-B2C0EEB50145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What Happens If an Exception is Never Caught?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If  every method up to and including the main method simply includes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/>
              <a:t> clause for an exception, that exception may be thrown but never caught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 a GUI program (i.e., a program with a windowing interface), nothing happens - but the user may be left in an unexplained situation, and the program may be no longer be reliable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 non-GUI programs, this causes the program to terminate with an error message giving the name of the exception class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Every well-written program should eventually catch every exception by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 in some method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D161FC28-3D1D-4739-8E7C-0980F5B8EEDE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Without Exceptions 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0331"/>
            <a:ext cx="8229600" cy="4525963"/>
          </a:xfrm>
        </p:spPr>
        <p:txBody>
          <a:bodyPr/>
          <a:lstStyle/>
          <a:p>
            <a:r>
              <a:rPr lang="en-US" dirty="0"/>
              <a:t>No exceptions, return -1 if there is no score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826150" y="1981200"/>
            <a:ext cx="4660250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HighScoreNoException</a:t>
            </a:r>
            <a:endParaRPr lang="en-US" dirty="0"/>
          </a:p>
          <a:p>
            <a:r>
              <a:rPr lang="en-US" dirty="0"/>
              <a:t>{</a:t>
            </a:r>
          </a:p>
          <a:p>
            <a:r>
              <a:rPr lang="en-US" dirty="0"/>
              <a:t>	private </a:t>
            </a:r>
            <a:r>
              <a:rPr lang="en-US" dirty="0" err="1"/>
              <a:t>int</a:t>
            </a:r>
            <a:r>
              <a:rPr lang="en-US" dirty="0"/>
              <a:t> score = 0;</a:t>
            </a:r>
          </a:p>
          <a:p>
            <a:r>
              <a:rPr lang="en-US" dirty="0"/>
              <a:t>	private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scoreSet</a:t>
            </a:r>
            <a:r>
              <a:rPr lang="en-US" dirty="0"/>
              <a:t> = false;</a:t>
            </a:r>
          </a:p>
          <a:p>
            <a:endParaRPr lang="en-US" dirty="0"/>
          </a:p>
          <a:p>
            <a:r>
              <a:rPr lang="en-US" dirty="0"/>
              <a:t>	public </a:t>
            </a:r>
            <a:r>
              <a:rPr lang="en-US" dirty="0" err="1"/>
              <a:t>HighScoreNoException</a:t>
            </a:r>
            <a:r>
              <a:rPr lang="en-US" dirty="0"/>
              <a:t>()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score = 0;</a:t>
            </a:r>
          </a:p>
          <a:p>
            <a:r>
              <a:rPr lang="en-US" dirty="0"/>
              <a:t>		</a:t>
            </a:r>
            <a:r>
              <a:rPr lang="en-US" dirty="0" err="1"/>
              <a:t>scoreSet</a:t>
            </a:r>
            <a:r>
              <a:rPr lang="en-US" dirty="0"/>
              <a:t> = false;</a:t>
            </a:r>
          </a:p>
          <a:p>
            <a:r>
              <a:rPr lang="en-US" dirty="0"/>
              <a:t>	}</a:t>
            </a:r>
          </a:p>
          <a:p>
            <a:endParaRPr lang="en-US" dirty="0"/>
          </a:p>
          <a:p>
            <a:r>
              <a:rPr lang="en-US" dirty="0"/>
              <a:t>	public void </a:t>
            </a:r>
            <a:r>
              <a:rPr lang="en-US" dirty="0" err="1"/>
              <a:t>setScore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newScore</a:t>
            </a:r>
            <a:r>
              <a:rPr lang="en-US" dirty="0"/>
              <a:t>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score = </a:t>
            </a:r>
            <a:r>
              <a:rPr lang="en-US" dirty="0" err="1"/>
              <a:t>newScore</a:t>
            </a:r>
            <a:r>
              <a:rPr lang="en-US" dirty="0"/>
              <a:t>;</a:t>
            </a:r>
          </a:p>
          <a:p>
            <a:r>
              <a:rPr lang="en-US" dirty="0"/>
              <a:t>		</a:t>
            </a:r>
            <a:r>
              <a:rPr lang="en-US" dirty="0" err="1"/>
              <a:t>scoreSet</a:t>
            </a:r>
            <a:r>
              <a:rPr lang="en-US" dirty="0"/>
              <a:t> = true;</a:t>
            </a:r>
          </a:p>
          <a:p>
            <a:r>
              <a:rPr lang="en-US" dirty="0"/>
              <a:t>	}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6131345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Without Exceptions (2 of 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439271" y="1470462"/>
            <a:ext cx="9829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public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getScore</a:t>
            </a:r>
            <a:r>
              <a:rPr lang="en-US" dirty="0"/>
              <a:t>()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if (!</a:t>
            </a:r>
            <a:r>
              <a:rPr lang="en-US" dirty="0" err="1"/>
              <a:t>scoreSet</a:t>
            </a:r>
            <a:r>
              <a:rPr lang="en-US" dirty="0"/>
              <a:t>)</a:t>
            </a:r>
          </a:p>
          <a:p>
            <a:r>
              <a:rPr lang="en-US" dirty="0"/>
              <a:t>			return -1;</a:t>
            </a:r>
          </a:p>
          <a:p>
            <a:r>
              <a:rPr lang="en-US" dirty="0"/>
              <a:t>		else</a:t>
            </a:r>
          </a:p>
          <a:p>
            <a:r>
              <a:rPr lang="en-US" dirty="0"/>
              <a:t>			return score;</a:t>
            </a:r>
          </a:p>
          <a:p>
            <a:r>
              <a:rPr lang="en-US" dirty="0"/>
              <a:t>	}</a:t>
            </a:r>
          </a:p>
          <a:p>
            <a:endParaRPr lang="en-US" dirty="0"/>
          </a:p>
          <a:p>
            <a:r>
              <a:rPr lang="en-US" dirty="0"/>
              <a:t>	// Short test program</a:t>
            </a:r>
          </a:p>
          <a:p>
            <a:r>
              <a:rPr lang="en-US" dirty="0"/>
              <a:t>	public static void main(String[] </a:t>
            </a:r>
            <a:r>
              <a:rPr lang="en-US" dirty="0" err="1"/>
              <a:t>args</a:t>
            </a:r>
            <a:r>
              <a:rPr lang="en-US" dirty="0"/>
              <a:t>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</a:t>
            </a:r>
            <a:r>
              <a:rPr lang="en-US" dirty="0" err="1"/>
              <a:t>HighScoreNoException</a:t>
            </a:r>
            <a:r>
              <a:rPr lang="en-US" dirty="0"/>
              <a:t> </a:t>
            </a:r>
            <a:r>
              <a:rPr lang="en-US" dirty="0" err="1"/>
              <a:t>highscore</a:t>
            </a:r>
            <a:r>
              <a:rPr lang="en-US" dirty="0"/>
              <a:t> = new </a:t>
            </a:r>
            <a:r>
              <a:rPr lang="en-US" dirty="0" err="1"/>
              <a:t>HighScoreNoException</a:t>
            </a:r>
            <a:r>
              <a:rPr lang="en-US" dirty="0"/>
              <a:t>();</a:t>
            </a:r>
          </a:p>
          <a:p>
            <a:r>
              <a:rPr lang="en-US" dirty="0"/>
              <a:t>		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highscore.getScore</a:t>
            </a:r>
            <a:r>
              <a:rPr lang="en-US" dirty="0"/>
              <a:t>());</a:t>
            </a:r>
          </a:p>
          <a:p>
            <a:r>
              <a:rPr lang="en-US" dirty="0"/>
              <a:t>		</a:t>
            </a:r>
            <a:r>
              <a:rPr lang="en-US" dirty="0" err="1"/>
              <a:t>highscore.setScore</a:t>
            </a:r>
            <a:r>
              <a:rPr lang="en-US" dirty="0"/>
              <a:t>(100);</a:t>
            </a:r>
          </a:p>
          <a:p>
            <a:r>
              <a:rPr lang="en-US" dirty="0"/>
              <a:t>		</a:t>
            </a:r>
            <a:r>
              <a:rPr lang="en-US" dirty="0" err="1"/>
              <a:t>System.out.println</a:t>
            </a:r>
            <a:r>
              <a:rPr lang="en-US" dirty="0"/>
              <a:t>(</a:t>
            </a:r>
            <a:r>
              <a:rPr lang="en-US" dirty="0" err="1"/>
              <a:t>highscore.getScore</a:t>
            </a:r>
            <a:r>
              <a:rPr lang="en-US" dirty="0"/>
              <a:t>());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0" y="2057400"/>
            <a:ext cx="2274982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Problems if negative</a:t>
            </a:r>
          </a:p>
          <a:p>
            <a:r>
              <a:rPr lang="en-US" dirty="0"/>
              <a:t>scores are allowed!</a:t>
            </a:r>
          </a:p>
        </p:txBody>
      </p:sp>
    </p:spTree>
    <p:extLst>
      <p:ext uri="{BB962C8B-B14F-4D97-AF65-F5344CB8AC3E}">
        <p14:creationId xmlns:p14="http://schemas.microsoft.com/office/powerpoint/2010/main" val="3434486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new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ExceptionClassName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PossiblySomeArguments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  <a:endParaRPr lang="en-US" sz="2000" dirty="0">
              <a:solidFill>
                <a:srgbClr val="034CA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When an exception is thrown, the execution of the surrounding </a:t>
            </a:r>
            <a:r>
              <a:rPr lang="en-US" sz="2400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try</a:t>
            </a:r>
            <a:r>
              <a:rPr lang="en-US" sz="2400" dirty="0">
                <a:highlight>
                  <a:srgbClr val="FFFF00"/>
                </a:highlight>
              </a:rPr>
              <a:t> block is stopped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Normally, the flow of control is transferred to another portion of code known as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value thrown is the argument to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400" b="1" dirty="0"/>
              <a:t> </a:t>
            </a:r>
            <a:r>
              <a:rPr lang="en-US" sz="2400" dirty="0"/>
              <a:t>operator, and is always an object of some exception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execution of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000" dirty="0"/>
              <a:t> statement is called </a:t>
            </a:r>
            <a:r>
              <a:rPr lang="en-US" sz="2000" i="1" dirty="0"/>
              <a:t>throwing an exception</a:t>
            </a:r>
            <a:endParaRPr lang="en-US" sz="2400" i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22768DEF-F097-4569-B8B3-113A6E4F2748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 Exceptions (1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0331"/>
            <a:ext cx="8229600" cy="4525963"/>
          </a:xfrm>
        </p:spPr>
        <p:txBody>
          <a:bodyPr/>
          <a:lstStyle/>
          <a:p>
            <a:r>
              <a:rPr lang="en-US" dirty="0"/>
              <a:t>Problem solved with exceptions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700316" y="2766973"/>
            <a:ext cx="585288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public class </a:t>
            </a:r>
            <a:r>
              <a:rPr lang="en-US" dirty="0" err="1"/>
              <a:t>ScoreNotSetException</a:t>
            </a:r>
            <a:r>
              <a:rPr lang="en-US" dirty="0"/>
              <a:t> extends Exception</a:t>
            </a:r>
          </a:p>
          <a:p>
            <a:r>
              <a:rPr lang="en-US" dirty="0"/>
              <a:t>{</a:t>
            </a:r>
          </a:p>
          <a:p>
            <a:r>
              <a:rPr lang="en-US" dirty="0"/>
              <a:t>	public </a:t>
            </a:r>
            <a:r>
              <a:rPr lang="en-US" dirty="0" err="1"/>
              <a:t>ScoreNotSetException</a:t>
            </a:r>
            <a:r>
              <a:rPr lang="en-US" dirty="0"/>
              <a:t>()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super("Score not set");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	public </a:t>
            </a:r>
            <a:r>
              <a:rPr lang="en-US" dirty="0" err="1"/>
              <a:t>ScoreNotSetException</a:t>
            </a:r>
            <a:r>
              <a:rPr lang="en-US" dirty="0"/>
              <a:t>(String message)</a:t>
            </a:r>
          </a:p>
          <a:p>
            <a:r>
              <a:rPr lang="en-US" dirty="0"/>
              <a:t>	{</a:t>
            </a:r>
          </a:p>
          <a:p>
            <a:r>
              <a:rPr lang="en-US" dirty="0"/>
              <a:t>		super(message);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762792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 Exceptions (2 of 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752600"/>
            <a:ext cx="426430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public class </a:t>
            </a:r>
            <a:r>
              <a:rPr lang="en-US" sz="1600" dirty="0" err="1"/>
              <a:t>HighScoreException</a:t>
            </a:r>
            <a:endParaRPr lang="en-US" sz="1600" dirty="0"/>
          </a:p>
          <a:p>
            <a:r>
              <a:rPr lang="en-US" sz="1600" dirty="0"/>
              <a:t>{</a:t>
            </a:r>
          </a:p>
          <a:p>
            <a:r>
              <a:rPr lang="en-US" sz="1600" dirty="0"/>
              <a:t>	private </a:t>
            </a:r>
            <a:r>
              <a:rPr lang="en-US" sz="1600" dirty="0" err="1"/>
              <a:t>int</a:t>
            </a:r>
            <a:r>
              <a:rPr lang="en-US" sz="1600" dirty="0"/>
              <a:t> score = 0;</a:t>
            </a:r>
          </a:p>
          <a:p>
            <a:r>
              <a:rPr lang="en-US" sz="1600" dirty="0"/>
              <a:t>	private </a:t>
            </a:r>
            <a:r>
              <a:rPr lang="en-US" sz="1600" dirty="0" err="1"/>
              <a:t>boolean</a:t>
            </a:r>
            <a:r>
              <a:rPr lang="en-US" sz="1600" dirty="0"/>
              <a:t> </a:t>
            </a:r>
            <a:r>
              <a:rPr lang="en-US" sz="1600" dirty="0" err="1"/>
              <a:t>scoreSet</a:t>
            </a:r>
            <a:r>
              <a:rPr lang="en-US" sz="1600" dirty="0"/>
              <a:t> = false;</a:t>
            </a:r>
          </a:p>
          <a:p>
            <a:endParaRPr lang="en-US" sz="1600" dirty="0"/>
          </a:p>
          <a:p>
            <a:r>
              <a:rPr lang="en-US" sz="1600" dirty="0"/>
              <a:t>	public </a:t>
            </a:r>
            <a:r>
              <a:rPr lang="en-US" sz="1600" dirty="0" err="1"/>
              <a:t>HighScoreException</a:t>
            </a:r>
            <a:r>
              <a:rPr lang="en-US" sz="1600" dirty="0"/>
              <a:t>()</a:t>
            </a:r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	score = 0;</a:t>
            </a:r>
          </a:p>
          <a:p>
            <a:r>
              <a:rPr lang="en-US" sz="1600" dirty="0"/>
              <a:t>		</a:t>
            </a:r>
            <a:r>
              <a:rPr lang="en-US" sz="1600" dirty="0" err="1"/>
              <a:t>scoreSet</a:t>
            </a:r>
            <a:r>
              <a:rPr lang="en-US" sz="1600" dirty="0"/>
              <a:t> = false;</a:t>
            </a:r>
          </a:p>
          <a:p>
            <a:r>
              <a:rPr lang="en-US" sz="1600" dirty="0"/>
              <a:t>	}</a:t>
            </a:r>
          </a:p>
          <a:p>
            <a:endParaRPr lang="en-US" sz="1600" dirty="0"/>
          </a:p>
          <a:p>
            <a:r>
              <a:rPr lang="en-US" sz="1600" dirty="0"/>
              <a:t>	public void </a:t>
            </a:r>
            <a:r>
              <a:rPr lang="en-US" sz="1600" dirty="0" err="1"/>
              <a:t>setScore</a:t>
            </a:r>
            <a:r>
              <a:rPr lang="en-US" sz="1600" dirty="0"/>
              <a:t>(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newScore</a:t>
            </a:r>
            <a:r>
              <a:rPr lang="en-US" sz="1600" dirty="0"/>
              <a:t>)</a:t>
            </a:r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	score = </a:t>
            </a:r>
            <a:r>
              <a:rPr lang="en-US" sz="1600" dirty="0" err="1"/>
              <a:t>newScore</a:t>
            </a:r>
            <a:r>
              <a:rPr lang="en-US" sz="1600" dirty="0"/>
              <a:t>;</a:t>
            </a:r>
          </a:p>
          <a:p>
            <a:r>
              <a:rPr lang="en-US" sz="1600" dirty="0"/>
              <a:t>		</a:t>
            </a:r>
            <a:r>
              <a:rPr lang="en-US" sz="1600" dirty="0" err="1"/>
              <a:t>scoreSet</a:t>
            </a:r>
            <a:r>
              <a:rPr lang="en-US" sz="1600" dirty="0"/>
              <a:t> = true;</a:t>
            </a:r>
          </a:p>
          <a:p>
            <a:r>
              <a:rPr lang="en-US" sz="1600" dirty="0"/>
              <a:t>	}</a:t>
            </a:r>
          </a:p>
          <a:p>
            <a:endParaRPr lang="en-US" sz="1600" dirty="0"/>
          </a:p>
          <a:p>
            <a:r>
              <a:rPr lang="en-US" sz="1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4888542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 Exceptions (3 of 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752600"/>
            <a:ext cx="7550465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	public </a:t>
            </a:r>
            <a:r>
              <a:rPr lang="en-US" sz="1600" dirty="0" err="1"/>
              <a:t>int</a:t>
            </a:r>
            <a:r>
              <a:rPr lang="en-US" sz="1600" dirty="0"/>
              <a:t> </a:t>
            </a:r>
            <a:r>
              <a:rPr lang="en-US" sz="1600" dirty="0" err="1"/>
              <a:t>getScore</a:t>
            </a:r>
            <a:r>
              <a:rPr lang="en-US" sz="1600" dirty="0"/>
              <a:t>() throws </a:t>
            </a:r>
            <a:r>
              <a:rPr lang="en-US" sz="1600" dirty="0" err="1"/>
              <a:t>ScoreNotSetException</a:t>
            </a:r>
            <a:endParaRPr lang="en-US" sz="1600" dirty="0"/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	if (!</a:t>
            </a:r>
            <a:r>
              <a:rPr lang="en-US" sz="1600" dirty="0" err="1"/>
              <a:t>scoreSet</a:t>
            </a:r>
            <a:r>
              <a:rPr lang="en-US" sz="1600" dirty="0"/>
              <a:t>)</a:t>
            </a:r>
          </a:p>
          <a:p>
            <a:r>
              <a:rPr lang="en-US" sz="1600" dirty="0"/>
              <a:t>			throw new </a:t>
            </a:r>
            <a:r>
              <a:rPr lang="en-US" sz="1600" dirty="0" err="1"/>
              <a:t>ScoreNotSetException</a:t>
            </a:r>
            <a:r>
              <a:rPr lang="en-US" sz="1600" dirty="0"/>
              <a:t>();</a:t>
            </a:r>
          </a:p>
          <a:p>
            <a:r>
              <a:rPr lang="en-US" sz="1600" dirty="0"/>
              <a:t>		else</a:t>
            </a:r>
          </a:p>
          <a:p>
            <a:r>
              <a:rPr lang="en-US" sz="1600" dirty="0"/>
              <a:t>			return score;</a:t>
            </a:r>
          </a:p>
          <a:p>
            <a:r>
              <a:rPr lang="en-US" sz="1600" dirty="0"/>
              <a:t>	}</a:t>
            </a:r>
          </a:p>
          <a:p>
            <a:endParaRPr lang="en-US" sz="1600" dirty="0"/>
          </a:p>
          <a:p>
            <a:r>
              <a:rPr lang="en-US" sz="1600" dirty="0"/>
              <a:t>	// Short test program</a:t>
            </a:r>
          </a:p>
          <a:p>
            <a:r>
              <a:rPr lang="en-US" sz="1600" dirty="0"/>
              <a:t>	public static void main(String[] </a:t>
            </a:r>
            <a:r>
              <a:rPr lang="en-US" sz="1600" dirty="0" err="1"/>
              <a:t>args</a:t>
            </a:r>
            <a:r>
              <a:rPr lang="en-US" sz="1600" dirty="0"/>
              <a:t>)</a:t>
            </a:r>
          </a:p>
          <a:p>
            <a:r>
              <a:rPr lang="en-US" sz="1600" dirty="0"/>
              <a:t>	{</a:t>
            </a:r>
          </a:p>
          <a:p>
            <a:r>
              <a:rPr lang="en-US" sz="1600" dirty="0"/>
              <a:t>		</a:t>
            </a:r>
            <a:r>
              <a:rPr lang="en-US" sz="1600" dirty="0" err="1"/>
              <a:t>HighScoreException</a:t>
            </a:r>
            <a:r>
              <a:rPr lang="en-US" sz="1600" dirty="0"/>
              <a:t> </a:t>
            </a:r>
            <a:r>
              <a:rPr lang="en-US" sz="1600" dirty="0" err="1"/>
              <a:t>highscore</a:t>
            </a:r>
            <a:r>
              <a:rPr lang="en-US" sz="1600" dirty="0"/>
              <a:t> = new </a:t>
            </a:r>
            <a:r>
              <a:rPr lang="en-US" sz="1600" dirty="0" err="1"/>
              <a:t>HighScoreException</a:t>
            </a:r>
            <a:r>
              <a:rPr lang="en-US" sz="1600" dirty="0"/>
              <a:t>();</a:t>
            </a:r>
          </a:p>
          <a:p>
            <a:r>
              <a:rPr lang="en-US" sz="1600" dirty="0"/>
              <a:t>		try</a:t>
            </a:r>
          </a:p>
          <a:p>
            <a:r>
              <a:rPr lang="en-US" sz="1600" dirty="0"/>
              <a:t>		{</a:t>
            </a:r>
          </a:p>
          <a:p>
            <a:r>
              <a:rPr lang="en-US" sz="1600" dirty="0"/>
              <a:t>			</a:t>
            </a:r>
            <a:r>
              <a:rPr lang="en-US" sz="1600" dirty="0" err="1"/>
              <a:t>System.out.println</a:t>
            </a:r>
            <a:endParaRPr lang="en-US" sz="1600" dirty="0"/>
          </a:p>
          <a:p>
            <a:r>
              <a:rPr lang="en-US" sz="1600" dirty="0"/>
              <a:t>				(</a:t>
            </a:r>
            <a:r>
              <a:rPr lang="en-US" sz="1600" dirty="0" err="1"/>
              <a:t>highscore.getScore</a:t>
            </a:r>
            <a:r>
              <a:rPr lang="en-US" sz="1600" dirty="0"/>
              <a:t>());</a:t>
            </a:r>
          </a:p>
          <a:p>
            <a:r>
              <a:rPr lang="en-US" sz="1600" dirty="0"/>
              <a:t>		}</a:t>
            </a:r>
          </a:p>
          <a:p>
            <a:r>
              <a:rPr lang="en-US" sz="16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5901628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Retrieving a High Score with Exceptions (4 of 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0740BECD-ED1D-4802-B4B2-D176038CE6B7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2016 Pearson Inc. All rights reserved.</a:t>
            </a:r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1143000" y="1444724"/>
            <a:ext cx="7848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catch (</a:t>
            </a:r>
            <a:r>
              <a:rPr lang="en-US" dirty="0" err="1"/>
              <a:t>ScoreNotSetException</a:t>
            </a:r>
            <a:r>
              <a:rPr lang="en-US" dirty="0"/>
              <a:t> e)</a:t>
            </a:r>
          </a:p>
          <a:p>
            <a:r>
              <a:rPr lang="en-US" dirty="0"/>
              <a:t>		{</a:t>
            </a:r>
          </a:p>
          <a:p>
            <a:r>
              <a:rPr lang="en-US" dirty="0"/>
              <a:t>			</a:t>
            </a:r>
            <a:r>
              <a:rPr lang="en-US" dirty="0" err="1"/>
              <a:t>System.out.println</a:t>
            </a:r>
            <a:endParaRPr lang="en-US" dirty="0"/>
          </a:p>
          <a:p>
            <a:r>
              <a:rPr lang="en-US" dirty="0"/>
              <a:t>				(</a:t>
            </a:r>
            <a:r>
              <a:rPr lang="en-US" dirty="0" err="1"/>
              <a:t>e.getMessage</a:t>
            </a:r>
            <a:r>
              <a:rPr lang="en-US" dirty="0"/>
              <a:t>());</a:t>
            </a:r>
          </a:p>
          <a:p>
            <a:r>
              <a:rPr lang="en-US" dirty="0"/>
              <a:t>		}</a:t>
            </a:r>
          </a:p>
          <a:p>
            <a:r>
              <a:rPr lang="en-US" dirty="0"/>
              <a:t>		</a:t>
            </a:r>
            <a:r>
              <a:rPr lang="en-US" dirty="0" err="1"/>
              <a:t>highscore.setScore</a:t>
            </a:r>
            <a:r>
              <a:rPr lang="en-US" dirty="0"/>
              <a:t>(100);</a:t>
            </a:r>
          </a:p>
          <a:p>
            <a:r>
              <a:rPr lang="en-US" dirty="0"/>
              <a:t>		try</a:t>
            </a:r>
          </a:p>
          <a:p>
            <a:r>
              <a:rPr lang="en-US" dirty="0"/>
              <a:t>		{</a:t>
            </a:r>
          </a:p>
          <a:p>
            <a:r>
              <a:rPr lang="en-US" dirty="0"/>
              <a:t>			</a:t>
            </a:r>
            <a:r>
              <a:rPr lang="en-US" dirty="0" err="1"/>
              <a:t>System.out.println</a:t>
            </a:r>
            <a:endParaRPr lang="en-US" dirty="0"/>
          </a:p>
          <a:p>
            <a:r>
              <a:rPr lang="en-US" dirty="0"/>
              <a:t>				(</a:t>
            </a:r>
            <a:r>
              <a:rPr lang="en-US" dirty="0" err="1"/>
              <a:t>highscore.getScore</a:t>
            </a:r>
            <a:r>
              <a:rPr lang="en-US" dirty="0"/>
              <a:t>());</a:t>
            </a:r>
          </a:p>
          <a:p>
            <a:r>
              <a:rPr lang="en-US" dirty="0"/>
              <a:t>		}</a:t>
            </a:r>
          </a:p>
          <a:p>
            <a:r>
              <a:rPr lang="en-US" dirty="0"/>
              <a:t>		catch (</a:t>
            </a:r>
            <a:r>
              <a:rPr lang="en-US" dirty="0" err="1"/>
              <a:t>ScoreNotSetException</a:t>
            </a:r>
            <a:r>
              <a:rPr lang="en-US" dirty="0"/>
              <a:t> e)</a:t>
            </a:r>
          </a:p>
          <a:p>
            <a:r>
              <a:rPr lang="en-US" dirty="0"/>
              <a:t>		{</a:t>
            </a:r>
          </a:p>
          <a:p>
            <a:r>
              <a:rPr lang="en-US" dirty="0"/>
              <a:t>			</a:t>
            </a:r>
            <a:r>
              <a:rPr lang="en-US" dirty="0" err="1"/>
              <a:t>System.out.println</a:t>
            </a:r>
            <a:endParaRPr lang="en-US" dirty="0"/>
          </a:p>
          <a:p>
            <a:r>
              <a:rPr lang="en-US" dirty="0"/>
              <a:t>				(</a:t>
            </a:r>
            <a:r>
              <a:rPr lang="en-US" dirty="0" err="1"/>
              <a:t>e.getMessage</a:t>
            </a:r>
            <a:r>
              <a:rPr lang="en-US" dirty="0"/>
              <a:t>());</a:t>
            </a:r>
          </a:p>
          <a:p>
            <a:r>
              <a:rPr lang="en-US" dirty="0"/>
              <a:t>		}</a:t>
            </a:r>
          </a:p>
          <a:p>
            <a:r>
              <a:rPr lang="en-US" dirty="0"/>
              <a:t>	}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3739310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When to Use Exceptions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Exceptions should be reserved for situations where a method encounters </a:t>
            </a:r>
            <a:r>
              <a:rPr lang="en-US" sz="2800" i="1"/>
              <a:t>an unusual or unexpected case that cannot be handled easily in some other way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When exception handling must be used, here are some basic guidelines: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Include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400"/>
              <a:t> statements and list the exception classes in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throws</a:t>
            </a:r>
            <a:r>
              <a:rPr lang="en-US" sz="2400"/>
              <a:t> clause within a method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Place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/>
              <a:t>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blocks in a different method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720BD47D-22CE-4359-A694-01BD5061A100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When to Use Exceptions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Here is an example of a method from which the exception originates: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80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public void someMethod()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              throws SomeException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throw new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       SomeException(SomeArgument);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6E12A62E-0C1A-4118-A009-DB4073A960E8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When to Use Exceptions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/>
              <a:t>When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someMethod</a:t>
            </a:r>
            <a:r>
              <a:rPr lang="en-US" sz="2000"/>
              <a:t> is used by an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otherMethod</a:t>
            </a:r>
            <a:r>
              <a:rPr lang="en-US" sz="2000"/>
              <a:t>,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otherMethod</a:t>
            </a:r>
            <a:r>
              <a:rPr lang="en-US" sz="2000"/>
              <a:t> must then deal with the exception: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public void otherMethod()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try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someMethod();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. .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catch (SomeException e)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 i="1">
                <a:solidFill>
                  <a:srgbClr val="034CA1"/>
                </a:solidFill>
                <a:latin typeface="Courier New" pitchFamily="49" charset="0"/>
              </a:rPr>
              <a:t>CodeToHandleException</a:t>
            </a:r>
            <a:endParaRPr lang="en-US" sz="2000" b="1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492383F1-C0C0-4A48-8CE6-86737BAA0BF1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Event Driven Programming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Exception handling is an example of a programming methodology known as </a:t>
            </a:r>
            <a:r>
              <a:rPr lang="en-US" sz="2800" i="1" dirty="0">
                <a:highlight>
                  <a:srgbClr val="FFFF00"/>
                </a:highlight>
              </a:rPr>
              <a:t>event-driven programming</a:t>
            </a:r>
          </a:p>
          <a:p>
            <a:pPr eaLnBrk="1" hangingPunct="1"/>
            <a:r>
              <a:rPr lang="en-US" sz="2800" dirty="0"/>
              <a:t>When using event-driven programming, objects are defined so that they send events to other objects that handle the events</a:t>
            </a:r>
          </a:p>
          <a:p>
            <a:pPr lvl="1" eaLnBrk="1" hangingPunct="1"/>
            <a:r>
              <a:rPr lang="en-US" sz="2400" dirty="0"/>
              <a:t>An event is an object also</a:t>
            </a:r>
          </a:p>
          <a:p>
            <a:pPr lvl="1" eaLnBrk="1" hangingPunct="1"/>
            <a:r>
              <a:rPr lang="en-US" sz="2400" dirty="0"/>
              <a:t>Sending an event is called </a:t>
            </a:r>
            <a:r>
              <a:rPr lang="en-US" sz="2400" i="1" dirty="0"/>
              <a:t>firing an event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E9278D5-142D-4C29-8B00-C457B1F410EE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Event Driven Programming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 exception handling, the event objects are the exception objects</a:t>
            </a:r>
          </a:p>
          <a:p>
            <a:pPr lvl="1" eaLnBrk="1" hangingPunct="1"/>
            <a:r>
              <a:rPr lang="en-US"/>
              <a:t>They are fired (thrown) by an object when the object invokes a method that throws the exception</a:t>
            </a:r>
          </a:p>
          <a:p>
            <a:pPr lvl="1" eaLnBrk="1" hangingPunct="1"/>
            <a:r>
              <a:rPr lang="en-US"/>
              <a:t>An exception event is sent to a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/>
              <a:t> block, where it is handled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BFCDD016-FDCF-4621-9C00-9100F5B31B6A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Pitfall:  Nested </a:t>
            </a:r>
            <a:r>
              <a:rPr lang="en-US" b="1">
                <a:latin typeface="Courier New" pitchFamily="49" charset="0"/>
              </a:rPr>
              <a:t>try-catch</a:t>
            </a:r>
            <a:r>
              <a:rPr lang="en-US"/>
              <a:t> Blocks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It is possible to place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/>
              <a:t> block and its following catch blocks inside a larger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/>
              <a:t> block, or inside a larger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/>
              <a:t> block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a set of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try-catch</a:t>
            </a:r>
            <a:r>
              <a:rPr lang="en-US" sz="2000"/>
              <a:t> blocks are placed inside a larger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/>
              <a:t> block, different names must be used for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/>
              <a:t>block parameters in the inner and outer blocks, just like any other set of nested blocks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a set of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try-catch</a:t>
            </a:r>
            <a:r>
              <a:rPr lang="en-US" sz="2000"/>
              <a:t> blocks are placed inside a larger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block, and an exception is thrown in the inner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 that is not caught, then the exception is thrown to the outer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 for processing, and may be caught in one of its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/>
              <a:t> blocks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D259B00-EADD-4FDE-A0AA-31D6E573290D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800" dirty="0"/>
              <a:t> statement is similar to a method call: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new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ExceptionClassName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SomeString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In the above example, the object of class </a:t>
            </a:r>
            <a:r>
              <a:rPr lang="en-US" sz="2400" b="1" i="1" dirty="0" err="1">
                <a:solidFill>
                  <a:srgbClr val="034CA1"/>
                </a:solidFill>
                <a:latin typeface="Courier New" pitchFamily="49" charset="0"/>
              </a:rPr>
              <a:t>ExceptionClassName</a:t>
            </a:r>
            <a:r>
              <a:rPr lang="en-US" sz="2400" dirty="0"/>
              <a:t> is created using a string as its argument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This object, which is an argument to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400" dirty="0"/>
              <a:t> operator, is the exception object thrown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Instead of calling a method, a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throw</a:t>
            </a:r>
            <a:r>
              <a:rPr lang="en-US" sz="2800" dirty="0">
                <a:highlight>
                  <a:srgbClr val="FFFF00"/>
                </a:highlight>
              </a:rPr>
              <a:t> statement calls a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catch</a:t>
            </a:r>
            <a:r>
              <a:rPr lang="en-US" sz="2800" dirty="0">
                <a:highlight>
                  <a:srgbClr val="FFFF00"/>
                </a:highlight>
              </a:rPr>
              <a:t> block</a:t>
            </a:r>
            <a:endParaRPr lang="en-US" sz="2400" dirty="0">
              <a:solidFill>
                <a:srgbClr val="034CA1"/>
              </a:solidFill>
              <a:highlight>
                <a:srgbClr val="FFFF00"/>
              </a:highlight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9C2528EB-9335-4F8E-AC72-83A5AE4BA8D1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finally</a:t>
            </a:r>
            <a:r>
              <a:rPr lang="en-US"/>
              <a:t> Block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219200"/>
            <a:ext cx="75438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finally</a:t>
            </a:r>
            <a:r>
              <a:rPr lang="en-US" sz="2400" dirty="0"/>
              <a:t> block contains code to be executed whether or not an exception is thrown in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it is used,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finally</a:t>
            </a:r>
            <a:r>
              <a:rPr lang="en-US" sz="2000" dirty="0"/>
              <a:t> block is placed after 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 dirty="0"/>
              <a:t> block and its following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blocks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 . . .  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catch(ExceptionClass1 e)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 . . .  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 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ExceptionClassN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 . . .  }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finally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CodeToBeExecutedInAllCases</a:t>
            </a:r>
            <a:endParaRPr lang="en-US" sz="2000" b="1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C5A70B7A-AE16-4CCD-95BE-A2C493BC26EB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finally</a:t>
            </a:r>
            <a:r>
              <a:rPr lang="en-US"/>
              <a:t> Block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2400"/>
              <a:t>If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try-catch-finally</a:t>
            </a:r>
            <a:r>
              <a:rPr lang="en-US" sz="2400"/>
              <a:t> blocks are inside a method definition, there are three possibilities when the code is run: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/>
              <a:t>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 runs to the end, no exception is thrown, and the </a:t>
            </a:r>
            <a:r>
              <a:rPr lang="en-US" sz="2000">
                <a:solidFill>
                  <a:srgbClr val="034CA1"/>
                </a:solidFill>
              </a:rPr>
              <a:t>finally</a:t>
            </a:r>
            <a:r>
              <a:rPr lang="en-US" sz="2000"/>
              <a:t> block is executed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/>
              <a:t>An exception is thrown in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block, caught in one of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/>
              <a:t> blocks, and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finally</a:t>
            </a:r>
            <a:r>
              <a:rPr lang="en-US" sz="2000"/>
              <a:t> block is executed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/>
              <a:t>An exception is thrown in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000"/>
              <a:t> block, there is no matching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/>
              <a:t> block in the method,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finally</a:t>
            </a:r>
            <a:r>
              <a:rPr lang="en-US" sz="2000"/>
              <a:t> block is executed, and then the method invocation ends and the exception object is thrown to the enclosing method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52DBC456-3938-480D-A292-3FC02CC79167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Rethrowing an Exception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A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/>
              <a:t> block can contain code that throws an exception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Sometimes it is useful to catch an exception and then, depending on the string produced by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getMessage</a:t>
            </a:r>
            <a:r>
              <a:rPr lang="en-US"/>
              <a:t> (or perhaps something else), throw the same or a different exception for handling further up the chain of exception handling blocks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A411907-E0A3-425C-8558-80CC6BC66628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AssertionError</a:t>
            </a:r>
            <a:r>
              <a:rPr lang="en-US"/>
              <a:t> Class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When  a program contains an assertion check, and the assertion check fails, an object of the class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AssertionError</a:t>
            </a:r>
            <a:r>
              <a:rPr lang="en-US" sz="2800" dirty="0"/>
              <a:t> is thrown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This causes the program to end with an error message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The class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AssertionError</a:t>
            </a:r>
            <a:r>
              <a:rPr lang="en-US" sz="2800" dirty="0"/>
              <a:t> is derived from the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Error</a:t>
            </a:r>
            <a:r>
              <a:rPr lang="en-US" sz="2800" dirty="0"/>
              <a:t>, and therefore is an unchecked exception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In order to prevent the program from ending, it could be handled, but this is not required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0B7C7E3-7B14-43EE-BCF8-B2F4CA07B747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>
                <a:latin typeface="Courier New" pitchFamily="49" charset="0"/>
              </a:rPr>
              <a:t>ArrayIndexOutOfBoundsException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An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ArrayIndexOutOfBoundsException</a:t>
            </a:r>
            <a:r>
              <a:rPr lang="en-US" sz="2400"/>
              <a:t> is thrown whenever a program attempts to use an array index that is out of bounds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This normally causes the program to end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Like all other descendents of 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RuntimeException</a:t>
            </a:r>
            <a:r>
              <a:rPr lang="en-US" sz="2400"/>
              <a:t>, it is an unchecked exception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There is no requirement to handle it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When this exception is thrown, it is an indication that the program contains an error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Instead of attempting to handle the exception, the program should simply be fixed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FB5E185E-17A4-401C-AFA9-82730BE9D224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When an exception is thrown,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800" dirty="0"/>
              <a:t> block begins execution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has one parameter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exception object thrown is plugged in for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parameter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The execution of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800" dirty="0"/>
              <a:t> block is called </a:t>
            </a:r>
            <a:r>
              <a:rPr lang="en-US" sz="2800" i="1" dirty="0"/>
              <a:t>catching the exception</a:t>
            </a:r>
            <a:r>
              <a:rPr lang="en-US" sz="2800" dirty="0"/>
              <a:t>, or </a:t>
            </a:r>
            <a:r>
              <a:rPr lang="en-US" sz="2800" i="1" dirty="0"/>
              <a:t>handling the exception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Whenever an exception is thrown, it should ultimately be handled (or caught) by some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20EE3365-FAA2-4E01-A603-508469949F6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try-throw-catch</a:t>
            </a:r>
            <a:r>
              <a:rPr lang="en-US"/>
              <a:t> Mechanism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4196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catch(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Exception 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i="1" dirty="0" err="1">
                <a:solidFill>
                  <a:srgbClr val="034CA1"/>
                </a:solidFill>
                <a:latin typeface="Courier New" pitchFamily="49" charset="0"/>
              </a:rPr>
              <a:t>ExceptionHandlingCode</a:t>
            </a:r>
            <a:endParaRPr lang="en-US" sz="2000" i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looks like a method definition that has a parameter of type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400" b="1" dirty="0">
                <a:solidFill>
                  <a:srgbClr val="034CA1"/>
                </a:solidFill>
              </a:rPr>
              <a:t> </a:t>
            </a:r>
            <a:r>
              <a:rPr lang="en-US" sz="2400" dirty="0"/>
              <a:t>class</a:t>
            </a:r>
            <a:endParaRPr lang="en-US" sz="2400" dirty="0">
              <a:solidFill>
                <a:srgbClr val="034CA1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is not really a method definition, however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is a separate piece of code that is executed when a program encounters and executes a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throw</a:t>
            </a:r>
            <a:r>
              <a:rPr lang="en-US" sz="2400" dirty="0"/>
              <a:t> statement in the preceding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try</a:t>
            </a:r>
            <a:r>
              <a:rPr lang="en-US" sz="2400" dirty="0"/>
              <a:t> block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 is often referred to as an </a:t>
            </a:r>
            <a:r>
              <a:rPr lang="en-US" sz="2000" i="1" dirty="0"/>
              <a:t>exception handler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It can have at most one parameter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309FB951-FFB4-4A8B-B1DA-926C3E73FA85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>
                <a:latin typeface="Courier New" pitchFamily="49" charset="0"/>
              </a:rPr>
              <a:t>try-throw-catch</a:t>
            </a:r>
            <a:r>
              <a:rPr lang="en-US" dirty="0"/>
              <a:t> Mechanism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295400" lvl="2" indent="-381000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catch(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 { . . . }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 dirty="0"/>
              <a:t>The identifier </a:t>
            </a:r>
            <a:r>
              <a:rPr lang="en-US" sz="2400" b="1" i="1" dirty="0">
                <a:solidFill>
                  <a:srgbClr val="034CA1"/>
                </a:solidFill>
                <a:latin typeface="Courier New" pitchFamily="49" charset="0"/>
              </a:rPr>
              <a:t>e</a:t>
            </a:r>
            <a:r>
              <a:rPr lang="en-US" sz="2400" dirty="0"/>
              <a:t> in the above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heading is called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parameter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400" dirty="0"/>
              <a:t> block parameter does two things: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 dirty="0"/>
              <a:t>It specifies the type of thrown exception object that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 can catch (e.g., an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Exception</a:t>
            </a:r>
            <a:r>
              <a:rPr lang="en-US" sz="2000" dirty="0"/>
              <a:t> class object above)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z="2000" dirty="0"/>
              <a:t>It provides a name (for the thrown object that is caught) on which it can operate in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catch</a:t>
            </a:r>
            <a:r>
              <a:rPr lang="en-US" sz="2000" dirty="0"/>
              <a:t> block</a:t>
            </a:r>
          </a:p>
          <a:p>
            <a:pPr marL="1295400" lvl="2" indent="-381000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/>
              <a:t>Note:  The identifier </a:t>
            </a:r>
            <a:r>
              <a:rPr lang="en-US" sz="2000" b="1" i="1" dirty="0">
                <a:solidFill>
                  <a:srgbClr val="034CA1"/>
                </a:solidFill>
                <a:latin typeface="Courier New" pitchFamily="49" charset="0"/>
              </a:rPr>
              <a:t>e</a:t>
            </a:r>
            <a:r>
              <a:rPr lang="en-US" sz="2000" dirty="0"/>
              <a:t> is often used by convention, but any non-keyword identifier can be used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9-</a:t>
            </a:r>
            <a:fld id="{ECB94F30-DCE7-43EB-8810-B9600DB21ACF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4786</TotalTime>
  <Words>4892</Words>
  <Application>Microsoft Office PowerPoint</Application>
  <PresentationFormat>On-screen Show (4:3)</PresentationFormat>
  <Paragraphs>631</Paragraphs>
  <Slides>64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8" baseType="lpstr">
      <vt:lpstr>Arial</vt:lpstr>
      <vt:lpstr>Calibri</vt:lpstr>
      <vt:lpstr>Courier New</vt:lpstr>
      <vt:lpstr>Office Theme</vt:lpstr>
      <vt:lpstr>Chapter 9</vt:lpstr>
      <vt:lpstr>Introduction to Exception Handling</vt:lpstr>
      <vt:lpstr>Introduction to Exception Handling</vt:lpstr>
      <vt:lpstr>try-throw-catch Mechanism</vt:lpstr>
      <vt:lpstr>try-throw-catch Mechanism</vt:lpstr>
      <vt:lpstr>try-throw-catch Mechanism</vt:lpstr>
      <vt:lpstr>try-throw-catch Mechanism</vt:lpstr>
      <vt:lpstr>try-throw-catch Mechanism</vt:lpstr>
      <vt:lpstr>try-throw-catch Mechanism</vt:lpstr>
      <vt:lpstr>try-throw-catch Mechanism</vt:lpstr>
      <vt:lpstr>try-throw-catch Mechanism</vt:lpstr>
      <vt:lpstr>Exception Example</vt:lpstr>
      <vt:lpstr>Exception Handling with the Scanner Class</vt:lpstr>
      <vt:lpstr>The InputMismatchException</vt:lpstr>
      <vt:lpstr>Tip:  Exception Controlled Loops</vt:lpstr>
      <vt:lpstr>Exception Controlled Loop</vt:lpstr>
      <vt:lpstr>Exception Classes</vt:lpstr>
      <vt:lpstr>Exception Classes from Standard Packages</vt:lpstr>
      <vt:lpstr>Exception Classes from Standard Packages</vt:lpstr>
      <vt:lpstr>Using the getMessage Method</vt:lpstr>
      <vt:lpstr>Using the getMessage Method</vt:lpstr>
      <vt:lpstr>Defining Exception Classes</vt:lpstr>
      <vt:lpstr>Defining Exception Classes</vt:lpstr>
      <vt:lpstr>A Programmer-Defined Exception Class</vt:lpstr>
      <vt:lpstr>Using our own Exception Class (1 of 3)</vt:lpstr>
      <vt:lpstr>Using our own Exception Class (2 of 3)</vt:lpstr>
      <vt:lpstr>Using our own Exception Class (3 of 3)</vt:lpstr>
      <vt:lpstr>Tip:  An Exception Class Can Carry a Message of Any Type:  int Message</vt:lpstr>
      <vt:lpstr>An Exception Class with an int Message </vt:lpstr>
      <vt:lpstr>Exception Object Characteristics</vt:lpstr>
      <vt:lpstr>Programmer-Defined Exception Class Guidelines</vt:lpstr>
      <vt:lpstr>Preserve getMessage</vt:lpstr>
      <vt:lpstr>Multiple catch Blocks</vt:lpstr>
      <vt:lpstr>Multiple catch Blocks</vt:lpstr>
      <vt:lpstr>Pitfall:  Catch the More Specific Exception First</vt:lpstr>
      <vt:lpstr>Pitfall:  Catch the More Specific Exception First</vt:lpstr>
      <vt:lpstr>Throwing an Exception in a Method</vt:lpstr>
      <vt:lpstr>Declaring Exceptions in a throws Clause</vt:lpstr>
      <vt:lpstr>Declaring Exceptions in a throws Clause</vt:lpstr>
      <vt:lpstr>The Catch or Declare Rule</vt:lpstr>
      <vt:lpstr>The Catch or Declare Rule</vt:lpstr>
      <vt:lpstr>The Catch or Declare Rule</vt:lpstr>
      <vt:lpstr>Checked and Unchecked Exceptions</vt:lpstr>
      <vt:lpstr>Exceptions to the Catch or Declare Rule</vt:lpstr>
      <vt:lpstr>Hierarchy of Throwable Objects</vt:lpstr>
      <vt:lpstr>The throws Clause in Derived Classes</vt:lpstr>
      <vt:lpstr>What Happens If an Exception is Never Caught?</vt:lpstr>
      <vt:lpstr>Example – Retrieving a High Score Without Exceptions (1 of 2)</vt:lpstr>
      <vt:lpstr>Example – Retrieving a High Score Without Exceptions (2 of 2)</vt:lpstr>
      <vt:lpstr>Example – Retrieving a High Score with Exceptions (1 of 4)</vt:lpstr>
      <vt:lpstr>Example – Retrieving a High Score with Exceptions (2 of 4)</vt:lpstr>
      <vt:lpstr>Example – Retrieving a High Score with Exceptions (3 of 4)</vt:lpstr>
      <vt:lpstr>Example – Retrieving a High Score with Exceptions (4 of 4)</vt:lpstr>
      <vt:lpstr>When to Use Exceptions</vt:lpstr>
      <vt:lpstr>When to Use Exceptions</vt:lpstr>
      <vt:lpstr>When to Use Exceptions</vt:lpstr>
      <vt:lpstr>Event Driven Programming</vt:lpstr>
      <vt:lpstr>Event Driven Programming</vt:lpstr>
      <vt:lpstr>Pitfall:  Nested try-catch Blocks</vt:lpstr>
      <vt:lpstr>The finally Block</vt:lpstr>
      <vt:lpstr>The finally Block</vt:lpstr>
      <vt:lpstr>Rethrowing an Exception</vt:lpstr>
      <vt:lpstr>The AssertionError Class</vt:lpstr>
      <vt:lpstr>ArrayIndexOutOfBoundsException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46</cp:revision>
  <dcterms:created xsi:type="dcterms:W3CDTF">2006-08-16T00:00:00Z</dcterms:created>
  <dcterms:modified xsi:type="dcterms:W3CDTF">2023-12-04T23:11:47Z</dcterms:modified>
</cp:coreProperties>
</file>