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tags/tag1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3.xml" ContentType="application/vnd.openxmlformats-officedocument.presentationml.tags+xml"/>
  <Override PartName="/ppt/notesSlides/notesSlide35.xml" ContentType="application/vnd.openxmlformats-officedocument.presentationml.notesSlide+xml"/>
  <Override PartName="/ppt/tags/tag14.xml" ContentType="application/vnd.openxmlformats-officedocument.presentationml.tags+xml"/>
  <Override PartName="/ppt/notesSlides/notesSlide36.xml" ContentType="application/vnd.openxmlformats-officedocument.presentationml.notesSlide+xml"/>
  <Override PartName="/ppt/tags/tag15.xml" ContentType="application/vnd.openxmlformats-officedocument.presentationml.tags+xml"/>
  <Override PartName="/ppt/notesSlides/notesSlide37.xml" ContentType="application/vnd.openxmlformats-officedocument.presentationml.notesSlide+xml"/>
  <Override PartName="/ppt/tags/tag16.xml" ContentType="application/vnd.openxmlformats-officedocument.presentationml.tags+xml"/>
  <Override PartName="/ppt/notesSlides/notesSlide38.xml" ContentType="application/vnd.openxmlformats-officedocument.presentationml.notesSlide+xml"/>
  <Override PartName="/ppt/tags/tag17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8.xml" ContentType="application/vnd.openxmlformats-officedocument.presentationml.tags+xml"/>
  <Override PartName="/ppt/notesSlides/notesSlide42.xml" ContentType="application/vnd.openxmlformats-officedocument.presentationml.notesSlide+xml"/>
  <Override PartName="/ppt/tags/tag19.xml" ContentType="application/vnd.openxmlformats-officedocument.presentationml.tags+xml"/>
  <Override PartName="/ppt/notesSlides/notesSlide43.xml" ContentType="application/vnd.openxmlformats-officedocument.presentationml.notesSlide+xml"/>
  <Override PartName="/ppt/tags/tag20.xml" ContentType="application/vnd.openxmlformats-officedocument.presentationml.tags+xml"/>
  <Override PartName="/ppt/notesSlides/notesSlide44.xml" ContentType="application/vnd.openxmlformats-officedocument.presentationml.notesSlide+xml"/>
  <Override PartName="/ppt/tags/tag21.xml" ContentType="application/vnd.openxmlformats-officedocument.presentationml.tags+xml"/>
  <Override PartName="/ppt/notesSlides/notesSlide45.xml" ContentType="application/vnd.openxmlformats-officedocument.presentationml.notesSlide+xml"/>
  <Override PartName="/ppt/tags/tag22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23.xml" ContentType="application/vnd.openxmlformats-officedocument.presentationml.tags+xml"/>
  <Override PartName="/ppt/notesSlides/notesSlide51.xml" ContentType="application/vnd.openxmlformats-officedocument.presentationml.notesSlide+xml"/>
  <Override PartName="/ppt/tags/tag24.xml" ContentType="application/vnd.openxmlformats-officedocument.presentationml.tags+xml"/>
  <Override PartName="/ppt/notesSlides/notesSlide52.xml" ContentType="application/vnd.openxmlformats-officedocument.presentationml.notesSlide+xml"/>
  <Override PartName="/ppt/tags/tag25.xml" ContentType="application/vnd.openxmlformats-officedocument.presentationml.tags+xml"/>
  <Override PartName="/ppt/notesSlides/notesSlide53.xml" ContentType="application/vnd.openxmlformats-officedocument.presentationml.notesSlide+xml"/>
  <Override PartName="/ppt/tags/tag26.xml" ContentType="application/vnd.openxmlformats-officedocument.presentationml.tags+xml"/>
  <Override PartName="/ppt/notesSlides/notesSlide54.xml" ContentType="application/vnd.openxmlformats-officedocument.presentationml.notesSlide+xml"/>
  <Override PartName="/ppt/tags/tag27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28.xml" ContentType="application/vnd.openxmlformats-officedocument.presentationml.tags+xml"/>
  <Override PartName="/ppt/notesSlides/notesSlide58.xml" ContentType="application/vnd.openxmlformats-officedocument.presentationml.notesSlide+xml"/>
  <Override PartName="/ppt/tags/tag29.xml" ContentType="application/vnd.openxmlformats-officedocument.presentationml.tags+xml"/>
  <Override PartName="/ppt/notesSlides/notesSlide59.xml" ContentType="application/vnd.openxmlformats-officedocument.presentationml.notesSlide+xml"/>
  <Override PartName="/ppt/tags/tag30.xml" ContentType="application/vnd.openxmlformats-officedocument.presentationml.tags+xml"/>
  <Override PartName="/ppt/notesSlides/notesSlide60.xml" ContentType="application/vnd.openxmlformats-officedocument.presentationml.notesSlide+xml"/>
  <Override PartName="/ppt/tags/tag31.xml" ContentType="application/vnd.openxmlformats-officedocument.presentationml.tags+xml"/>
  <Override PartName="/ppt/notesSlides/notesSlide61.xml" ContentType="application/vnd.openxmlformats-officedocument.presentationml.notesSlide+xml"/>
  <Override PartName="/ppt/tags/tag32.xml" ContentType="application/vnd.openxmlformats-officedocument.presentationml.tags+xml"/>
  <Override PartName="/ppt/notesSlides/notesSlide62.xml" ContentType="application/vnd.openxmlformats-officedocument.presentationml.notesSlide+xml"/>
  <Override PartName="/ppt/tags/tag33.xml" ContentType="application/vnd.openxmlformats-officedocument.presentationml.tags+xml"/>
  <Override PartName="/ppt/notesSlides/notesSlide63.xml" ContentType="application/vnd.openxmlformats-officedocument.presentationml.notesSlide+xml"/>
  <Override PartName="/ppt/tags/tag34.xml" ContentType="application/vnd.openxmlformats-officedocument.presentationml.tags+xml"/>
  <Override PartName="/ppt/notesSlides/notesSlide64.xml" ContentType="application/vnd.openxmlformats-officedocument.presentationml.notesSlide+xml"/>
  <Override PartName="/ppt/tags/tag35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tags/tag36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tags/tag37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tags/tag38.xml" ContentType="application/vnd.openxmlformats-officedocument.presentationml.tags+xml"/>
  <Override PartName="/ppt/notesSlides/notesSlide77.xml" ContentType="application/vnd.openxmlformats-officedocument.presentationml.notesSlide+xml"/>
  <Override PartName="/ppt/tags/tag39.xml" ContentType="application/vnd.openxmlformats-officedocument.presentationml.tags+xml"/>
  <Override PartName="/ppt/notesSlides/notesSlide78.xml" ContentType="application/vnd.openxmlformats-officedocument.presentationml.notesSlide+xml"/>
  <Override PartName="/ppt/tags/tag40.xml" ContentType="application/vnd.openxmlformats-officedocument.presentationml.tags+xml"/>
  <Override PartName="/ppt/notesSlides/notesSlide79.xml" ContentType="application/vnd.openxmlformats-officedocument.presentationml.notesSlide+xml"/>
  <Override PartName="/ppt/tags/tag41.xml" ContentType="application/vnd.openxmlformats-officedocument.presentationml.tags+xml"/>
  <Override PartName="/ppt/notesSlides/notesSlide80.xml" ContentType="application/vnd.openxmlformats-officedocument.presentationml.notesSlide+xml"/>
  <Override PartName="/ppt/tags/tag42.xml" ContentType="application/vnd.openxmlformats-officedocument.presentationml.tags+xml"/>
  <Override PartName="/ppt/notesSlides/notesSlide81.xml" ContentType="application/vnd.openxmlformats-officedocument.presentationml.notesSlide+xml"/>
  <Override PartName="/ppt/tags/tag43.xml" ContentType="application/vnd.openxmlformats-officedocument.presentationml.tags+xml"/>
  <Override PartName="/ppt/notesSlides/notesSlide82.xml" ContentType="application/vnd.openxmlformats-officedocument.presentationml.notesSlide+xml"/>
  <Override PartName="/ppt/tags/tag44.xml" ContentType="application/vnd.openxmlformats-officedocument.presentationml.tags+xml"/>
  <Override PartName="/ppt/notesSlides/notesSlide83.xml" ContentType="application/vnd.openxmlformats-officedocument.presentationml.notesSlide+xml"/>
  <Override PartName="/ppt/tags/tag45.xml" ContentType="application/vnd.openxmlformats-officedocument.presentationml.tags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tags/tag46.xml" ContentType="application/vnd.openxmlformats-officedocument.presentationml.tags+xml"/>
  <Override PartName="/ppt/notesSlides/notesSlide88.xml" ContentType="application/vnd.openxmlformats-officedocument.presentationml.notesSlide+xml"/>
  <Override PartName="/ppt/tags/tag47.xml" ContentType="application/vnd.openxmlformats-officedocument.presentationml.tags+xml"/>
  <Override PartName="/ppt/notesSlides/notesSlide89.xml" ContentType="application/vnd.openxmlformats-officedocument.presentationml.notesSlide+xml"/>
  <Override PartName="/ppt/tags/tag48.xml" ContentType="application/vnd.openxmlformats-officedocument.presentationml.tags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tags/tag49.xml" ContentType="application/vnd.openxmlformats-officedocument.presentationml.tags+xml"/>
  <Override PartName="/ppt/notesSlides/notesSlide92.xml" ContentType="application/vnd.openxmlformats-officedocument.presentationml.notesSlide+xml"/>
  <Override PartName="/ppt/tags/tag50.xml" ContentType="application/vnd.openxmlformats-officedocument.presentationml.tags+xml"/>
  <Override PartName="/ppt/notesSlides/notesSlide93.xml" ContentType="application/vnd.openxmlformats-officedocument.presentationml.notesSlide+xml"/>
  <Override PartName="/ppt/tags/tag51.xml" ContentType="application/vnd.openxmlformats-officedocument.presentationml.tags+xml"/>
  <Override PartName="/ppt/notesSlides/notesSlide94.xml" ContentType="application/vnd.openxmlformats-officedocument.presentationml.notesSlide+xml"/>
  <Override PartName="/ppt/tags/tag52.xml" ContentType="application/vnd.openxmlformats-officedocument.presentationml.tags+xml"/>
  <Override PartName="/ppt/notesSlides/notesSlide95.xml" ContentType="application/vnd.openxmlformats-officedocument.presentationml.notesSlide+xml"/>
  <Override PartName="/ppt/tags/tag53.xml" ContentType="application/vnd.openxmlformats-officedocument.presentationml.tags+xml"/>
  <Override PartName="/ppt/notesSlides/notesSlide96.xml" ContentType="application/vnd.openxmlformats-officedocument.presentationml.notesSlide+xml"/>
  <Override PartName="/ppt/tags/tag54.xml" ContentType="application/vnd.openxmlformats-officedocument.presentationml.tags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tags/tag55.xml" ContentType="application/vnd.openxmlformats-officedocument.presentationml.tags+xml"/>
  <Override PartName="/ppt/notesSlides/notesSlide100.xml" ContentType="application/vnd.openxmlformats-officedocument.presentationml.notesSlide+xml"/>
  <Override PartName="/ppt/tags/tag56.xml" ContentType="application/vnd.openxmlformats-officedocument.presentationml.tags+xml"/>
  <Override PartName="/ppt/notesSlides/notesSlide101.xml" ContentType="application/vnd.openxmlformats-officedocument.presentationml.notesSlide+xml"/>
  <Override PartName="/ppt/tags/tag57.xml" ContentType="application/vnd.openxmlformats-officedocument.presentationml.tags+xml"/>
  <Override PartName="/ppt/notesSlides/notesSlide102.xml" ContentType="application/vnd.openxmlformats-officedocument.presentationml.notesSlide+xml"/>
  <Override PartName="/ppt/tags/tag58.xml" ContentType="application/vnd.openxmlformats-officedocument.presentationml.tags+xml"/>
  <Override PartName="/ppt/notesSlides/notesSlide103.xml" ContentType="application/vnd.openxmlformats-officedocument.presentationml.notesSlide+xml"/>
  <Override PartName="/ppt/tags/tag59.xml" ContentType="application/vnd.openxmlformats-officedocument.presentationml.tags+xml"/>
  <Override PartName="/ppt/notesSlides/notesSlide104.xml" ContentType="application/vnd.openxmlformats-officedocument.presentationml.notesSlide+xml"/>
  <Override PartName="/ppt/tags/tag60.xml" ContentType="application/vnd.openxmlformats-officedocument.presentationml.tags+xml"/>
  <Override PartName="/ppt/notesSlides/notesSlide105.xml" ContentType="application/vnd.openxmlformats-officedocument.presentationml.notesSlide+xml"/>
  <Override PartName="/ppt/tags/tag61.xml" ContentType="application/vnd.openxmlformats-officedocument.presentationml.tags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tags/tag62.xml" ContentType="application/vnd.openxmlformats-officedocument.presentationml.tags+xml"/>
  <Override PartName="/ppt/notesSlides/notesSlide114.xml" ContentType="application/vnd.openxmlformats-officedocument.presentationml.notesSlide+xml"/>
  <Override PartName="/ppt/tags/tag63.xml" ContentType="application/vnd.openxmlformats-officedocument.presentationml.tags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tags/tag64.xml" ContentType="application/vnd.openxmlformats-officedocument.presentationml.tags+xml"/>
  <Override PartName="/ppt/notesSlides/notesSlide118.xml" ContentType="application/vnd.openxmlformats-officedocument.presentationml.notesSlide+xml"/>
  <Override PartName="/ppt/tags/tag65.xml" ContentType="application/vnd.openxmlformats-officedocument.presentationml.tags+xml"/>
  <Override PartName="/ppt/notesSlides/notesSlide119.xml" ContentType="application/vnd.openxmlformats-officedocument.presentationml.notesSlide+xml"/>
  <Override PartName="/ppt/tags/tag66.xml" ContentType="application/vnd.openxmlformats-officedocument.presentationml.tags+xml"/>
  <Override PartName="/ppt/notesSlides/notesSlide120.xml" ContentType="application/vnd.openxmlformats-officedocument.presentationml.notesSlide+xml"/>
  <Override PartName="/ppt/tags/tag67.xml" ContentType="application/vnd.openxmlformats-officedocument.presentationml.tags+xml"/>
  <Override PartName="/ppt/notesSlides/notesSlide121.xml" ContentType="application/vnd.openxmlformats-officedocument.presentationml.notesSlide+xml"/>
  <Override PartName="/ppt/tags/tag68.xml" ContentType="application/vnd.openxmlformats-officedocument.presentationml.tags+xml"/>
  <Override PartName="/ppt/notesSlides/notesSlide122.xml" ContentType="application/vnd.openxmlformats-officedocument.presentationml.notesSlide+xml"/>
  <Override PartName="/ppt/tags/tag69.xml" ContentType="application/vnd.openxmlformats-officedocument.presentationml.tags+xml"/>
  <Override PartName="/ppt/notesSlides/notesSlide123.xml" ContentType="application/vnd.openxmlformats-officedocument.presentationml.notesSlide+xml"/>
  <Override PartName="/ppt/tags/tag70.xml" ContentType="application/vnd.openxmlformats-officedocument.presentationml.tags+xml"/>
  <Override PartName="/ppt/notesSlides/notesSlide124.xml" ContentType="application/vnd.openxmlformats-officedocument.presentationml.notesSlide+xml"/>
  <Override PartName="/ppt/tags/tag71.xml" ContentType="application/vnd.openxmlformats-officedocument.presentationml.tags+xml"/>
  <Override PartName="/ppt/notesSlides/notesSlide125.xml" ContentType="application/vnd.openxmlformats-officedocument.presentationml.notesSlide+xml"/>
  <Override PartName="/ppt/tags/tag72.xml" ContentType="application/vnd.openxmlformats-officedocument.presentationml.tags+xml"/>
  <Override PartName="/ppt/notesSlides/notesSlide126.xml" ContentType="application/vnd.openxmlformats-officedocument.presentationml.notesSlide+xml"/>
  <Override PartName="/ppt/tags/tag73.xml" ContentType="application/vnd.openxmlformats-officedocument.presentationml.tags+xml"/>
  <Override PartName="/ppt/notesSlides/notesSlide127.xml" ContentType="application/vnd.openxmlformats-officedocument.presentationml.notesSlide+xml"/>
  <Override PartName="/ppt/tags/tag74.xml" ContentType="application/vnd.openxmlformats-officedocument.presentationml.tags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84" r:id="rId73"/>
    <p:sldId id="385" r:id="rId74"/>
    <p:sldId id="387" r:id="rId75"/>
    <p:sldId id="388" r:id="rId76"/>
    <p:sldId id="386" r:id="rId77"/>
    <p:sldId id="389" r:id="rId78"/>
    <p:sldId id="390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DF95C4-0F06-491D-95F5-CEE9C41EC6D9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BCB53C-F1B4-4EAD-8DDC-B83E02E7C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61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F7C8F7-5BFA-4996-B84F-A40C9BFF6F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5802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AD3E40-83D0-4D3C-8CE8-F6E0A079F3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120600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1AA5-1D3F-4545-806A-FEEAA18E7F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090191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63DC78-7BCD-4AA6-A883-0999677745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934725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9D4704-71F4-4A17-803A-251F0BFB8C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988372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9017BF-9CC7-4163-9943-9145FBD49B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728792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79748-3B83-464F-8140-F013C07B32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658517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F9295-17AE-4917-8BDD-885F896125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56768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3A96EE-D6BE-448F-A0CC-717E65B4AC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205629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F9556-A11E-459C-A451-C94DD20100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48397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FCED19-2C48-4807-ADF8-D0B16ACEE5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324289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15F343-13EC-4A2F-A447-A40780C156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992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FC6CA-9621-40FC-9084-7679B3B84A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128008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644291-75CD-4AF2-87D6-708B061CF0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019058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3B1B2-172F-40BA-B2B4-4BEA5435DC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518598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1EBF31-79AC-4351-B500-D8CD590925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253847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9ABDFF-5058-4DCD-ABC8-A84BEAE3C6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409098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0E05E-8CFA-4443-94BF-B68899B86F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21223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6E9FDB-F482-45B7-A1E0-96C5A61D8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743085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09FCDD-9FA9-4AF9-9FA2-E7C368A27C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763516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550414-9F58-4944-BC4D-1DEBA84C8D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461494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4C2532-5AAA-4217-83F5-74D8DCA4AB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09862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C65F8-2632-436F-9B80-D9856003FF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5175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A2384-2CE1-4591-986D-0BC05E7F2A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710335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7BFB6-AD4E-4209-8B5F-A7BC435EA1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137710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08B337-9588-4730-99DD-C9E971834A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614906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966F96-31A2-4D45-9BD2-D0D56992EE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13749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72C928-9078-4C69-924D-9F3B3908DD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340563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793021-9B3D-40D4-8EB7-AFB2895D09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890736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814452-71CB-48C7-866C-D53A43F5C4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160303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B2468-099E-43AA-AFFC-A956AF08BF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542295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C50DB-26F4-43A2-BF54-1DA1F3B03E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770434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B2FFD2-D349-4189-8D40-7EEFAA59F2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174100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D290C-4B7E-4827-B0CC-8639DB1B7B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841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F48F7-31B1-420E-82A4-230CF61DA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594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5B55C-7BE2-41D8-935E-B03DBEA3C8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0685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8DE0B-E40D-410E-B470-31BB0D53F9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2789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B7AEC0-D395-4093-BD5C-796951923D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0252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566F4E-AD64-493C-892C-8A07836A49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1992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88B2A-CA81-4C04-B2D1-7FC3F0FD4D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341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22F027-F181-4547-B93D-5A12B0FBED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25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786CB5-23DD-42C8-9784-3C1BFAD445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5646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07EB24-29F5-4CE7-963D-F830F7F38A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7629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F0496-8735-44AC-B6D7-684E935523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5029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9C4B53-E145-4BDA-BF04-86525AB5D2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7338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21BF67-894D-4A71-984D-9FBE7A7F93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1938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34BB76-11EF-4ED1-9EF9-33CE020928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5285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F0C54-1E56-4A59-9312-EAA9BCADDA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1585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CBE88-BAD9-4335-97A7-FDFD2ED348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6701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988DF-A080-4BF6-9A0F-8DFF01FFCA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1034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CCFB7-60DE-4EA5-BC7E-9DF5B9FBDB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9314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8E941-6BD9-4017-9C6D-DCB063D9B7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261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31BBC-F6BB-48F4-A559-F23A982B4B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9092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5F907D-E2BF-447F-9739-C48BC86869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3994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D13EA4-5735-44BD-BC93-F9B53B42D3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774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3D83D-55B9-41E5-A6F3-5B46CE34E9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94586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83509-4A6F-40A9-B96D-0548FC294B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8237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A7C58-B8CD-4082-AE17-4EE5D15730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6990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7734D-DF4F-4900-AFAF-7AE66F0E01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6653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B146B-4A89-4C04-97C5-D5861C8C30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86087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9FD74-23F2-4625-9164-D8C3E05771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79050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60CCE-7FDD-434E-B5C1-11A4B01245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73011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1476E-C127-4AD0-959C-22B728C333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223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868BF-CF40-467C-8020-39437294CB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08568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473A43-9FD8-475F-BF74-9C1BB633A9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7870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00DF7-5D54-4812-9A6C-99C4598468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27305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207DA-D455-45F2-9A6D-90D16E0B9A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1120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2E29F-490C-4D84-B45D-236CCE71C1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35964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6E6FD8-B2DA-4F23-8F9D-558A594087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21827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9A1E8-6ABA-4666-9606-573F4D2E26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2761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E3417-1B77-40BC-87E2-96CF8DF67B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36446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824339-3111-4897-A660-C3CE07ACDD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52400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11CEC-922C-4B2C-BE68-99B5A827F6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98217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A5A13D-61CD-4FD3-B113-EF1923D79C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596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01DEA-3267-4E99-A677-D213A5E4FA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96418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3B8E2-A566-4F0C-897A-DDB9F3939B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53282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6E81B-B28D-4690-B635-09888CBEB7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67991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AAA31-FA1B-4A3F-9DCB-1C05FDE182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92400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7ED35-392A-4179-B3B0-321120C1B3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32265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BB361-A160-48E6-BD04-C2D82065C5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94499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BCE564-7969-4432-9ACA-6E3B99D7F4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84832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703EE3-0D8A-4E17-BC02-84E482D77E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21360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30F4C-A77D-4223-96F6-234A58D011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76560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0AADF-9B10-4DA5-8F5D-6EF92E495B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20207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D9D5BA-0A05-479A-B200-C6484B7EF0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7478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1D0F0-117B-4718-83FD-62C055A0EF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27347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103B0-E837-45AC-95FE-3D0E364CF6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28730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0A2D68-05D3-406A-91D2-A3D9518BEC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58240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EE309-9CBC-4D07-8E1B-0BFA853806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88276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D488B2-FF5C-495D-8992-87804443F2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91246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ED7FE-09C9-4A46-B99A-EF35552F0E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18156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245A6-3765-483E-9786-9A32E9A09D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04827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2DFA6F-8F0F-42EC-9AD2-8DEE84EFC6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07883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FD590-B0D5-4949-A71A-51246DC38B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25468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6481C-0211-401F-A915-CD07FFC05C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19818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BAD81-A16A-46CB-B4CE-C06008628E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519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2D930E-3A60-4A21-B75A-DF64184390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92573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640A5-6A56-4C60-B2E7-1F034ECA8F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61155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A4AC9-3D46-467E-A27E-E1BE7CB251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308641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1E49DE-0E1C-428D-B69B-B4F5E86E7D2A}" type="slidenum">
              <a:rPr lang="en-CA" altLang="en-US" smtClean="0">
                <a:latin typeface="Times New Roman" pitchFamily="18" charset="0"/>
              </a:rPr>
              <a:pPr eaLnBrk="1" hangingPunct="1"/>
              <a:t>76</a:t>
            </a:fld>
            <a:endParaRPr lang="en-CA" altLang="en-US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3C300D-16FE-40DD-A6B2-9297E5F1CF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14226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69FFB-A633-450D-BC30-23989C4F9E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758907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349E6-5A49-4174-B9B9-1F84A66113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91747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D0D521-28E8-49F7-B3DD-EC7F6E1E22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127045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9DBB6-CE3C-4E64-BCE4-F0C9A7F2EA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863217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F320E-7D41-4312-B04C-D2DF194C07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015409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F7166-0CA5-46D3-A72E-60B1C50375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155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AE244-E152-4BE6-BB09-7D892CCE5B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206739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7F2FE-1B5F-47BA-8580-F780375871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902665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7E312-FF01-48D5-9C46-8E3D5BF4E9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81441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9376F-3605-4D5D-8F65-0C4198349E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173632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E9E5F2-FE05-44CE-A40D-1C19BA9BC8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32909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D05C0-FD53-47D6-B9E0-39DADD281E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161195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7293E-CAE6-46A0-904F-C900E15162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869144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4A8A6-9CD1-4779-A97A-184FDC7700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755885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A737A-DD7B-459E-8D8E-8CD311C501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158437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049C3-5A4C-48C8-9480-AB3985C058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795538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CD9FB8-2BF2-4822-952C-DBDFC8EA1D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486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61A36-75ED-4EE1-9C7E-C5642C44DE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657474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93BA58-2F47-4E96-8717-A9D8F1904D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14700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3FDAE-8F38-4DE5-BD6D-0CD0183523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559810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0987E9-C79B-4131-B0DF-4DEDFCA0CA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628729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5ECFA8-366F-4193-A098-A2ECA19DDD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329050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7ABE3-FC71-4C37-BE86-5397337FB4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648963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5F91F-C8E1-4BE8-8046-A05E5A0610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559891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3E86D-7FBE-4CA0-B760-D0241C108B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394888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394859-10A8-4216-9F75-1FBBED5C60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619236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E2C76-AB60-4EAC-8CFD-13F67F1705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039535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F1276-BB7A-434E-A74A-E356AD5777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473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F5CC-A158-44B8-A2B3-E868B216E159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43070220-0880-4B22-BC1A-83A63B8E3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1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1EAA-A814-4E8D-AA0E-C2844A30A6F0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5AB97124-96FD-42B1-BE55-E8E6C0846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740D-5E74-495E-A8F7-16A6FE54BC3A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16C1AF8F-4AE3-400F-8B69-3D23E8F06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25F3-C778-40CC-8EC0-3ECF188DA908}" type="datetime1">
              <a:rPr lang="en-US"/>
              <a:pPr>
                <a:defRPr/>
              </a:pPr>
              <a:t>11/13/2015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6955D1BE-91E4-44DF-B4EA-97D1128EB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81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4BD8B-68A1-458B-92FD-469566B48518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585913DC-5FF5-4F2E-8713-01FC9D6B3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0176-EC83-419A-BE7D-54C793E0FA2F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26ADCC21-4C98-486F-942D-1E942A4AE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3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9121-ABDF-45F0-ADF7-C359C838BCA9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39B93F4C-A23E-4BB6-801E-BF8DA2175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6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61E9-2642-4456-B49A-D62BFFF02408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65DDB1BF-B20F-4F6E-87B7-5A7B765CC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5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30800-C89A-4212-801A-33CF9A1E1C85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18E8BD60-F5A4-4EDC-9D9C-18F97FF76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89DC-812F-4531-B46F-8FCBE82C6628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75AC866D-A46D-4E5F-A3DE-3B8104DC0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3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7B571-42B2-47EE-BD60-2E71D981577B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60D3C7B4-1F0B-49BA-9693-BA35EC9AD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3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9BC67-4B0C-4EAD-91CE-C61B9D8D89A3}" type="datetime1">
              <a:rPr lang="en-US"/>
              <a:pPr>
                <a:defRPr/>
              </a:pPr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77BB7EA0-9AC7-4F9C-ABD3-C4F889005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5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5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5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57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5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59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6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6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6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64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65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66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67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68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69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70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71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7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74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75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76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77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4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4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4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4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4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4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8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5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51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5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Swing 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9300" y="4989165"/>
            <a:ext cx="297180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Slides prepared by Rose Williams,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Binghamton University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 smtClean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Kenrick Mock, </a:t>
            </a:r>
            <a:r>
              <a:rPr lang="en-US" sz="1400" i="1" dirty="0" smtClean="0">
                <a:solidFill>
                  <a:schemeClr val="tx1">
                    <a:alpha val="42000"/>
                  </a:schemeClr>
                </a:solidFill>
              </a:rPr>
              <a:t>University of Alaska Anchorage</a:t>
            </a: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70624" y="6257836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</a:t>
            </a:r>
            <a:r>
              <a:rPr lang="en-US" sz="1100" dirty="0">
                <a:latin typeface="Calibri" pitchFamily="34" charset="0"/>
              </a:rPr>
              <a:t>Pearson </a:t>
            </a:r>
            <a:r>
              <a:rPr lang="en-US" sz="1100" dirty="0" smtClean="0">
                <a:latin typeface="Calibri" pitchFamily="34" charset="0"/>
              </a:rPr>
              <a:t>Inc. </a:t>
            </a:r>
            <a:r>
              <a:rPr lang="en-US" sz="1100" dirty="0">
                <a:latin typeface="Calibri" pitchFamily="34" charset="0"/>
              </a:rPr>
              <a:t>All rights 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10" name="Picture 9" descr="http://www-fp.pearsonhighered.com/assets/hip/images/bigcovers/0134041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" y="0"/>
            <a:ext cx="5545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9561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Event-Driven Programming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 an event-driven program, the next thing that happens depends on the event that occurs</a:t>
            </a:r>
          </a:p>
          <a:p>
            <a:pPr eaLnBrk="1" hangingPunct="1"/>
            <a:r>
              <a:rPr lang="en-US" sz="2800" dirty="0" smtClean="0"/>
              <a:t>In particular, </a:t>
            </a:r>
            <a:r>
              <a:rPr lang="en-US" sz="2800" i="1" dirty="0" smtClean="0"/>
              <a:t>methods are defined that will never be explicitly invoked in any program</a:t>
            </a:r>
          </a:p>
          <a:p>
            <a:pPr lvl="1" eaLnBrk="1" hangingPunct="1"/>
            <a:r>
              <a:rPr lang="en-US" sz="2400" dirty="0" smtClean="0"/>
              <a:t>Instead, methods are invoked automatically when an event signals that the method needs to be called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78DB135-558C-4F44-B05A-B22E4C085D7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Listeners as Inner Classes (Part 3 of 6)</a:t>
            </a:r>
          </a:p>
        </p:txBody>
      </p:sp>
      <p:pic>
        <p:nvPicPr>
          <p:cNvPr id="107523" name="Picture 3" descr="savitch_c17d16_3of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92DAA22-846C-41BE-93C3-21CD7CE50741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Listeners as Inner Classes (Part 4 of 6)</a:t>
            </a:r>
          </a:p>
        </p:txBody>
      </p:sp>
      <p:pic>
        <p:nvPicPr>
          <p:cNvPr id="108547" name="Picture 3" descr="savitch_c17d16_4of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C4797C0-7894-4019-AFA6-6E740583B3EC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Listeners as Inner Classes (Part 5 of 6)</a:t>
            </a:r>
          </a:p>
        </p:txBody>
      </p:sp>
      <p:pic>
        <p:nvPicPr>
          <p:cNvPr id="109571" name="Picture 3" descr="savitch_c17d16_5of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C265DF8-9DA1-4C02-8C68-A7CACA9BAD24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Listeners as Inner Classes (Part 6 of 6)</a:t>
            </a:r>
          </a:p>
        </p:txBody>
      </p:sp>
      <p:pic>
        <p:nvPicPr>
          <p:cNvPr id="110595" name="Picture 3" descr="savitch_c17d16_6of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EB750C4-DABB-4CC9-9258-BF78CFDF23F0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 Fields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i="1" smtClean="0"/>
              <a:t>text field</a:t>
            </a:r>
            <a:r>
              <a:rPr lang="en-US" sz="2800" smtClean="0"/>
              <a:t> is an object of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JTextField</a:t>
            </a:r>
          </a:p>
          <a:p>
            <a:pPr lvl="1" eaLnBrk="1" hangingPunct="1"/>
            <a:r>
              <a:rPr lang="en-US" sz="2400" smtClean="0"/>
              <a:t>It is displayed as a field that allows the user to enter a single line of text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private JTextField name;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. . .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name = new JTextField(NUMBER_OF_CHAR);</a:t>
            </a:r>
          </a:p>
          <a:p>
            <a:pPr lvl="1" eaLnBrk="1" hangingPunct="1"/>
            <a:r>
              <a:rPr lang="en-US" sz="2400" smtClean="0"/>
              <a:t>In the text field above, at least 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NUMBER_OF_CHAR</a:t>
            </a:r>
            <a:r>
              <a:rPr lang="en-US" sz="2400" smtClean="0"/>
              <a:t> characters can be visible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5606843-CDD0-4236-8B0C-937F29F208B4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 Fields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There is also a constructor with one additional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400" smtClean="0"/>
              <a:t> parameter for displaying an initial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400" smtClean="0"/>
              <a:t> in the text field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JTextField name = new JTextField(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"Enter name here.", 30);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Swing GUI can read the text in a text field using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getText</a:t>
            </a:r>
            <a:r>
              <a:rPr lang="en-US" sz="2400" smtClean="0">
                <a:latin typeface="Courier New" pitchFamily="49" charset="0"/>
              </a:rPr>
              <a:t> </a:t>
            </a:r>
            <a:r>
              <a:rPr lang="en-US" sz="2400" smtClean="0"/>
              <a:t>method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String inputString = name.getText();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setText</a:t>
            </a:r>
            <a:r>
              <a:rPr lang="en-US" sz="2400" smtClean="0"/>
              <a:t> can be used to display a new text string in a text field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name.setText("This is some output");</a:t>
            </a:r>
            <a:endParaRPr lang="en-US" sz="2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A7970D0-14E8-476C-9317-FD733E21CD56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Text Field (Part 1 of 7)</a:t>
            </a:r>
          </a:p>
        </p:txBody>
      </p:sp>
      <p:pic>
        <p:nvPicPr>
          <p:cNvPr id="113667" name="Picture 7" descr="savitch_c17d17_1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1066131-E704-4A87-A417-54B6FCFD4D04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Text Field (Part 2 of 7)</a:t>
            </a:r>
          </a:p>
        </p:txBody>
      </p:sp>
      <p:pic>
        <p:nvPicPr>
          <p:cNvPr id="114691" name="Picture 3" descr="savitch_c17d17_2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F15262A-CF1A-400A-9992-2E2AF5F6258A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Text Field (Part 3 of 7)</a:t>
            </a:r>
          </a:p>
        </p:txBody>
      </p:sp>
      <p:pic>
        <p:nvPicPr>
          <p:cNvPr id="115715" name="Picture 3" descr="savitch_c17d17_3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9282FAB-2FA4-481D-AC3E-F7AAC7FB4301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Text Field (Part 4 of 7)</a:t>
            </a:r>
          </a:p>
        </p:txBody>
      </p:sp>
      <p:pic>
        <p:nvPicPr>
          <p:cNvPr id="116739" name="Picture 3" descr="savitch_c17d17_4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168F476B-45B9-4B4B-A403-3B68E5B09328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Simple Window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simple window can consist of an object of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smtClean="0"/>
              <a:t> object includes a border and the usual three buttons for minimizing, changing the size of, and closing the window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smtClean="0"/>
              <a:t> class is found in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javax.swing</a:t>
            </a:r>
            <a:r>
              <a:rPr lang="en-US" sz="2000" smtClean="0"/>
              <a:t> package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JFrame firstWindow = new JFrame();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b="1" smtClean="0">
                <a:solidFill>
                  <a:srgbClr val="034CA1"/>
                </a:solidFill>
              </a:rPr>
              <a:t> </a:t>
            </a:r>
            <a:r>
              <a:rPr lang="en-US" sz="2400" smtClean="0"/>
              <a:t>can have components added to it, such as buttons, menus, and text labels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 These components can be programmed for action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firstWindow.add(endButton);</a:t>
            </a: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It can be made visible using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setVisible</a:t>
            </a:r>
            <a:r>
              <a:rPr lang="en-US" sz="2000" smtClean="0"/>
              <a:t> method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firstWindow.setVisible(true);</a:t>
            </a:r>
            <a:endParaRPr lang="en-US" sz="18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EB11939-D1D1-4898-B0FC-0BB3EF56427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Text Field (Part 5 of 7)</a:t>
            </a:r>
          </a:p>
        </p:txBody>
      </p:sp>
      <p:pic>
        <p:nvPicPr>
          <p:cNvPr id="117763" name="Picture 3" descr="savitch_c17d17_5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ECE1F39-9867-453C-8435-93FC9F97DE26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Text Field (Part 6 of 7)</a:t>
            </a:r>
          </a:p>
        </p:txBody>
      </p:sp>
      <p:pic>
        <p:nvPicPr>
          <p:cNvPr id="118787" name="Picture 3" descr="savitch_c17d17_6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A93A9B8F-2D17-4569-B01F-7C9A85ED8138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Text Field (Part 7 of 7)</a:t>
            </a:r>
          </a:p>
        </p:txBody>
      </p:sp>
      <p:pic>
        <p:nvPicPr>
          <p:cNvPr id="119811" name="Picture 3" descr="savitch_c17d17_7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120D4309-DFD3-4B7D-80A6-ABFB05ED2701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 Areas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</a:t>
            </a:r>
            <a:r>
              <a:rPr lang="en-US" sz="2400" i="1" smtClean="0"/>
              <a:t>text area</a:t>
            </a:r>
            <a:r>
              <a:rPr lang="en-US" sz="2400" smtClean="0"/>
              <a:t> is an object of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JTextArea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is the same as a text field, except that it allows multiple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Two parameters to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JTextArea</a:t>
            </a:r>
            <a:r>
              <a:rPr lang="en-US" sz="2000" smtClean="0"/>
              <a:t> constructor specify the minimum number of lines, and the minimum number of characters per line that are guaranteed to be visible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JTextArea theText = new JTextArea(5,20);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Another constructor has one addition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000" smtClean="0"/>
              <a:t> parameter for the string initially displayed in the text area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JTextArea theText = new JTextArea(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"Enter\ntext here." 5, 20);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4F16D7C-6929-4ECB-8646-F0C87ABAD44A}" type="slidenum">
              <a:rPr lang="en-US"/>
              <a:pPr>
                <a:defRPr/>
              </a:pPr>
              <a:t>113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 Areas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line-wrapping policy for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JTextArea</a:t>
            </a:r>
            <a:r>
              <a:rPr lang="en-US" sz="2800" smtClean="0"/>
              <a:t> can be set using 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setLineWrap</a:t>
            </a:r>
          </a:p>
          <a:p>
            <a:pPr lvl="1" eaLnBrk="1" hangingPunct="1"/>
            <a:r>
              <a:rPr lang="en-US" sz="2400" smtClean="0"/>
              <a:t>The method takes one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boolean</a:t>
            </a:r>
            <a:r>
              <a:rPr lang="en-US" sz="2400" smtClean="0"/>
              <a:t> type argument</a:t>
            </a:r>
          </a:p>
          <a:p>
            <a:pPr lvl="1" eaLnBrk="1" hangingPunct="1"/>
            <a:r>
              <a:rPr lang="en-US" sz="2400" smtClean="0"/>
              <a:t>If the argument is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true</a:t>
            </a:r>
            <a:r>
              <a:rPr lang="en-US" sz="2400" smtClean="0"/>
              <a:t>, then any additional characters at the end of a line will appear on the following line of the text area</a:t>
            </a:r>
          </a:p>
          <a:p>
            <a:pPr lvl="1" eaLnBrk="1" hangingPunct="1"/>
            <a:r>
              <a:rPr lang="en-US" sz="2400" smtClean="0"/>
              <a:t>If the argument is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false</a:t>
            </a:r>
            <a:r>
              <a:rPr lang="en-US" sz="2400" smtClean="0"/>
              <a:t>, the extra characters will remain on the same line and not be visible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theText.setLineWrap(true);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58B4DCB-E438-42FC-A6D0-62175BE5D7BA}" type="slidenum">
              <a:rPr lang="en-US"/>
              <a:pPr>
                <a:defRPr/>
              </a:pPr>
              <a:t>114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 Fields and Text Areas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JTextField</a:t>
            </a:r>
            <a:r>
              <a:rPr lang="en-US" sz="2800" smtClean="0"/>
              <a:t> or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JTextArea</a:t>
            </a:r>
            <a:r>
              <a:rPr lang="en-US" sz="2800" smtClean="0"/>
              <a:t> can be set so that it can not be changed by the user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theText.setEditable(false);</a:t>
            </a:r>
          </a:p>
          <a:p>
            <a:pPr lvl="1" eaLnBrk="1" hangingPunct="1"/>
            <a:r>
              <a:rPr lang="en-US" sz="2400" smtClean="0"/>
              <a:t>This will set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theText</a:t>
            </a:r>
            <a:r>
              <a:rPr lang="en-US" sz="2400" smtClean="0"/>
              <a:t> so that it can only be edited by the GUI program, not the user</a:t>
            </a:r>
          </a:p>
          <a:p>
            <a:pPr lvl="1" eaLnBrk="1" hangingPunct="1"/>
            <a:r>
              <a:rPr lang="en-US" sz="2400" smtClean="0"/>
              <a:t>To reverse this, use true instead (this is the default)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theText.setEditable(true);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2EA348F-E394-4874-92D9-7E883E2B0C93}" type="slidenum">
              <a:rPr lang="en-US"/>
              <a:pPr>
                <a:defRPr/>
              </a:pPr>
              <a:t>115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Tip:  Labeling a Text Field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order to label one or more text fields:</a:t>
            </a:r>
          </a:p>
          <a:p>
            <a:pPr lvl="1" eaLnBrk="1" hangingPunct="1"/>
            <a:r>
              <a:rPr lang="en-US" smtClean="0"/>
              <a:t>Use an object of the class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JLabel</a:t>
            </a:r>
          </a:p>
          <a:p>
            <a:pPr lvl="1" eaLnBrk="1" hangingPunct="1"/>
            <a:r>
              <a:rPr lang="en-US" smtClean="0"/>
              <a:t>Place the text field(s) and label(s) in a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</a:p>
          <a:p>
            <a:pPr lvl="1" eaLnBrk="1" hangingPunct="1"/>
            <a:r>
              <a:rPr lang="en-US" smtClean="0"/>
              <a:t>Treat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mtClean="0"/>
              <a:t> as a single component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0B23796-297D-4470-BE18-ACA45ED5E7E7}" type="slidenum">
              <a:rPr lang="en-US"/>
              <a:pPr>
                <a:defRPr/>
              </a:pPr>
              <a:t>116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Numbers of Characters Per Line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number of characters per line for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JTextField</a:t>
            </a:r>
            <a:r>
              <a:rPr lang="en-US" sz="2800" smtClean="0"/>
              <a:t> or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JTextArea</a:t>
            </a:r>
            <a:r>
              <a:rPr lang="en-US" sz="2800" smtClean="0"/>
              <a:t> object is the number of </a:t>
            </a:r>
            <a:r>
              <a:rPr lang="en-US" sz="2800" i="1" smtClean="0"/>
              <a:t>em</a:t>
            </a:r>
            <a:r>
              <a:rPr lang="en-US" sz="2800" smtClean="0"/>
              <a:t> spaces</a:t>
            </a:r>
          </a:p>
          <a:p>
            <a:pPr eaLnBrk="1" hangingPunct="1"/>
            <a:r>
              <a:rPr lang="en-US" sz="2800" smtClean="0"/>
              <a:t>An </a:t>
            </a:r>
            <a:r>
              <a:rPr lang="en-US" sz="2800" i="1" smtClean="0"/>
              <a:t>em space</a:t>
            </a:r>
            <a:r>
              <a:rPr lang="en-US" sz="2800" smtClean="0"/>
              <a:t> is the space needed to hold one uppercase letter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M</a:t>
            </a:r>
          </a:p>
          <a:p>
            <a:pPr lvl="1" eaLnBrk="1" hangingPunct="1"/>
            <a:r>
              <a:rPr lang="en-US" sz="2400" smtClean="0"/>
              <a:t>The letter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M</a:t>
            </a:r>
            <a:r>
              <a:rPr lang="en-US" sz="2400" smtClean="0"/>
              <a:t> is the widest letter in the alphabet</a:t>
            </a:r>
          </a:p>
          <a:p>
            <a:pPr lvl="1" eaLnBrk="1" hangingPunct="1"/>
            <a:r>
              <a:rPr lang="en-US" sz="2400" smtClean="0"/>
              <a:t>A line specified to hold 20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M</a:t>
            </a:r>
            <a:r>
              <a:rPr lang="en-US" sz="2400" smtClean="0"/>
              <a:t> 's will almost always be able to hold more than 20 characters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F301663-BA72-4906-BC97-AC85E9197CF2}" type="slidenum">
              <a:rPr lang="en-US"/>
              <a:pPr>
                <a:defRPr/>
              </a:pPr>
              <a:t>117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8898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Tip:  Inputting and Outputting Numbers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When attempting to input numbers from any Swing GUI, input text must be converted to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the user enters the number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42</a:t>
            </a:r>
            <a:r>
              <a:rPr lang="en-US" sz="2400" smtClean="0"/>
              <a:t> in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JTextField</a:t>
            </a:r>
            <a:r>
              <a:rPr lang="en-US" sz="2400" smtClean="0"/>
              <a:t>, the program receives the string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"42"</a:t>
            </a:r>
            <a:r>
              <a:rPr lang="en-US" sz="2400" smtClean="0"/>
              <a:t> and must convert it to the integer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42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same thing is true when attempting to output a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order to output the number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42</a:t>
            </a:r>
            <a:r>
              <a:rPr lang="en-US" sz="2400" smtClean="0"/>
              <a:t>, it must first be converted to the string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"42"</a:t>
            </a:r>
            <a:r>
              <a:rPr lang="en-US" sz="240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1FFABF9-88E2-4B8A-9263-A07768DD7224}" type="slidenum">
              <a:rPr lang="en-US"/>
              <a:pPr>
                <a:defRPr/>
              </a:pPr>
              <a:t>118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Class </a:t>
            </a:r>
            <a:r>
              <a:rPr lang="en-US" b="1" smtClean="0">
                <a:latin typeface="Courier New" pitchFamily="49" charset="0"/>
              </a:rPr>
              <a:t>JTextComponent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Both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JTextField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JTextArea</a:t>
            </a:r>
            <a:r>
              <a:rPr lang="en-US" sz="2800" smtClean="0"/>
              <a:t> are derived classes of the abstract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JTextComponent</a:t>
            </a:r>
          </a:p>
          <a:p>
            <a:pPr eaLnBrk="1" hangingPunct="1"/>
            <a:r>
              <a:rPr lang="en-US" sz="2800" smtClean="0"/>
              <a:t>Most of their methods are inherited from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JTextComponent</a:t>
            </a:r>
            <a:r>
              <a:rPr lang="en-US" sz="2800" smtClean="0"/>
              <a:t> and have the same meanings</a:t>
            </a:r>
          </a:p>
          <a:p>
            <a:pPr lvl="1" eaLnBrk="1" hangingPunct="1"/>
            <a:r>
              <a:rPr lang="en-US" sz="2400" smtClean="0"/>
              <a:t>Except for some minor redefinitions to account for having just one line or multiple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08945C1-A563-474A-9F34-0D92D30798B2}" type="slidenum">
              <a:rPr lang="en-US"/>
              <a:pPr>
                <a:defRPr/>
              </a:pPr>
              <a:t>119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 First Swing Demonstration (Part 1 of 4)</a:t>
            </a:r>
          </a:p>
        </p:txBody>
      </p:sp>
      <p:pic>
        <p:nvPicPr>
          <p:cNvPr id="24579" name="Picture 8" descr="savitch_c17d02_1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AC66812-984E-458A-BF8F-4C2AA835D48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JTextComponent </a:t>
            </a:r>
            <a:r>
              <a:rPr lang="en-US" sz="3200" smtClean="0"/>
              <a:t>(Part 1 of 2)</a:t>
            </a:r>
          </a:p>
        </p:txBody>
      </p:sp>
      <p:pic>
        <p:nvPicPr>
          <p:cNvPr id="128003" name="Picture 8" descr="savitch_c17d18_1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C5E21B7-1831-451A-89E1-512758FADD54}" type="slidenum">
              <a:rPr lang="en-US"/>
              <a:pPr>
                <a:defRPr/>
              </a:pPr>
              <a:t>120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JTextComponent </a:t>
            </a:r>
            <a:r>
              <a:rPr lang="en-US" sz="3200" smtClean="0"/>
              <a:t>(Part 2 of 2)</a:t>
            </a:r>
          </a:p>
        </p:txBody>
      </p:sp>
      <p:pic>
        <p:nvPicPr>
          <p:cNvPr id="129027" name="Picture 3" descr="savitch_c17d18_2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5F212059-F93F-429E-B3E3-016E33F2801E}" type="slidenum">
              <a:rPr lang="en-US"/>
              <a:pPr>
                <a:defRPr/>
              </a:pPr>
              <a:t>121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Swing Calculator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 GUI for a simple calculator keeps a running total of numbers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user enters a number in the text field, and then clicks either + or –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number in the text field is then added to or subtracted from the running total, and displayed in the text field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value is kept in the instance variable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result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When the GUI is first run, or when the user clicks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Reset</a:t>
            </a:r>
            <a:r>
              <a:rPr lang="en-US" sz="2400" smtClean="0"/>
              <a:t> button, the value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result</a:t>
            </a:r>
            <a:r>
              <a:rPr lang="en-US" sz="2400" smtClean="0"/>
              <a:t> is set to zero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70D981D-9F54-4A92-A849-0E45A25F2205}" type="slidenum">
              <a:rPr lang="en-US"/>
              <a:pPr>
                <a:defRPr/>
              </a:pPr>
              <a:t>122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Swing Calculator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If the user enters a number in an incorrect format, then one of the methods throws a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NumberFormatException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exception is caught in the catch block inside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mtClean="0"/>
              <a:t>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Note that when this exception is thrown, the value of the instance variable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result</a:t>
            </a:r>
            <a:r>
              <a:rPr lang="en-US" smtClean="0"/>
              <a:t> is not changed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90E6571-38E1-4E96-9A1E-399775F85431}" type="slidenum">
              <a:rPr lang="en-US"/>
              <a:pPr>
                <a:defRPr/>
              </a:pPr>
              <a:t>123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Simple Calculator (Part 1 of 11)</a:t>
            </a:r>
          </a:p>
        </p:txBody>
      </p:sp>
      <p:pic>
        <p:nvPicPr>
          <p:cNvPr id="132099" name="Picture 10" descr="savitch_c17d19_01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201F262-8BE5-406A-96A1-3AF0D82C8DFE}" type="slidenum">
              <a:rPr lang="en-US"/>
              <a:pPr>
                <a:defRPr/>
              </a:pPr>
              <a:t>124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Simple Calculator (Part 2 of 11)</a:t>
            </a:r>
          </a:p>
        </p:txBody>
      </p:sp>
      <p:pic>
        <p:nvPicPr>
          <p:cNvPr id="133123" name="Picture 3" descr="savitch_c17d19_02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DD63A2F-FC42-415B-BD86-A135EAD54047}" type="slidenum">
              <a:rPr lang="en-US"/>
              <a:pPr>
                <a:defRPr/>
              </a:pPr>
              <a:t>125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Simple Calculator (Part 3 of 11)</a:t>
            </a:r>
          </a:p>
        </p:txBody>
      </p:sp>
      <p:pic>
        <p:nvPicPr>
          <p:cNvPr id="134147" name="Picture 3" descr="savitch_c17d19_03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489AE4D-34A4-40C8-90DC-367BB85E9F26}" type="slidenum">
              <a:rPr lang="en-US"/>
              <a:pPr>
                <a:defRPr/>
              </a:pPr>
              <a:t>126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Simple Calculator (Part 4 of 11)</a:t>
            </a:r>
          </a:p>
        </p:txBody>
      </p:sp>
      <p:pic>
        <p:nvPicPr>
          <p:cNvPr id="135171" name="Picture 3" descr="savitch_c17d19_04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289DA13-FE77-4AF7-A20B-22E9CC47F17D}" type="slidenum">
              <a:rPr lang="en-US"/>
              <a:pPr>
                <a:defRPr/>
              </a:pPr>
              <a:t>127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Simple Calculator (Part 5 of 11)</a:t>
            </a:r>
          </a:p>
        </p:txBody>
      </p:sp>
      <p:pic>
        <p:nvPicPr>
          <p:cNvPr id="136195" name="Picture 3" descr="savitch_c17d19_05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F8C9112-A8E1-4D04-9F10-817F588E858E}" type="slidenum">
              <a:rPr lang="en-US"/>
              <a:pPr>
                <a:defRPr/>
              </a:pPr>
              <a:t>128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Simple Calculator (Part 6 of 11)</a:t>
            </a:r>
          </a:p>
        </p:txBody>
      </p:sp>
      <p:pic>
        <p:nvPicPr>
          <p:cNvPr id="137219" name="Picture 3" descr="savitch_c17d19_06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BC7C195-5C06-4016-9795-9D4586F3B2E9}" type="slidenum">
              <a:rPr lang="en-US"/>
              <a:pPr>
                <a:defRPr/>
              </a:pPr>
              <a:t>129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 First Swing Demonstration (Part 2 of 4)</a:t>
            </a:r>
          </a:p>
        </p:txBody>
      </p:sp>
      <p:pic>
        <p:nvPicPr>
          <p:cNvPr id="25603" name="Picture 4" descr="savitch_c17d02_2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61BB092-EDF3-43A6-8748-B4800B6C757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Simple Calculator (Part 7 of 11)</a:t>
            </a:r>
          </a:p>
        </p:txBody>
      </p:sp>
      <p:pic>
        <p:nvPicPr>
          <p:cNvPr id="138243" name="Picture 3" descr="savitch_c17d19_07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A1DA294-5712-41A2-89FB-B3F44BB3EDEB}" type="slidenum">
              <a:rPr lang="en-US"/>
              <a:pPr>
                <a:defRPr/>
              </a:pPr>
              <a:t>130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Simple Calculator (Part 8 of 11)</a:t>
            </a:r>
          </a:p>
        </p:txBody>
      </p:sp>
      <p:pic>
        <p:nvPicPr>
          <p:cNvPr id="139267" name="Picture 3" descr="savitch_c17d19_08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731D5E5-2573-428A-97B5-679A3F60B0F9}" type="slidenum">
              <a:rPr lang="en-US"/>
              <a:pPr>
                <a:defRPr/>
              </a:pPr>
              <a:t>131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Simple Calculator (Part 9 of 11)</a:t>
            </a:r>
          </a:p>
        </p:txBody>
      </p:sp>
      <p:pic>
        <p:nvPicPr>
          <p:cNvPr id="140291" name="Picture 3" descr="savitch_c17d19_09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" b="1987"/>
          <a:stretch>
            <a:fillRect/>
          </a:stretch>
        </p:blipFill>
        <p:spPr bwMode="auto">
          <a:xfrm>
            <a:off x="838200" y="1265238"/>
            <a:ext cx="73152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BAE6931-729E-40BB-8D90-3527EF41AE12}" type="slidenum">
              <a:rPr lang="en-US"/>
              <a:pPr>
                <a:defRPr/>
              </a:pPr>
              <a:t>132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Simple Calculator (Part 10 of 11)</a:t>
            </a:r>
          </a:p>
        </p:txBody>
      </p:sp>
      <p:pic>
        <p:nvPicPr>
          <p:cNvPr id="141315" name="Picture 3" descr="savitch_c17d19_10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1900"/>
            <a:ext cx="7239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90E2B8D-0D3B-4846-B277-BA431622B3C7}" type="slidenum">
              <a:rPr lang="en-US"/>
              <a:pPr>
                <a:defRPr/>
              </a:pPr>
              <a:t>133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Simple Calculator (Part 11 of 11)</a:t>
            </a:r>
          </a:p>
        </p:txBody>
      </p:sp>
      <p:pic>
        <p:nvPicPr>
          <p:cNvPr id="142339" name="Picture 3" descr="savitch_c17d19_11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27138"/>
            <a:ext cx="7239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BE516BA-DA45-406C-9FAE-65B939F51648}" type="slidenum">
              <a:rPr lang="en-US"/>
              <a:pPr>
                <a:defRPr/>
              </a:pPr>
              <a:t>134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Uncaught Exceptions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 a Swing program, throwing an uncaught exception does not end the GUI</a:t>
            </a:r>
          </a:p>
          <a:p>
            <a:pPr lvl="1" eaLnBrk="1" hangingPunct="1"/>
            <a:r>
              <a:rPr lang="en-US" sz="2400" smtClean="0"/>
              <a:t>However, it may leave it in an unpredictable state</a:t>
            </a:r>
          </a:p>
          <a:p>
            <a:pPr eaLnBrk="1" hangingPunct="1"/>
            <a:r>
              <a:rPr lang="en-US" sz="2800" smtClean="0"/>
              <a:t>It is always best to catch any exception that is thrown even if all the catch block does is output an error message, or ask the user to reenter some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13B4F147-6AF5-4488-916C-25503C62E3A3}" type="slidenum">
              <a:rPr lang="en-US"/>
              <a:pPr>
                <a:defRPr/>
              </a:pPr>
              <a:t>135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 First Swing Demonstration (Part 3 of 4)</a:t>
            </a:r>
          </a:p>
        </p:txBody>
      </p:sp>
      <p:pic>
        <p:nvPicPr>
          <p:cNvPr id="26627" name="Picture 3" descr="savitch_c17d02_3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B847554-2446-4683-9E53-DF4E6D43BD2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 First Swing Demonstration (Part 4 of 4)</a:t>
            </a:r>
          </a:p>
        </p:txBody>
      </p:sp>
      <p:pic>
        <p:nvPicPr>
          <p:cNvPr id="27651" name="Picture 3" descr="savitch_c17d02_4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7881E0F-A00D-4937-93AF-868D8487043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JFrame </a:t>
            </a:r>
            <a:r>
              <a:rPr lang="en-US" sz="3200" smtClean="0"/>
              <a:t>(Part 1 of 3)</a:t>
            </a:r>
          </a:p>
        </p:txBody>
      </p:sp>
      <p:pic>
        <p:nvPicPr>
          <p:cNvPr id="28675" name="Picture 3" descr="savitch_c17d03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8DBB84F-50B3-4C87-858B-791C00455DC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JFrame </a:t>
            </a:r>
            <a:r>
              <a:rPr lang="en-US" sz="3200" smtClean="0"/>
              <a:t>(Part 2 of 3)</a:t>
            </a:r>
          </a:p>
        </p:txBody>
      </p:sp>
      <p:pic>
        <p:nvPicPr>
          <p:cNvPr id="29699" name="Picture 3" descr="savitch_c17d03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2002"/>
          <a:stretch>
            <a:fillRect/>
          </a:stretch>
        </p:blipFill>
        <p:spPr bwMode="auto">
          <a:xfrm>
            <a:off x="838200" y="1587500"/>
            <a:ext cx="77724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566754D-C533-42DC-A3F1-1B9A43138C4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JFrame </a:t>
            </a:r>
            <a:r>
              <a:rPr lang="en-US" sz="3200" smtClean="0"/>
              <a:t>(Part 3 of 3)</a:t>
            </a:r>
          </a:p>
        </p:txBody>
      </p:sp>
      <p:pic>
        <p:nvPicPr>
          <p:cNvPr id="30723" name="Picture 4" descr="savitch_c17d03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1974947-6EF7-4EF3-AE2E-CAB21F46507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Pixels and the Relationship between Resolution and Size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86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</a:t>
            </a:r>
            <a:r>
              <a:rPr lang="en-US" sz="2400" i="1" smtClean="0"/>
              <a:t>pixel</a:t>
            </a:r>
            <a:r>
              <a:rPr lang="en-US" sz="2400" smtClean="0"/>
              <a:t> is the smallest unit of space on a screen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Both the size and position of Swing objects are measured in pixels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more pixels on a screen, the greater the screen resolution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 high-resolution screen of fixed size has many pixels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Therefore, each one is very small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 low-resolution screen of fixed size has fewer pixels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Therefore, each one is much larger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Therefore, a two-pixel figure on a low-resolution screen will look larger than a two-pixel figure on a high-resolution screen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9B4A23F8-6C8C-430A-ACAD-8908B5BB2E0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Swing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 </a:t>
            </a:r>
            <a:r>
              <a:rPr lang="en-US" sz="2400" i="1" dirty="0" smtClean="0"/>
              <a:t>GUI</a:t>
            </a:r>
            <a:r>
              <a:rPr lang="en-US" sz="2400" dirty="0" smtClean="0"/>
              <a:t> </a:t>
            </a:r>
            <a:r>
              <a:rPr lang="en-US" sz="2400" i="1" dirty="0" smtClean="0"/>
              <a:t>(graphical user interface)</a:t>
            </a:r>
            <a:r>
              <a:rPr lang="en-US" sz="2400" dirty="0" smtClean="0"/>
              <a:t> is a windowing system that interacts with the user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Java </a:t>
            </a:r>
            <a:r>
              <a:rPr lang="en-US" sz="2400" i="1" dirty="0"/>
              <a:t>AWT (Abstract Window Toolkit)</a:t>
            </a:r>
            <a:r>
              <a:rPr lang="en-US" sz="2400" dirty="0"/>
              <a:t> package is the original Java package for creating </a:t>
            </a:r>
            <a:r>
              <a:rPr lang="en-US" sz="2400" i="1" dirty="0"/>
              <a:t>GUIs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Swing package is an improved version of the AWT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However, it does not completely replace the AWT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Some AWT classes are replaced by Swing classes, but other AWT classes are needed when using Swing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Swing GUIs are designed using a form of object-oriented programming known as </a:t>
            </a:r>
            <a:r>
              <a:rPr lang="en-US" sz="2400" i="1" dirty="0" smtClean="0"/>
              <a:t>event-driven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1C9B7B60-C1C6-484E-95F0-F867C33A054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Forgetting to Program the </a:t>
            </a:r>
            <a:br>
              <a:rPr lang="en-US" sz="3200" smtClean="0"/>
            </a:br>
            <a:r>
              <a:rPr lang="en-US" sz="3200" smtClean="0"/>
              <a:t>Close-Window Button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4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The following lines from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FirstSwingDemo </a:t>
            </a:r>
            <a:r>
              <a:rPr lang="en-US" sz="2400" smtClean="0"/>
              <a:t>program ensure that when the user clicks the </a:t>
            </a:r>
            <a:r>
              <a:rPr lang="en-US" sz="2400" i="1" smtClean="0"/>
              <a:t>close-window button</a:t>
            </a:r>
            <a:r>
              <a:rPr lang="en-US" sz="2400" smtClean="0"/>
              <a:t>, nothing happens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firstWindow.setDefaultCloseOperation(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JFrame.DO_NOTHING_ON_CLOSE);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If this were not set, the default action would be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JFrame.HIDE_ON_CLOSE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This would make the window invisible and inaccessible, but would not end the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Therefore, given this scenario, there would be no way to click the "Click to end program" button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Note that the close-window and other two accompanying buttons are part of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object, and not separate buttons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0AFE103-994B-4011-A2C7-E7899C79509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Buttons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i="1" smtClean="0"/>
              <a:t>button</a:t>
            </a:r>
            <a:r>
              <a:rPr lang="en-US" sz="2800" smtClean="0"/>
              <a:t> object is created from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JButton</a:t>
            </a:r>
            <a:r>
              <a:rPr lang="en-US" sz="2800" smtClean="0"/>
              <a:t> and can be added to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lvl="1" eaLnBrk="1" hangingPunct="1"/>
            <a:r>
              <a:rPr lang="en-US" sz="2400" smtClean="0"/>
              <a:t>The argument to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JButton</a:t>
            </a:r>
            <a:r>
              <a:rPr lang="en-US" sz="2400" smtClean="0"/>
              <a:t> constructor is the string that appears on the button when it is displayed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JButton endButton = new 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JButton("Click to end program.");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firstWindow.add(endButton);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5A673FC-4D98-427A-BBE2-997CD44A846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Action Listeners and Action Events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400" dirty="0" smtClean="0"/>
              <a:t>Clicking a button fires an event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 smtClean="0"/>
              <a:t>The event object is "sent" to another object called a listener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dirty="0" smtClean="0"/>
              <a:t>This means that a method in the listener object is invoked automatically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dirty="0" smtClean="0"/>
              <a:t>Furthermore, it is invoked with the event object as its argument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 smtClean="0"/>
              <a:t>In order to set up this relationship, a GUI program must do two things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It must specify, for each button, what objects are its listeners, i.e., it must register the listeners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It must define the methods that will be invoked automatically when the event is sent to the listener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947EA650-5EFC-4086-8DE3-EE788A259B0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 Listeners and Action Events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EndingListener buttonEar = new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         EndingListener());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endButton.addActionListener(buttonEar);</a:t>
            </a:r>
          </a:p>
          <a:p>
            <a:pPr marL="533400" indent="-533400" eaLnBrk="1" hangingPunct="1"/>
            <a:r>
              <a:rPr lang="en-US" sz="2800" smtClean="0"/>
              <a:t>Above, a listener object named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buttonEar</a:t>
            </a:r>
            <a:r>
              <a:rPr lang="en-US" sz="2800" smtClean="0"/>
              <a:t> is created and registered as a listener for the button named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endButton</a:t>
            </a:r>
          </a:p>
          <a:p>
            <a:pPr marL="914400" lvl="1" indent="-457200" eaLnBrk="1" hangingPunct="1"/>
            <a:r>
              <a:rPr lang="en-US" sz="2400" smtClean="0"/>
              <a:t>Note that a button fires events known as </a:t>
            </a:r>
            <a:r>
              <a:rPr lang="en-US" sz="2400" i="1" smtClean="0"/>
              <a:t>action events</a:t>
            </a:r>
            <a:r>
              <a:rPr lang="en-US" sz="2400" smtClean="0"/>
              <a:t>, which are handled by listeners known as </a:t>
            </a:r>
            <a:r>
              <a:rPr lang="en-US" sz="2400" i="1" smtClean="0"/>
              <a:t>action listeners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13B6BEA-BB6A-4CC8-925E-ADA6621EA23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 Listeners and Action Events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Different kinds of components require different kinds of listener classes to handle the events they fire</a:t>
            </a:r>
          </a:p>
          <a:p>
            <a:pPr eaLnBrk="1" hangingPunct="1"/>
            <a:r>
              <a:rPr lang="en-US" sz="2800" smtClean="0"/>
              <a:t>An action listener is an object whose class implements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ActionListener</a:t>
            </a:r>
            <a:r>
              <a:rPr lang="en-US" sz="2800" smtClean="0"/>
              <a:t> interface</a:t>
            </a:r>
          </a:p>
          <a:p>
            <a:pPr lvl="1" eaLnBrk="1" hangingPunct="1"/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ActionListener</a:t>
            </a:r>
            <a:r>
              <a:rPr lang="en-US" sz="2400" smtClean="0"/>
              <a:t> interface has one method heading that must be implemented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void actionPerformed(ActionEvent 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C943ED4-8D6E-48C0-9752-974E6D532F0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 Listeners and Action Events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47357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void actionPerformed(ActionEvent e)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System.exit(0);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EndingListener</a:t>
            </a:r>
            <a:r>
              <a:rPr lang="en-US" sz="2400" smtClean="0"/>
              <a:t> class defines its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400" smtClean="0"/>
              <a:t> method as above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When the user clicks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endButton</a:t>
            </a:r>
            <a:r>
              <a:rPr lang="en-US" sz="2000" smtClean="0"/>
              <a:t>, an action event is sent to the action listener for that button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EndingListener</a:t>
            </a:r>
            <a:r>
              <a:rPr lang="en-US" sz="2000" smtClean="0"/>
              <a:t> object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buttonEar</a:t>
            </a:r>
            <a:r>
              <a:rPr lang="en-US" sz="2000" smtClean="0"/>
              <a:t> is the action listener for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endButton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action listener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buttonEar</a:t>
            </a:r>
            <a:r>
              <a:rPr lang="en-US" sz="2000" smtClean="0"/>
              <a:t> receives the action event as the parameter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e</a:t>
            </a:r>
            <a:r>
              <a:rPr lang="en-US" sz="2000" smtClean="0"/>
              <a:t> to its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000" smtClean="0"/>
              <a:t> method, which is automatically invoked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Note that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e</a:t>
            </a:r>
            <a:r>
              <a:rPr lang="en-US" sz="2000" smtClean="0"/>
              <a:t> must be received, even if it is not used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3B31D79-6017-4E30-97ED-C8AE61C824F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Changing the Heading for </a:t>
            </a:r>
            <a:r>
              <a:rPr lang="en-US" sz="3200" b="1" smtClean="0">
                <a:latin typeface="Courier New" pitchFamily="49" charset="0"/>
              </a:rPr>
              <a:t>actionPerformed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When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400" smtClean="0"/>
              <a:t> method is implemented in an action listener, its header must be the one specified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ActionListener</a:t>
            </a:r>
            <a:r>
              <a:rPr lang="en-US" sz="2400" smtClean="0"/>
              <a:t> interface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is already determined, and may not be changed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Not even a throws clause may be added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void actionPerformed(ActionEvent 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only thing that can be changed is the name of the parameter, since it is just a placeholder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Whether it is called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e</a:t>
            </a:r>
            <a:r>
              <a:rPr lang="en-US" sz="2000" smtClean="0"/>
              <a:t> or something else does not matter, as long as it is used consistently within the body of the method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C5539E9-8A57-42E1-8072-410B182E7F0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Tip:  Ending a Swing Program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GUI programs are often based on a kind of infinite loop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windowing system normally stays on the screen until the user indicates that it should go away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the user never asks the windowing system to go away, it will never go away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 order to end a GUI program,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System.exit</a:t>
            </a:r>
            <a:r>
              <a:rPr lang="en-US" sz="2400" smtClean="0"/>
              <a:t> must be used when the user asks to end the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must be explicitly invoked, or included in some library code that is executed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Otherwise, a Swing program will not end after it has executed all the code in the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1D69530D-8944-4F2A-B99D-0B5E9017889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Better Version of Our First Swing GUI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27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better version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FirstWindow</a:t>
            </a:r>
            <a:r>
              <a:rPr lang="en-US" sz="2400" smtClean="0"/>
              <a:t> makes it a derived class of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This is the normal way to define a windowing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constructor in the new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FirstWindow</a:t>
            </a:r>
            <a:r>
              <a:rPr lang="en-US" sz="2400" smtClean="0"/>
              <a:t> class starts by calling the constructor for the parent class using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super();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This ensures that any initialization that is normally done for all objects of type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smtClean="0"/>
              <a:t> will be done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Almost all initialization for the window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FirstWindow</a:t>
            </a:r>
            <a:r>
              <a:rPr lang="en-US" sz="2400" smtClean="0"/>
              <a:t> is placed in the constructor for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Note that this time, an anonymous object is used as the action listener for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endButton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55BE891-1391-4A1C-AE05-33DC1941B60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Normal Way to Define a </a:t>
            </a:r>
            <a:r>
              <a:rPr lang="en-US" sz="3200" b="1" smtClean="0">
                <a:latin typeface="Courier New" pitchFamily="49" charset="0"/>
              </a:rPr>
              <a:t>JFrame </a:t>
            </a:r>
            <a:r>
              <a:rPr lang="en-US" sz="3200" smtClean="0"/>
              <a:t>(Part 1 of 4)</a:t>
            </a:r>
          </a:p>
        </p:txBody>
      </p:sp>
      <p:pic>
        <p:nvPicPr>
          <p:cNvPr id="41987" name="Picture 7" descr="savitch_c17d04_1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0793289-B8CE-41C1-89B0-1F6743D6E08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smtClean="0"/>
              <a:t>Event-driven programming</a:t>
            </a:r>
            <a:r>
              <a:rPr lang="en-US" sz="2800" smtClean="0"/>
              <a:t> is a programming style that uses a signal-and-response approach to programming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 </a:t>
            </a:r>
            <a:r>
              <a:rPr lang="en-US" sz="2800" i="1" smtClean="0"/>
              <a:t>event</a:t>
            </a:r>
            <a:r>
              <a:rPr lang="en-US" sz="2800" smtClean="0"/>
              <a:t> is an object that acts as a signal to another object know as a </a:t>
            </a:r>
            <a:r>
              <a:rPr lang="en-US" sz="2800" i="1" smtClean="0"/>
              <a:t>listener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sending of an event is called </a:t>
            </a:r>
            <a:r>
              <a:rPr lang="en-US" sz="2800" i="1" smtClean="0"/>
              <a:t>firing the event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object that fires the event is often a GUI component, such as a button that has been clicked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929B9BC-7CAB-487A-807D-6CA2052729F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Normal Way to Define a </a:t>
            </a:r>
            <a:r>
              <a:rPr lang="en-US" sz="3200" b="1" smtClean="0">
                <a:latin typeface="Courier New" pitchFamily="49" charset="0"/>
              </a:rPr>
              <a:t>JFrame </a:t>
            </a:r>
            <a:r>
              <a:rPr lang="en-US" sz="3200" smtClean="0"/>
              <a:t>(Part 2 of 4)</a:t>
            </a:r>
          </a:p>
        </p:txBody>
      </p:sp>
      <p:pic>
        <p:nvPicPr>
          <p:cNvPr id="43011" name="Picture 3" descr="savitch_c17d04_2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E0C24EE-4D11-4435-8BA6-B695E223FEA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Normal Way to Define a </a:t>
            </a:r>
            <a:r>
              <a:rPr lang="en-US" sz="3200" b="1" smtClean="0">
                <a:latin typeface="Courier New" pitchFamily="49" charset="0"/>
              </a:rPr>
              <a:t>JFrame </a:t>
            </a:r>
            <a:r>
              <a:rPr lang="en-US" sz="3200" smtClean="0"/>
              <a:t>(Part 3 of 4)</a:t>
            </a:r>
          </a:p>
        </p:txBody>
      </p:sp>
      <p:pic>
        <p:nvPicPr>
          <p:cNvPr id="44035" name="Picture 3" descr="savitch_c17d04_3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95F57C2C-BE68-4E85-A913-94CA512F300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Normal Way to Define a </a:t>
            </a:r>
            <a:r>
              <a:rPr lang="en-US" sz="3200" b="1" smtClean="0">
                <a:latin typeface="Courier New" pitchFamily="49" charset="0"/>
              </a:rPr>
              <a:t>JFrame </a:t>
            </a:r>
            <a:r>
              <a:rPr lang="en-US" sz="3200" smtClean="0"/>
              <a:t>(Part 4 of 4)</a:t>
            </a:r>
          </a:p>
        </p:txBody>
      </p:sp>
      <p:pic>
        <p:nvPicPr>
          <p:cNvPr id="45059" name="Picture 3" descr="savitch_c17d04_4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4500"/>
            <a:ext cx="77724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0290A95-8499-4B24-A2FB-8FA4381176A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Labels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i="1" smtClean="0"/>
              <a:t>label </a:t>
            </a:r>
            <a:r>
              <a:rPr lang="en-US" sz="2800" smtClean="0"/>
              <a:t>is an object of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JLabel</a:t>
            </a:r>
          </a:p>
          <a:p>
            <a:pPr lvl="1" eaLnBrk="1" hangingPunct="1"/>
            <a:r>
              <a:rPr lang="en-US" sz="2400" smtClean="0"/>
              <a:t>Text can be added to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using a label</a:t>
            </a:r>
          </a:p>
          <a:p>
            <a:pPr lvl="1" eaLnBrk="1" hangingPunct="1"/>
            <a:r>
              <a:rPr lang="en-US" sz="2400" smtClean="0"/>
              <a:t>The text for the label is given as an argument when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JLabel</a:t>
            </a:r>
            <a:r>
              <a:rPr lang="en-US" sz="2400" smtClean="0"/>
              <a:t> is created</a:t>
            </a:r>
          </a:p>
          <a:p>
            <a:pPr lvl="1" eaLnBrk="1" hangingPunct="1"/>
            <a:r>
              <a:rPr lang="en-US" sz="2400" smtClean="0"/>
              <a:t>The label can then be added to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JLabel greeting = new JLabel("Hello");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add(greeting);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A6BFAE4-A630-4471-8805-6E0E6CE1461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In Java, a </a:t>
            </a:r>
            <a:r>
              <a:rPr lang="en-US" sz="2400" i="1" smtClean="0"/>
              <a:t>color</a:t>
            </a:r>
            <a:r>
              <a:rPr lang="en-US" sz="2400" smtClean="0"/>
              <a:t> is an object of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Color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 The class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Color</a:t>
            </a:r>
            <a:r>
              <a:rPr lang="en-US" sz="2000" smtClean="0"/>
              <a:t> is found in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java.awt </a:t>
            </a:r>
            <a:r>
              <a:rPr lang="en-US" sz="2000" smtClean="0"/>
              <a:t>package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There are constants in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Color</a:t>
            </a:r>
            <a:r>
              <a:rPr lang="en-US" sz="2000" smtClean="0"/>
              <a:t> class that represent a number of basic colors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 </a:t>
            </a:r>
            <a:r>
              <a:rPr lang="en-US" sz="2400" smtClean="0"/>
              <a:t>can not be colored directly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Instead, a program must color something called the </a:t>
            </a:r>
            <a:r>
              <a:rPr lang="en-US" sz="2000" i="1" smtClean="0"/>
              <a:t>content pane</a:t>
            </a:r>
            <a:r>
              <a:rPr lang="en-US" sz="2000" smtClean="0"/>
              <a:t> of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endParaRPr lang="en-US" sz="20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Since the content pane is the "inside" of 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smtClean="0"/>
              <a:t>, coloring the content pane has the effect of coloring the inside of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endParaRPr lang="en-US" sz="20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Therefore, the background color of 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smtClean="0"/>
              <a:t> can be set using the following code: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getContentPane().setBackground(</a:t>
            </a:r>
            <a:r>
              <a:rPr lang="en-US" sz="1800" b="1" i="1" smtClean="0">
                <a:solidFill>
                  <a:srgbClr val="034CA1"/>
                </a:solidFill>
                <a:latin typeface="Courier New" pitchFamily="49" charset="0"/>
              </a:rPr>
              <a:t>Color</a:t>
            </a: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E9ACC8A-4CF6-4E84-8A89-140A799B558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Color Constants</a:t>
            </a:r>
          </a:p>
        </p:txBody>
      </p:sp>
      <p:pic>
        <p:nvPicPr>
          <p:cNvPr id="48131" name="Picture 8" descr="savitch_c17d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A04C11D-6BB1-46B4-B1FF-83156B42062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>
                <a:latin typeface="Courier New" pitchFamily="49" charset="0"/>
              </a:rPr>
              <a:t>JFrame</a:t>
            </a:r>
            <a:r>
              <a:rPr lang="en-US" smtClean="0"/>
              <a:t> with Color (Part 1 of 4)</a:t>
            </a:r>
          </a:p>
        </p:txBody>
      </p:sp>
      <p:pic>
        <p:nvPicPr>
          <p:cNvPr id="49155" name="Picture 7" descr="savitch_c17d06_1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7EF4B0A-1810-414D-8CFF-E7C017EEBBA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>
                <a:latin typeface="Courier New" pitchFamily="49" charset="0"/>
              </a:rPr>
              <a:t>JFrame</a:t>
            </a:r>
            <a:r>
              <a:rPr lang="en-US" smtClean="0"/>
              <a:t> with Color (Part 2 of 4)</a:t>
            </a:r>
          </a:p>
        </p:txBody>
      </p:sp>
      <p:pic>
        <p:nvPicPr>
          <p:cNvPr id="50179" name="Picture 3" descr="savitch_c17d06_2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44729D4-38FC-44D2-8EB3-795F77A7AC5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>
                <a:latin typeface="Courier New" pitchFamily="49" charset="0"/>
              </a:rPr>
              <a:t>JFrame</a:t>
            </a:r>
            <a:r>
              <a:rPr lang="en-US" smtClean="0"/>
              <a:t> with Color (Part 3 of 4)</a:t>
            </a:r>
          </a:p>
        </p:txBody>
      </p:sp>
      <p:pic>
        <p:nvPicPr>
          <p:cNvPr id="51203" name="Picture 3" descr="savitch_c17d06_3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4B02391-9555-4E5E-8E4F-01971B18457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>
                <a:latin typeface="Courier New" pitchFamily="49" charset="0"/>
              </a:rPr>
              <a:t>JFrame</a:t>
            </a:r>
            <a:r>
              <a:rPr lang="en-US" smtClean="0"/>
              <a:t> with Color (Part 4 of 4)</a:t>
            </a:r>
          </a:p>
        </p:txBody>
      </p:sp>
      <p:pic>
        <p:nvPicPr>
          <p:cNvPr id="52227" name="Picture 3" descr="savitch_c17d06_4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96C954B-D1B5-4471-9707-1F4726B60EFC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Listeners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listener object performs some action in response to the event</a:t>
            </a:r>
          </a:p>
          <a:p>
            <a:pPr lvl="1" eaLnBrk="1" hangingPunct="1"/>
            <a:r>
              <a:rPr lang="en-US" smtClean="0"/>
              <a:t>A given component may have any number of listeners</a:t>
            </a:r>
          </a:p>
          <a:p>
            <a:pPr lvl="1" eaLnBrk="1" hangingPunct="1"/>
            <a:r>
              <a:rPr lang="en-US" smtClean="0"/>
              <a:t>Each listener may respond to a different kind of event, or multiple listeners might may respond to the same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AC517573-83C1-402F-A3CA-D26DE0E644E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Containers and Layout Managers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Multiple components can be added to the content pane of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smtClean="0"/>
              <a:t> using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800" smtClean="0"/>
              <a:t>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However,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400" smtClean="0"/>
              <a:t> method does not specify how these components are to be arranged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To describe how multiple components are to be arranged, a </a:t>
            </a:r>
            <a:r>
              <a:rPr lang="en-US" sz="2800" i="1" smtClean="0"/>
              <a:t>layout manager</a:t>
            </a:r>
            <a:r>
              <a:rPr lang="en-US" sz="2800" smtClean="0"/>
              <a:t> is used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There are a number of layout manager classes such as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BorderLayout</a:t>
            </a:r>
            <a:r>
              <a:rPr lang="en-US" sz="2400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FlowLayout</a:t>
            </a:r>
            <a:r>
              <a:rPr lang="en-US" sz="2400" smtClean="0"/>
              <a:t>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GridLayout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If a layout manager is not specified, a default layout manager is used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4244607-DE42-42FC-AF37-D01F21F6B8C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Border Layout Managers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848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BorderLayout</a:t>
            </a:r>
            <a:r>
              <a:rPr lang="en-US" sz="2800" smtClean="0"/>
              <a:t> manager places the components that are added to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smtClean="0"/>
              <a:t> object into five regions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These regions are: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BorderLayout.NORTH</a:t>
            </a:r>
            <a:r>
              <a:rPr lang="en-US" sz="2400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BorderLayout.SOUTH</a:t>
            </a:r>
            <a:r>
              <a:rPr lang="en-US" sz="2400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BorderLayout.EAST</a:t>
            </a:r>
            <a:r>
              <a:rPr lang="en-US" sz="2400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BorderLayout.WEST</a:t>
            </a:r>
            <a:r>
              <a:rPr lang="en-US" sz="2400" smtClean="0"/>
              <a:t>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BorderLayout.Center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BorderLayout</a:t>
            </a:r>
            <a:r>
              <a:rPr lang="en-US" sz="2800" smtClean="0"/>
              <a:t> manager is added to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smtClean="0"/>
              <a:t> using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setLayout</a:t>
            </a:r>
            <a:r>
              <a:rPr lang="en-US" sz="2800" smtClean="0"/>
              <a:t>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 example: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setLayout(new BorderLayout());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574E6CDD-2120-44C9-9084-EAC54C243BD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772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BorderLayout</a:t>
            </a:r>
            <a:r>
              <a:rPr lang="en-US" sz="3200" smtClean="0"/>
              <a:t> Manager (Part 1 of 4)</a:t>
            </a:r>
          </a:p>
        </p:txBody>
      </p:sp>
      <p:pic>
        <p:nvPicPr>
          <p:cNvPr id="55299" name="Picture 4" descr="savitch_c17d07_1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EBF2364-EE76-4194-ABA3-251227EED29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772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BorderLayout</a:t>
            </a:r>
            <a:r>
              <a:rPr lang="en-US" sz="3200" smtClean="0"/>
              <a:t> Manager (Part 2 of 4)</a:t>
            </a:r>
          </a:p>
        </p:txBody>
      </p:sp>
      <p:pic>
        <p:nvPicPr>
          <p:cNvPr id="56323" name="Picture 3" descr="savitch_c17d07_2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CB6A0BF-D83C-4E3C-9AA5-9E4F3147EB5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772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BorderLayout</a:t>
            </a:r>
            <a:r>
              <a:rPr lang="en-US" sz="3200" smtClean="0"/>
              <a:t> Manager (Part 3 of 4)</a:t>
            </a:r>
          </a:p>
        </p:txBody>
      </p:sp>
      <p:pic>
        <p:nvPicPr>
          <p:cNvPr id="57347" name="Picture 3" descr="savitch_c17d07_3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EEB8D64-BF74-4906-AD24-BFBB8FDD50DB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772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BorderLayout</a:t>
            </a:r>
            <a:r>
              <a:rPr lang="en-US" sz="3200" smtClean="0"/>
              <a:t> Manager (Part 4 of 4)</a:t>
            </a:r>
          </a:p>
        </p:txBody>
      </p:sp>
      <p:pic>
        <p:nvPicPr>
          <p:cNvPr id="58371" name="Picture 3" descr="savitch_c17d07_4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F1D9D49-BDD6-4497-A051-312EDBA31C2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urier New" pitchFamily="49" charset="0"/>
              </a:rPr>
              <a:t>BorderLayout</a:t>
            </a:r>
            <a:r>
              <a:rPr lang="en-US" smtClean="0"/>
              <a:t> Regions</a:t>
            </a:r>
          </a:p>
        </p:txBody>
      </p:sp>
      <p:pic>
        <p:nvPicPr>
          <p:cNvPr id="59395" name="Picture 7" descr="savitch_c17d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1134D6A-96AD-48D0-B797-7F3D00EEDFCC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Border Layout Managers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previous diagram shows the arrangement of the five border layout regions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Note:  None of the lines in the diagram are normally visible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When using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BorderLayout</a:t>
            </a:r>
            <a:r>
              <a:rPr lang="en-US" sz="2400" smtClean="0"/>
              <a:t> manager, the location of the component being added is given as a second argument to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400" smtClean="0"/>
              <a:t> method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add(label1, BorderLayout.NORTH);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Components can be added in any order since their location is specified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A2EEF240-CD54-4543-9A0B-8992286845D4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Layout Managers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FlowLayout</a:t>
            </a:r>
            <a:r>
              <a:rPr lang="en-US" sz="2800" smtClean="0"/>
              <a:t> manager is the simplest layout manager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setLayout(new FlowLayout());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arranges components one after the other, going from left to right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Components are arranged in the order in which they are added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Since a location is not specified,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800" smtClean="0"/>
              <a:t> method has only one argument when using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FlowLayoutManager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add.(label1);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120AE75-E097-4ED2-AECB-2CB240134AE9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GridLayout</a:t>
            </a:r>
            <a:r>
              <a:rPr lang="en-US" sz="2400" smtClean="0"/>
              <a:t> manager arranges components in a two-dimensional grid with some number of rows and columns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setLayout(new GridLayout(rows, columns));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Each entry is the same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two numbers given as arguments specify the number of rows and columns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Each component is stretched so that it completely fills its grid position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Note:  None of the lines in the diagram are normally visible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Grid Layout Managers</a:t>
            </a:r>
          </a:p>
        </p:txBody>
      </p:sp>
      <p:grpSp>
        <p:nvGrpSpPr>
          <p:cNvPr id="62468" name="Group 9"/>
          <p:cNvGrpSpPr>
            <a:grpSpLocks/>
          </p:cNvGrpSpPr>
          <p:nvPr/>
        </p:nvGrpSpPr>
        <p:grpSpPr bwMode="auto">
          <a:xfrm>
            <a:off x="3248025" y="4529138"/>
            <a:ext cx="3468688" cy="690562"/>
            <a:chOff x="1680" y="2880"/>
            <a:chExt cx="2185" cy="435"/>
          </a:xfrm>
        </p:grpSpPr>
        <p:sp>
          <p:nvSpPr>
            <p:cNvPr id="62471" name="Rectangle 4"/>
            <p:cNvSpPr>
              <a:spLocks noChangeArrowheads="1"/>
            </p:cNvSpPr>
            <p:nvPr/>
          </p:nvSpPr>
          <p:spPr bwMode="auto">
            <a:xfrm>
              <a:off x="1680" y="2880"/>
              <a:ext cx="2185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472" name="Line 6"/>
            <p:cNvSpPr>
              <a:spLocks noChangeShapeType="1"/>
            </p:cNvSpPr>
            <p:nvPr/>
          </p:nvSpPr>
          <p:spPr bwMode="auto">
            <a:xfrm>
              <a:off x="1680" y="3099"/>
              <a:ext cx="2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3" name="Line 7"/>
            <p:cNvSpPr>
              <a:spLocks noChangeShapeType="1"/>
            </p:cNvSpPr>
            <p:nvPr/>
          </p:nvSpPr>
          <p:spPr bwMode="auto">
            <a:xfrm>
              <a:off x="2413" y="2880"/>
              <a:ext cx="0" cy="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4" name="Line 8"/>
            <p:cNvSpPr>
              <a:spLocks noChangeShapeType="1"/>
            </p:cNvSpPr>
            <p:nvPr/>
          </p:nvSpPr>
          <p:spPr bwMode="auto">
            <a:xfrm>
              <a:off x="3130" y="2885"/>
              <a:ext cx="0" cy="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6C08BD3-E0E7-4C7D-8EAC-DFC4C6FB1A63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Exception Objects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exception object is an event</a:t>
            </a:r>
          </a:p>
          <a:p>
            <a:pPr lvl="1" eaLnBrk="1" hangingPunct="1"/>
            <a:r>
              <a:rPr lang="en-US" smtClean="0"/>
              <a:t>The throwing of an exception is an example of firing an event</a:t>
            </a:r>
          </a:p>
          <a:p>
            <a:pPr eaLnBrk="1" hangingPunct="1"/>
            <a:r>
              <a:rPr lang="en-US" smtClean="0"/>
              <a:t>The listener for an exception object is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catch</a:t>
            </a:r>
            <a:r>
              <a:rPr lang="en-US" smtClean="0"/>
              <a:t> block that catches the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C92F315-0443-41E4-BDAB-594C349327C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Grid Layout Managers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When using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GridLayout</a:t>
            </a:r>
            <a:r>
              <a:rPr lang="en-US" sz="2800" smtClean="0"/>
              <a:t> class, 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800" smtClean="0"/>
              <a:t> has only one argument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add(label1);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Items are placed in the grid from left to right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top row is filled first, then the second, and so forth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Grid positions may not be skipped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Note the use of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main</a:t>
            </a:r>
            <a:r>
              <a:rPr lang="en-US" sz="2800" smtClean="0"/>
              <a:t> method in the GUI class itself in the following example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is often a convenient way of demonstrating a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12B9A9F1-5BE2-47F3-A551-146D342D1AF2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GridLayout</a:t>
            </a:r>
            <a:r>
              <a:rPr lang="en-US" sz="3200" smtClean="0"/>
              <a:t> Manager (Part 1 of 4)</a:t>
            </a:r>
          </a:p>
        </p:txBody>
      </p:sp>
      <p:pic>
        <p:nvPicPr>
          <p:cNvPr id="64515" name="Picture 7" descr="savitch_c17d09_1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4C1C8202-BE91-478A-AD8C-74D80A88B6AF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GridLayout</a:t>
            </a:r>
            <a:r>
              <a:rPr lang="en-US" sz="3200" smtClean="0"/>
              <a:t> Manager (Part 2 of 4)</a:t>
            </a:r>
          </a:p>
        </p:txBody>
      </p:sp>
      <p:pic>
        <p:nvPicPr>
          <p:cNvPr id="65539" name="Picture 3" descr="savitch_c17d09_2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333A7D5-20E3-4F5B-876E-AB4738F7652A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GridLayout</a:t>
            </a:r>
            <a:r>
              <a:rPr lang="en-US" sz="3200" smtClean="0"/>
              <a:t> Manager (Part 3 of 4)</a:t>
            </a:r>
          </a:p>
        </p:txBody>
      </p:sp>
      <p:pic>
        <p:nvPicPr>
          <p:cNvPr id="66563" name="Picture 3" descr="savitch_c17d09_3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A2FB3AE1-7F09-4294-9EE3-896E7FEEF0C7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GridLayout</a:t>
            </a:r>
            <a:r>
              <a:rPr lang="en-US" sz="3200" smtClean="0"/>
              <a:t> Manager (Part 4 of 4)</a:t>
            </a:r>
          </a:p>
        </p:txBody>
      </p:sp>
      <p:pic>
        <p:nvPicPr>
          <p:cNvPr id="67587" name="Picture 3" descr="savitch_c17d09_4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A3608CAD-BB93-49BE-A741-420550731D4A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Layout Managers</a:t>
            </a:r>
          </a:p>
        </p:txBody>
      </p:sp>
      <p:pic>
        <p:nvPicPr>
          <p:cNvPr id="68611" name="Picture 7" descr="savitch_c17d10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A327D227-0637-466C-84C6-FEB153A1C8B7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Panels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GUI is often organized in a hierarchical fashion, with containers called </a:t>
            </a:r>
            <a:r>
              <a:rPr lang="en-US" sz="2800" i="1" smtClean="0"/>
              <a:t>panels</a:t>
            </a:r>
            <a:r>
              <a:rPr lang="en-US" sz="2800" smtClean="0"/>
              <a:t> inside other containers</a:t>
            </a:r>
          </a:p>
          <a:p>
            <a:pPr eaLnBrk="1" hangingPunct="1"/>
            <a:r>
              <a:rPr lang="en-US" sz="2800" smtClean="0"/>
              <a:t>A panel is an object of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JPanel </a:t>
            </a:r>
            <a:r>
              <a:rPr lang="en-US" sz="2800" smtClean="0"/>
              <a:t>class that serves as a simple container</a:t>
            </a:r>
          </a:p>
          <a:p>
            <a:pPr lvl="1" eaLnBrk="1" hangingPunct="1"/>
            <a:r>
              <a:rPr lang="en-US" sz="2400" smtClean="0"/>
              <a:t>It is used to group smaller objects into a larger component (the panel)</a:t>
            </a:r>
          </a:p>
          <a:p>
            <a:pPr lvl="1" eaLnBrk="1" hangingPunct="1"/>
            <a:r>
              <a:rPr lang="en-US" sz="2400" smtClean="0"/>
              <a:t>One of the main functions of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400" smtClean="0"/>
              <a:t> object is to subdivide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or other container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CF854A9-2DBA-497C-AE35-1A3B530E12C6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Panels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08900" cy="4432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Both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and each panel in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can use different layout managers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Additional panels can be added to each panel, and each panel can have its own layout manager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This enables almost any kind of overall layout to be used in a GUI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setLayout(new BorderLayout());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JPanel somePanel = new JPanel();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somePanel.setLayout(new FlowLayout());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Note in the following example that panel and button objects are given color using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setBackground</a:t>
            </a:r>
            <a:r>
              <a:rPr lang="en-US" sz="2400" smtClean="0"/>
              <a:t> method without invoking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getContentPane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getContentPane</a:t>
            </a:r>
            <a:r>
              <a:rPr lang="en-US" sz="2000" smtClean="0"/>
              <a:t> method is only used when adding color to 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endParaRPr lang="en-US" sz="2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8872EB3-9E5F-42F0-8089-109BB00C6237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Panels (Part 1 of 8)</a:t>
            </a:r>
          </a:p>
        </p:txBody>
      </p:sp>
      <p:pic>
        <p:nvPicPr>
          <p:cNvPr id="71683" name="Picture 7" descr="savitch_c17d11_1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99DEBC1-84DA-405B-8F13-BA214B1B443C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Panels (Part 2 of 8)</a:t>
            </a:r>
          </a:p>
        </p:txBody>
      </p:sp>
      <p:pic>
        <p:nvPicPr>
          <p:cNvPr id="72707" name="Picture 3" descr="savitch_c17d11_2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0C7FA9C-069C-44DA-B96E-6115AA18FC1E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Handlers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listener object has methods that specify what will happen when events of various kinds are received by it</a:t>
            </a:r>
          </a:p>
          <a:p>
            <a:pPr lvl="1" eaLnBrk="1" hangingPunct="1"/>
            <a:r>
              <a:rPr lang="en-US" smtClean="0"/>
              <a:t>These methods are called </a:t>
            </a:r>
            <a:r>
              <a:rPr lang="en-US" i="1" smtClean="0"/>
              <a:t>event handlers</a:t>
            </a:r>
          </a:p>
          <a:p>
            <a:pPr eaLnBrk="1" hangingPunct="1"/>
            <a:r>
              <a:rPr lang="en-US" smtClean="0"/>
              <a:t>The programmer using the listener object will define or redefine these event-handler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51E2F92-F088-4B67-919E-BA4B3DF4FAC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Panels (Part 3 of 8)</a:t>
            </a:r>
          </a:p>
        </p:txBody>
      </p:sp>
      <p:pic>
        <p:nvPicPr>
          <p:cNvPr id="73731" name="Picture 3" descr="savitch_c17d11_3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B1B30EF-334B-449F-AE13-19956651FA5A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Panels (Part 4 of 8)</a:t>
            </a:r>
          </a:p>
        </p:txBody>
      </p:sp>
      <p:pic>
        <p:nvPicPr>
          <p:cNvPr id="74755" name="Picture 3" descr="savitch_c17d11_4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DDAB9F6-C3A1-4DFF-B749-F56B77D1A7BB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Panels (Part 5 of 8)</a:t>
            </a:r>
          </a:p>
        </p:txBody>
      </p:sp>
      <p:pic>
        <p:nvPicPr>
          <p:cNvPr id="75779" name="Picture 3" descr="savitch_c17d11_5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0EE7F71-3056-451A-8090-977B3193C98D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Panels (Part 6 of 8)</a:t>
            </a:r>
          </a:p>
        </p:txBody>
      </p:sp>
      <p:pic>
        <p:nvPicPr>
          <p:cNvPr id="76803" name="Picture 3" descr="savitch_c17d11_6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68F732F-374F-49EE-A0E4-BC91C06EFCAA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Panels (Part 7 of 8)</a:t>
            </a:r>
          </a:p>
        </p:txBody>
      </p:sp>
      <p:pic>
        <p:nvPicPr>
          <p:cNvPr id="77827" name="Picture 3" descr="savitch_c17d11_7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 b="2135"/>
          <a:stretch>
            <a:fillRect/>
          </a:stretch>
        </p:blipFill>
        <p:spPr bwMode="auto">
          <a:xfrm>
            <a:off x="838200" y="1320800"/>
            <a:ext cx="77724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3497ACD-DB25-42FC-8610-42B2657B6DAC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Panels (Part 8 of 8)</a:t>
            </a:r>
          </a:p>
        </p:txBody>
      </p:sp>
      <p:pic>
        <p:nvPicPr>
          <p:cNvPr id="78851" name="Picture 3" descr="savitch_c17d11_8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1900"/>
            <a:ext cx="77724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AEA9EC3-9E84-4E07-87CD-6BB1E310F3C5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Container</a:t>
            </a:r>
            <a:r>
              <a:rPr lang="en-US" smtClean="0"/>
              <a:t> Class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Any class that is a descendent class of the class Container is considered to be a container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Container</a:t>
            </a:r>
            <a:r>
              <a:rPr lang="en-US" sz="2000" smtClean="0"/>
              <a:t> class is found in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java.awt</a:t>
            </a:r>
            <a:r>
              <a:rPr lang="en-US" sz="2000" smtClean="0"/>
              <a:t> package, not in the Swing library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Any object that belongs to a class derived from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Container</a:t>
            </a:r>
            <a:r>
              <a:rPr lang="en-US" sz="2400" smtClean="0"/>
              <a:t> class (or its descendents) can have components added to 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classes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400" smtClean="0"/>
              <a:t> are descendent classes of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Container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Therefore they and any of their descendents can serve as a container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ECF7C08-396D-4E88-86B2-73996B5152DE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JComponent</a:t>
            </a:r>
            <a:r>
              <a:rPr lang="en-US" smtClean="0"/>
              <a:t> Class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Any descendent class of the class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JComponent</a:t>
            </a:r>
            <a:r>
              <a:rPr lang="en-US" smtClean="0"/>
              <a:t> is called a </a:t>
            </a:r>
            <a:r>
              <a:rPr lang="en-US" i="1" smtClean="0"/>
              <a:t>component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Any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JComponent</a:t>
            </a:r>
            <a:r>
              <a:rPr lang="en-US" smtClean="0"/>
              <a:t> object or </a:t>
            </a:r>
            <a:r>
              <a:rPr lang="en-US" i="1" smtClean="0"/>
              <a:t>component</a:t>
            </a:r>
            <a:r>
              <a:rPr lang="en-US" smtClean="0"/>
              <a:t> can be added to any container class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Because it is derived from the class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Container</a:t>
            </a:r>
            <a:r>
              <a:rPr lang="en-US" smtClean="0"/>
              <a:t>, a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JComponent</a:t>
            </a:r>
            <a:r>
              <a:rPr lang="en-US" smtClean="0"/>
              <a:t> can also be added to another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JComponent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51956E2-419F-4662-9094-406D34D34CC6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Objects in a Typical GUI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Almost every GUI built using Swing container classes will be made up of three kinds of objects: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The container itself, probably a panel or window-like object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The components added to the container such as labels, buttons, and panels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A layout manager to position the components inside the container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4F685D1-6BAB-4FAE-91B0-8CE675668F92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Hierarchy of Swing and AWT Classes</a:t>
            </a:r>
          </a:p>
        </p:txBody>
      </p:sp>
      <p:pic>
        <p:nvPicPr>
          <p:cNvPr id="82947" name="Picture 8" descr="savitch_c17d12_complete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" b="2179"/>
          <a:stretch>
            <a:fillRect/>
          </a:stretch>
        </p:blipFill>
        <p:spPr bwMode="auto">
          <a:xfrm>
            <a:off x="838200" y="825500"/>
            <a:ext cx="4719638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D644504-FD4A-46AA-90DB-30B9E1C5E97D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Firing and an Event Listener</a:t>
            </a:r>
          </a:p>
        </p:txBody>
      </p:sp>
      <p:pic>
        <p:nvPicPr>
          <p:cNvPr id="19459" name="Picture 10" descr="savitch_c17d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57837E0-79B1-4317-AC52-F2003738819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Tip:  Code a GUI's Look and Actions Separately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 smtClean="0"/>
              <a:t>The task of designing a Swing GUI can be divided into two main subtasks: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Designing and coding the appearance of the GUI on the screen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Designing and coding the actions performed in response to user actions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smtClean="0"/>
              <a:t>In particular, it is useful to implement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400" smtClean="0"/>
              <a:t> method as a </a:t>
            </a:r>
            <a:r>
              <a:rPr lang="en-US" sz="2400" i="1" smtClean="0"/>
              <a:t>stub</a:t>
            </a:r>
            <a:r>
              <a:rPr lang="en-US" sz="2400" smtClean="0"/>
              <a:t>, until the GUI looks the way it should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void actionPerformed(ActionEvent e)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{}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smtClean="0"/>
              <a:t>This philosophy is at the heart of the technique used by the </a:t>
            </a:r>
            <a:r>
              <a:rPr lang="en-US" sz="2400" i="1" smtClean="0"/>
              <a:t>Model-View-Controller</a:t>
            </a:r>
            <a:r>
              <a:rPr lang="en-US" sz="2400" smtClean="0"/>
              <a:t> pattern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444D874B-6AB4-4EE3-87C9-C302EB14B484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Model-View-Controller Pattern</a:t>
            </a:r>
          </a:p>
        </p:txBody>
      </p:sp>
      <p:pic>
        <p:nvPicPr>
          <p:cNvPr id="84995" name="Picture 9" descr="savitch_c17d1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A95F022-1B4B-4D21-A5E8-8E881912056B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Instructor’s note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 not think of MVC in the way of display 17.13!</a:t>
            </a:r>
          </a:p>
          <a:p>
            <a:pPr lvl="1"/>
            <a:r>
              <a:rPr lang="en-CA" dirty="0" smtClean="0"/>
              <a:t>I talked about the display because it is in the text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</a:t>
            </a:r>
            <a:fld id="{6955D1BE-91E4-44DF-B4EA-97D1128EBB0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35225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 kinds of objects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Model: is an object that holds pertinent data</a:t>
            </a:r>
          </a:p>
          <a:p>
            <a:pPr lvl="1"/>
            <a:r>
              <a:rPr lang="en-CA" dirty="0" smtClean="0"/>
              <a:t>student numbers</a:t>
            </a:r>
          </a:p>
          <a:p>
            <a:pPr lvl="1"/>
            <a:r>
              <a:rPr lang="en-CA" dirty="0" smtClean="0"/>
              <a:t>home address</a:t>
            </a:r>
          </a:p>
          <a:p>
            <a:pPr lvl="1"/>
            <a:r>
              <a:rPr lang="en-CA" dirty="0" err="1" smtClean="0"/>
              <a:t>ie</a:t>
            </a:r>
            <a:r>
              <a:rPr lang="en-CA" dirty="0" smtClean="0"/>
              <a:t>. objects that persists even when the app is turned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</a:t>
            </a:r>
            <a:fld id="{6955D1BE-91E4-44DF-B4EA-97D1128EBB0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39512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View: a graphic object that the user uses to interact with the app</a:t>
            </a:r>
          </a:p>
          <a:p>
            <a:pPr lvl="1"/>
            <a:r>
              <a:rPr lang="en-CA" dirty="0"/>
              <a:t>a menu</a:t>
            </a:r>
          </a:p>
          <a:p>
            <a:pPr lvl="1"/>
            <a:r>
              <a:rPr lang="en-CA" dirty="0"/>
              <a:t>a button</a:t>
            </a:r>
          </a:p>
          <a:p>
            <a:r>
              <a:rPr lang="en-CA" dirty="0" smtClean="0"/>
              <a:t>A view object is destroyed when the app is turned off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</a:t>
            </a:r>
            <a:fld id="{6955D1BE-91E4-44DF-B4EA-97D1128EBB0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6478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Controller: an object that </a:t>
            </a:r>
          </a:p>
          <a:p>
            <a:pPr lvl="1"/>
            <a:r>
              <a:rPr lang="en-CA" dirty="0" smtClean="0"/>
              <a:t>takes input from view objects</a:t>
            </a:r>
          </a:p>
          <a:p>
            <a:pPr lvl="1"/>
            <a:r>
              <a:rPr lang="en-CA" dirty="0" smtClean="0"/>
              <a:t>manipulate (create, delete, change) model object</a:t>
            </a:r>
          </a:p>
          <a:p>
            <a:pPr lvl="1"/>
            <a:r>
              <a:rPr lang="en-CA" dirty="0" smtClean="0"/>
              <a:t>produces output to the view objects</a:t>
            </a:r>
          </a:p>
          <a:p>
            <a:pPr lvl="1"/>
            <a:r>
              <a:rPr lang="en-CA" dirty="0" smtClean="0"/>
              <a:t>may create/destroy view objects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</a:t>
            </a:r>
            <a:fld id="{6955D1BE-91E4-44DF-B4EA-97D1128EBB0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48054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6248400" y="1905000"/>
            <a:ext cx="2057400" cy="1828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 sz="1000" dirty="0">
              <a:latin typeface="Times New Roman" pitchFamily="18" charset="0"/>
            </a:endParaRPr>
          </a:p>
          <a:p>
            <a:pPr eaLnBrk="1" hangingPunct="1"/>
            <a:r>
              <a:rPr lang="en-CA" altLang="en-US" sz="2400" dirty="0" smtClean="0">
                <a:latin typeface="Times New Roman" pitchFamily="18" charset="0"/>
              </a:rPr>
              <a:t>Model</a:t>
            </a:r>
            <a:endParaRPr lang="en-CA" altLang="en-US" sz="2400" dirty="0">
              <a:latin typeface="Times New Roman" pitchFamily="18" charset="0"/>
            </a:endParaRPr>
          </a:p>
          <a:p>
            <a:pPr eaLnBrk="1" hangingPunct="1"/>
            <a:r>
              <a:rPr lang="en-CA" altLang="en-US" sz="2400" dirty="0">
                <a:latin typeface="Times New Roman" pitchFamily="18" charset="0"/>
              </a:rPr>
              <a:t>Objects</a:t>
            </a:r>
            <a:endParaRPr lang="en-CA" altLang="en-US" sz="2400" dirty="0"/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862553" y="1912856"/>
            <a:ext cx="1981200" cy="1981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2400" smtClean="0">
                <a:latin typeface="Times New Roman" pitchFamily="18" charset="0"/>
              </a:rPr>
              <a:t>View </a:t>
            </a:r>
            <a:r>
              <a:rPr lang="en-CA" altLang="en-US" sz="2400" dirty="0" smtClean="0">
                <a:latin typeface="Times New Roman" pitchFamily="18" charset="0"/>
              </a:rPr>
              <a:t>Objects</a:t>
            </a:r>
            <a:endParaRPr lang="en-CA" altLang="en-US" sz="2400" dirty="0">
              <a:latin typeface="Times New Roman" pitchFamily="18" charset="0"/>
            </a:endParaRPr>
          </a:p>
          <a:p>
            <a:pPr eaLnBrk="1" hangingPunct="1"/>
            <a:endParaRPr lang="en-CA" altLang="en-US" sz="2400" dirty="0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3505200" y="3962400"/>
            <a:ext cx="2133600" cy="1905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 sz="1000">
              <a:latin typeface="Times New Roman" pitchFamily="18" charset="0"/>
            </a:endParaRPr>
          </a:p>
          <a:p>
            <a:pPr eaLnBrk="1" hangingPunct="1"/>
            <a:r>
              <a:rPr lang="en-CA" altLang="en-US" sz="2400">
                <a:latin typeface="Times New Roman" pitchFamily="18" charset="0"/>
              </a:rPr>
              <a:t>Control</a:t>
            </a:r>
          </a:p>
          <a:p>
            <a:pPr eaLnBrk="1" hangingPunct="1"/>
            <a:r>
              <a:rPr lang="en-CA" altLang="en-US" sz="2400">
                <a:latin typeface="Times New Roman" pitchFamily="18" charset="0"/>
              </a:rPr>
              <a:t>Objects</a:t>
            </a:r>
            <a:endParaRPr lang="en-CA" altLang="en-US" sz="2400"/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 flipV="1">
            <a:off x="5181600" y="3124200"/>
            <a:ext cx="1066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 flipH="1" flipV="1">
            <a:off x="2819400" y="3657600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9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to remember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View object has no knowledge of model objects and vice versa</a:t>
            </a:r>
          </a:p>
          <a:p>
            <a:r>
              <a:rPr lang="en-CA" dirty="0" smtClean="0"/>
              <a:t>A Controller object is like the brain of the system</a:t>
            </a:r>
          </a:p>
          <a:p>
            <a:pPr lvl="1"/>
            <a:r>
              <a:rPr lang="en-CA" dirty="0" smtClean="0"/>
              <a:t>it makes decisions about the system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</a:t>
            </a:r>
            <a:fld id="{6955D1BE-91E4-44DF-B4EA-97D1128EBB0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35572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MVC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Classify all objects into Model, View or Controller</a:t>
            </a:r>
          </a:p>
          <a:p>
            <a:r>
              <a:rPr lang="en-CA" dirty="0" smtClean="0"/>
              <a:t>Never put  “decision making” code in a View or Model objects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17-</a:t>
            </a:r>
            <a:fld id="{6955D1BE-91E4-44DF-B4EA-97D1128EBB01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09782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Menu Bars, Menus, and Menu Items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</a:t>
            </a:r>
            <a:r>
              <a:rPr lang="en-US" sz="2800" i="1" smtClean="0"/>
              <a:t>menu</a:t>
            </a:r>
            <a:r>
              <a:rPr lang="en-US" sz="2800" smtClean="0"/>
              <a:t> is an object of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JMenu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choice on a menu is called a </a:t>
            </a:r>
            <a:r>
              <a:rPr lang="en-US" sz="2800" i="1" smtClean="0"/>
              <a:t>menu item</a:t>
            </a:r>
            <a:r>
              <a:rPr lang="en-US" sz="2800" smtClean="0"/>
              <a:t>, and is an object of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JMenuItem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 menu can contain any number of menu items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 menu item is identified by the string that labels it, and is displayed in the order to which it was added to the menu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800" smtClean="0"/>
              <a:t> method is used to add a menu item to a menu in the same way that a component is added to a container object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1262F8C-2FBF-48C8-BE6A-62F6D617E0B6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Event-Driven Programming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Event-driven programming is very different from most programming seen up until now</a:t>
            </a:r>
          </a:p>
          <a:p>
            <a:pPr lvl="1" eaLnBrk="1" hangingPunct="1"/>
            <a:r>
              <a:rPr lang="en-US" sz="2400" smtClean="0"/>
              <a:t>So far, programs have consisted of a list of statements executed in order</a:t>
            </a:r>
          </a:p>
          <a:p>
            <a:pPr lvl="1" eaLnBrk="1" hangingPunct="1"/>
            <a:r>
              <a:rPr lang="en-US" sz="2400" smtClean="0"/>
              <a:t>When that order changed, whether or not to perform certain actions (such as repeat statements in a loop, branch to another statement, or invoke a method) was controlled by the logic of the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4B86C8F3-5B2A-45A0-B467-5C4E7133AC3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Menu Bars, Menus, and Menu Items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597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following creates a new menu, and then adds a menu item to it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JMenu diner = new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JMenu("Daily Specials");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JMenuItem lunch = new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JMenuItem("Lunch Specials");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lunch.addActionListener(this);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diner.add(lunch);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Note that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this</a:t>
            </a:r>
            <a:r>
              <a:rPr lang="en-US" sz="2400" smtClean="0"/>
              <a:t> parameter has been registered as an action listener for the menu item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410F3A0-99D9-475C-8F6B-C82E00B6FB4D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Nested Menus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class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JMenu</a:t>
            </a:r>
            <a:r>
              <a:rPr lang="en-US" smtClean="0"/>
              <a:t> is a descendent of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JMenuItem</a:t>
            </a:r>
            <a:r>
              <a:rPr lang="en-US" smtClean="0"/>
              <a:t> class</a:t>
            </a:r>
          </a:p>
          <a:p>
            <a:pPr lvl="1" eaLnBrk="1" hangingPunct="1"/>
            <a:r>
              <a:rPr lang="en-US" smtClean="0"/>
              <a:t>Every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JMenu</a:t>
            </a:r>
            <a:r>
              <a:rPr lang="en-US" smtClean="0"/>
              <a:t> can be a menu item in another menu</a:t>
            </a:r>
          </a:p>
          <a:p>
            <a:pPr lvl="1" eaLnBrk="1" hangingPunct="1"/>
            <a:r>
              <a:rPr lang="en-US" smtClean="0"/>
              <a:t>Therefore, menus can be nested</a:t>
            </a:r>
          </a:p>
          <a:p>
            <a:pPr eaLnBrk="1" hangingPunct="1"/>
            <a:r>
              <a:rPr lang="en-US" smtClean="0"/>
              <a:t>Menus can be added to other menus in the same way as menu items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4A53657D-02B9-4C9E-8CBE-3A61F7F69C44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Menu Bars and </a:t>
            </a:r>
            <a:r>
              <a:rPr lang="en-US" b="1" smtClean="0">
                <a:latin typeface="Courier New" pitchFamily="49" charset="0"/>
              </a:rPr>
              <a:t>JFrame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sz="2400" smtClean="0"/>
              <a:t>A </a:t>
            </a:r>
            <a:r>
              <a:rPr lang="en-US" sz="2400" i="1" smtClean="0"/>
              <a:t>menu bar</a:t>
            </a:r>
            <a:r>
              <a:rPr lang="en-US" sz="2400" smtClean="0"/>
              <a:t> is a container for menus, typically placed near the top of a windowing interface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400" smtClean="0"/>
              <a:t> method is used to add a menu to a menu bar in the same way that menu items are added to a menu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JMenuBar bar = new JMenuBar();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bar.add(diner);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400" smtClean="0"/>
              <a:t>The menu bar can be added to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in two different ways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Using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setJMenuBar</a:t>
            </a:r>
            <a:r>
              <a:rPr lang="en-US" sz="2000" smtClean="0"/>
              <a:t> method</a:t>
            </a:r>
          </a:p>
          <a:p>
            <a:pPr marL="1257300" lvl="2" indent="-342900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setJMenuBar(bar);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Using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000" smtClean="0"/>
              <a:t> method – which can be used to add a menu bar to 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smtClean="0"/>
              <a:t> or any other container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B4A8E47-2E27-4054-A778-61A8F7F3959D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GUI with a Menu (Part 1 of 8)</a:t>
            </a:r>
          </a:p>
        </p:txBody>
      </p:sp>
      <p:pic>
        <p:nvPicPr>
          <p:cNvPr id="90115" name="Picture 7" descr="savitch_c17d14_1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EFC4A85-B2D2-4AAB-906B-830DF8B2BCE5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GUI with a Menu (Part 2 of 8)</a:t>
            </a:r>
          </a:p>
        </p:txBody>
      </p:sp>
      <p:pic>
        <p:nvPicPr>
          <p:cNvPr id="91139" name="Picture 3" descr="savitch_c17d14_2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A93F4E1-71BA-457D-A9CA-B09516E37A5A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GUI with a Menu (Part 3 of 8)</a:t>
            </a:r>
          </a:p>
        </p:txBody>
      </p:sp>
      <p:pic>
        <p:nvPicPr>
          <p:cNvPr id="92163" name="Picture 3" descr="savitch_c17d14_3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F74526F-9BB3-4B14-99E1-A29B58A12005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GUI with a Menu (Part 4 of 8)</a:t>
            </a:r>
          </a:p>
        </p:txBody>
      </p:sp>
      <p:pic>
        <p:nvPicPr>
          <p:cNvPr id="93187" name="Picture 3" descr="savitch_c17d14_4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0CEF888-E911-4A66-A0AF-C0B81B69DF4A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GUI with a Menu (Part 5 of 8)</a:t>
            </a:r>
          </a:p>
        </p:txBody>
      </p:sp>
      <p:pic>
        <p:nvPicPr>
          <p:cNvPr id="94211" name="Picture 3" descr="savitch_c17d14_5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BDDE704-BCC2-449C-B75D-0E2BB3A40843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GUI with a Menu (Part 6 of 8)</a:t>
            </a:r>
          </a:p>
        </p:txBody>
      </p:sp>
      <p:pic>
        <p:nvPicPr>
          <p:cNvPr id="95235" name="Picture 3" descr="savitch_c17d14_6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E4587A4-A4BA-4317-9575-CC85AF08DB09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GUI with a Menu (Part 7 of 8)</a:t>
            </a:r>
          </a:p>
        </p:txBody>
      </p:sp>
      <p:pic>
        <p:nvPicPr>
          <p:cNvPr id="96259" name="Picture 3" descr="savitch_c17d14_7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 b="2119"/>
          <a:stretch>
            <a:fillRect/>
          </a:stretch>
        </p:blipFill>
        <p:spPr bwMode="auto">
          <a:xfrm>
            <a:off x="838200" y="1320800"/>
            <a:ext cx="7772400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9C1ED7DE-DA95-425C-8DFB-89E9FB5F7412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Event-Driven Programming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event-driven programming, objects are created that can fire events, and listener objects are created that can react to the events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program itself no longer determines the order in which things can happen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Instead, the events determine the order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5A35646-C58E-4198-AD08-522053A06AB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GUI with a Menu (Part 8 of 8)</a:t>
            </a:r>
          </a:p>
        </p:txBody>
      </p:sp>
      <p:pic>
        <p:nvPicPr>
          <p:cNvPr id="97283" name="Picture 3" descr="savitch_c17d14_8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1900"/>
            <a:ext cx="7772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3CD24F4-03F5-4843-9473-FE6DABA63338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AbstractButton</a:t>
            </a:r>
            <a:r>
              <a:rPr lang="en-US" sz="3200" smtClean="0"/>
              <a:t>  and </a:t>
            </a:r>
            <a:r>
              <a:rPr lang="en-US" sz="3200" b="1" smtClean="0">
                <a:latin typeface="Courier New" pitchFamily="49" charset="0"/>
              </a:rPr>
              <a:t>Dimension</a:t>
            </a:r>
            <a:r>
              <a:rPr lang="en-US" sz="3200" smtClean="0"/>
              <a:t> Classes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classes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JButton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JMenuItem</a:t>
            </a:r>
            <a:r>
              <a:rPr lang="en-US" sz="2800" smtClean="0"/>
              <a:t> are derived classes of the abstract class named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AbstractButton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All of their basic properties and methods are inherited from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AbstractButton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Objects of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Dimension</a:t>
            </a:r>
            <a:r>
              <a:rPr lang="en-US" sz="2800" smtClean="0"/>
              <a:t> class are used with buttons, menu items, and other objects to specify a size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Dimension</a:t>
            </a:r>
            <a:r>
              <a:rPr lang="en-US" sz="2400" smtClean="0"/>
              <a:t> class is in the package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java.awt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Dimension(int width, int height)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Note: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width</a:t>
            </a:r>
            <a:r>
              <a:rPr lang="en-US" sz="2400" smtClean="0"/>
              <a:t>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height</a:t>
            </a:r>
            <a:r>
              <a:rPr lang="en-US" sz="2400" smtClean="0"/>
              <a:t> parameters are in pixels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7C61B2A-A486-484F-B613-C773DD03CE44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setActionCommand</a:t>
            </a:r>
            <a:r>
              <a:rPr lang="en-US"/>
              <a:t> Method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When a user clicks a button or menu item, an event is fired that normally goes to one or more action listeners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action event becomes an argument to an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000" smtClean="0"/>
              <a:t>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This action event includes 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000" smtClean="0"/>
              <a:t> instance variable called the </a:t>
            </a:r>
            <a:r>
              <a:rPr lang="en-US" sz="2000" i="1" smtClean="0"/>
              <a:t>action command</a:t>
            </a:r>
            <a:r>
              <a:rPr lang="en-US" sz="2000" smtClean="0"/>
              <a:t> for the button or menu item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default value for this string is the string written on the button or the menu item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This string can be retrieved with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getActionCommand</a:t>
            </a:r>
            <a:r>
              <a:rPr lang="en-US" sz="2000" smtClean="0"/>
              <a:t> method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e.getActionCommand()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835F8C5-7D83-4FCF-9983-A4A6DB15C384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setActionCommand</a:t>
            </a:r>
            <a:r>
              <a:rPr lang="en-US"/>
              <a:t> Method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setActionCommand</a:t>
            </a:r>
            <a:r>
              <a:rPr lang="en-US" sz="2800" smtClean="0"/>
              <a:t> method can be used to change the action command for a component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is especially useful when two or more buttons or menu items have the same default action command strings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JButton nextButton = new JButton("Next");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nextButton.setActionCommand("Next Button");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JMenuItem choose = new JMenuItem("Next");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choose.setActionCommand("Next Menu Item");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A905735-5BFA-44D2-9785-1EC9055BCBF6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52400"/>
            <a:ext cx="8445500" cy="1143000"/>
          </a:xfrm>
        </p:spPr>
        <p:txBody>
          <a:bodyPr/>
          <a:lstStyle/>
          <a:p>
            <a:pPr eaLnBrk="1" hangingPunct="1"/>
            <a:r>
              <a:rPr lang="en-US" sz="3000" smtClean="0"/>
              <a:t>Some Methods in the Class </a:t>
            </a:r>
            <a:r>
              <a:rPr lang="en-US" sz="3000" b="1" smtClean="0">
                <a:latin typeface="Courier New" pitchFamily="49" charset="0"/>
              </a:rPr>
              <a:t>AbstractButton</a:t>
            </a:r>
            <a:r>
              <a:rPr lang="en-US" sz="3000" smtClean="0"/>
              <a:t> (Part 1 of 3)</a:t>
            </a:r>
          </a:p>
        </p:txBody>
      </p:sp>
      <p:pic>
        <p:nvPicPr>
          <p:cNvPr id="101379" name="Picture 8" descr="savitch_c17d15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91DCD629-7D12-4BFC-8A9E-03A5136CCCD2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52400"/>
            <a:ext cx="8445500" cy="1143000"/>
          </a:xfrm>
        </p:spPr>
        <p:txBody>
          <a:bodyPr/>
          <a:lstStyle/>
          <a:p>
            <a:pPr eaLnBrk="1" hangingPunct="1"/>
            <a:r>
              <a:rPr lang="en-US" sz="3000" smtClean="0"/>
              <a:t>Some Methods in the Class </a:t>
            </a:r>
            <a:r>
              <a:rPr lang="en-US" sz="3000" b="1" smtClean="0">
                <a:latin typeface="Courier New" pitchFamily="49" charset="0"/>
              </a:rPr>
              <a:t>AbstractButton</a:t>
            </a:r>
            <a:r>
              <a:rPr lang="en-US" sz="3000" smtClean="0"/>
              <a:t> (Part 2 of 3)</a:t>
            </a:r>
          </a:p>
        </p:txBody>
      </p:sp>
      <p:pic>
        <p:nvPicPr>
          <p:cNvPr id="102403" name="Picture 3" descr="savitch_c17d15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ED62E12-403A-4019-B8BD-28C08B526A90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52400"/>
            <a:ext cx="8445500" cy="1143000"/>
          </a:xfrm>
        </p:spPr>
        <p:txBody>
          <a:bodyPr/>
          <a:lstStyle/>
          <a:p>
            <a:pPr eaLnBrk="1" hangingPunct="1"/>
            <a:r>
              <a:rPr lang="en-US" sz="3000" smtClean="0"/>
              <a:t>Some Methods in the Class </a:t>
            </a:r>
            <a:r>
              <a:rPr lang="en-US" sz="3000" b="1" smtClean="0">
                <a:latin typeface="Courier New" pitchFamily="49" charset="0"/>
              </a:rPr>
              <a:t>AbstractButton</a:t>
            </a:r>
            <a:r>
              <a:rPr lang="en-US" sz="3000" smtClean="0"/>
              <a:t> (Part 3 of 3)</a:t>
            </a:r>
          </a:p>
        </p:txBody>
      </p:sp>
      <p:pic>
        <p:nvPicPr>
          <p:cNvPr id="103427" name="Picture 3" descr="savitch_c17d15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E412575-052D-408F-9AE1-A5B98657D898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Listeners as Inner Classes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Often, instead of having one action listener object deal with all the action events in a GUI, a separate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ActionListener</a:t>
            </a:r>
            <a:r>
              <a:rPr lang="en-US" sz="2800" smtClean="0"/>
              <a:t> class is created for each button or menu item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Each button or menu item has its own unique action listener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There is then no need for a multiway if-else statement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When this approach is used, each class is usually made a private inner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0B8C63D-294A-49D3-9BB8-754EB0C6394D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Listeners as Inner Classes (Part 1 of 6)</a:t>
            </a:r>
          </a:p>
        </p:txBody>
      </p:sp>
      <p:pic>
        <p:nvPicPr>
          <p:cNvPr id="105475" name="Picture 7" descr="savitch_c17d16_1of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6417380-523B-4629-90F3-E356242F0094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Listeners as Inner Classes (Part 2 of 6)</a:t>
            </a:r>
          </a:p>
        </p:txBody>
      </p:sp>
      <p:pic>
        <p:nvPicPr>
          <p:cNvPr id="106499" name="Picture 3" descr="savitch_c17d16_2of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B970F45-8856-4FC1-9169-72F509655D41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6198</Words>
  <Application>Microsoft Office PowerPoint</Application>
  <PresentationFormat>On-screen Show (4:3)</PresentationFormat>
  <Paragraphs>844</Paragraphs>
  <Slides>135</Slides>
  <Notes>129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6" baseType="lpstr">
      <vt:lpstr>Office Theme</vt:lpstr>
      <vt:lpstr>Chapter 17</vt:lpstr>
      <vt:lpstr>Introduction to Swing</vt:lpstr>
      <vt:lpstr>Events</vt:lpstr>
      <vt:lpstr>Listeners</vt:lpstr>
      <vt:lpstr>Exception Objects</vt:lpstr>
      <vt:lpstr>Event Handlers</vt:lpstr>
      <vt:lpstr>Event Firing and an Event Listener</vt:lpstr>
      <vt:lpstr>Event-Driven Programming</vt:lpstr>
      <vt:lpstr>Event-Driven Programming</vt:lpstr>
      <vt:lpstr>Event-Driven Programming</vt:lpstr>
      <vt:lpstr>A Simple Window</vt:lpstr>
      <vt:lpstr>A First Swing Demonstration (Part 1 of 4)</vt:lpstr>
      <vt:lpstr>A First Swing Demonstration (Part 2 of 4)</vt:lpstr>
      <vt:lpstr>A First Swing Demonstration (Part 3 of 4)</vt:lpstr>
      <vt:lpstr>A First Swing Demonstration (Part 4 of 4)</vt:lpstr>
      <vt:lpstr>Some Methods in the Class JFrame (Part 1 of 3)</vt:lpstr>
      <vt:lpstr>Some Methods in the Class JFrame (Part 2 of 3)</vt:lpstr>
      <vt:lpstr>Some Methods in the Class JFrame (Part 3 of 3)</vt:lpstr>
      <vt:lpstr>Pixels and the Relationship between Resolution and Size</vt:lpstr>
      <vt:lpstr>Pitfall:  Forgetting to Program the  Close-Window Button</vt:lpstr>
      <vt:lpstr>Buttons</vt:lpstr>
      <vt:lpstr>Action Listeners and Action Events</vt:lpstr>
      <vt:lpstr>Action Listeners and Action Events</vt:lpstr>
      <vt:lpstr>Action Listeners and Action Events</vt:lpstr>
      <vt:lpstr>Action Listeners and Action Events</vt:lpstr>
      <vt:lpstr>Pitfall:  Changing the Heading for actionPerformed</vt:lpstr>
      <vt:lpstr>Tip:  Ending a Swing Program</vt:lpstr>
      <vt:lpstr>A Better Version of Our First Swing GUI</vt:lpstr>
      <vt:lpstr>The Normal Way to Define a JFrame (Part 1 of 4)</vt:lpstr>
      <vt:lpstr>The Normal Way to Define a JFrame (Part 2 of 4)</vt:lpstr>
      <vt:lpstr>The Normal Way to Define a JFrame (Part 3 of 4)</vt:lpstr>
      <vt:lpstr>The Normal Way to Define a JFrame (Part 4 of 4)</vt:lpstr>
      <vt:lpstr>Labels</vt:lpstr>
      <vt:lpstr>Color</vt:lpstr>
      <vt:lpstr>The Color Constants</vt:lpstr>
      <vt:lpstr>A JFrame with Color (Part 1 of 4)</vt:lpstr>
      <vt:lpstr>A JFrame with Color (Part 2 of 4)</vt:lpstr>
      <vt:lpstr>A JFrame with Color (Part 3 of 4)</vt:lpstr>
      <vt:lpstr>A JFrame with Color (Part 4 of 4)</vt:lpstr>
      <vt:lpstr>Containers and Layout Managers</vt:lpstr>
      <vt:lpstr>Border Layout Managers</vt:lpstr>
      <vt:lpstr>The BorderLayout Manager (Part 1 of 4)</vt:lpstr>
      <vt:lpstr>The BorderLayout Manager (Part 2 of 4)</vt:lpstr>
      <vt:lpstr>The BorderLayout Manager (Part 3 of 4)</vt:lpstr>
      <vt:lpstr>The BorderLayout Manager (Part 4 of 4)</vt:lpstr>
      <vt:lpstr>BorderLayout Regions</vt:lpstr>
      <vt:lpstr>Border Layout Managers</vt:lpstr>
      <vt:lpstr>Flow Layout Managers</vt:lpstr>
      <vt:lpstr>Grid Layout Managers</vt:lpstr>
      <vt:lpstr>Grid Layout Managers</vt:lpstr>
      <vt:lpstr>The GridLayout Manager (Part 1 of 4)</vt:lpstr>
      <vt:lpstr>The GridLayout Manager (Part 2 of 4)</vt:lpstr>
      <vt:lpstr>The GridLayout Manager (Part 3 of 4)</vt:lpstr>
      <vt:lpstr>The GridLayout Manager (Part 4 of 4)</vt:lpstr>
      <vt:lpstr>Some Layout Managers</vt:lpstr>
      <vt:lpstr>Panels</vt:lpstr>
      <vt:lpstr>Panels</vt:lpstr>
      <vt:lpstr>Using Panels (Part 1 of 8)</vt:lpstr>
      <vt:lpstr>Using Panels (Part 2 of 8)</vt:lpstr>
      <vt:lpstr>Using Panels (Part 3 of 8)</vt:lpstr>
      <vt:lpstr>Using Panels (Part 4 of 8)</vt:lpstr>
      <vt:lpstr>Using Panels (Part 5 of 8)</vt:lpstr>
      <vt:lpstr>Using Panels (Part 6 of 8)</vt:lpstr>
      <vt:lpstr>Using Panels (Part 7 of 8)</vt:lpstr>
      <vt:lpstr>Using Panels (Part 8 of 8)</vt:lpstr>
      <vt:lpstr>The Container Class</vt:lpstr>
      <vt:lpstr>The JComponent Class</vt:lpstr>
      <vt:lpstr>Objects in a Typical GUI</vt:lpstr>
      <vt:lpstr>Hierarchy of Swing and AWT Classes</vt:lpstr>
      <vt:lpstr>Tip:  Code a GUI's Look and Actions Separately</vt:lpstr>
      <vt:lpstr>The Model-View-Controller Pattern</vt:lpstr>
      <vt:lpstr>Instructor’s note</vt:lpstr>
      <vt:lpstr>3 kinds of objects</vt:lpstr>
      <vt:lpstr>PowerPoint Presentation</vt:lpstr>
      <vt:lpstr>PowerPoint Presentation</vt:lpstr>
      <vt:lpstr>PowerPoint Presentation</vt:lpstr>
      <vt:lpstr>Key to remember</vt:lpstr>
      <vt:lpstr>MVC pattern</vt:lpstr>
      <vt:lpstr>Menu Bars, Menus, and Menu Items</vt:lpstr>
      <vt:lpstr>Menu Bars, Menus, and Menu Items</vt:lpstr>
      <vt:lpstr>Nested Menus</vt:lpstr>
      <vt:lpstr>Menu Bars and JFrame</vt:lpstr>
      <vt:lpstr>A GUI with a Menu (Part 1 of 8)</vt:lpstr>
      <vt:lpstr>A GUI with a Menu (Part 2 of 8)</vt:lpstr>
      <vt:lpstr>A GUI with a Menu (Part 3 of 8)</vt:lpstr>
      <vt:lpstr>A GUI with a Menu (Part 4 of 8)</vt:lpstr>
      <vt:lpstr>A GUI with a Menu (Part 5 of 8)</vt:lpstr>
      <vt:lpstr>A GUI with a Menu (Part 6 of 8)</vt:lpstr>
      <vt:lpstr>A GUI with a Menu (Part 7 of 8)</vt:lpstr>
      <vt:lpstr>A GUI with a Menu (Part 8 of 8)</vt:lpstr>
      <vt:lpstr>The AbstractButton  and Dimension Classes</vt:lpstr>
      <vt:lpstr>The setActionCommand Method</vt:lpstr>
      <vt:lpstr>The setActionCommand Method</vt:lpstr>
      <vt:lpstr>Some Methods in the Class AbstractButton (Part 1 of 3)</vt:lpstr>
      <vt:lpstr>Some Methods in the Class AbstractButton (Part 2 of 3)</vt:lpstr>
      <vt:lpstr>Some Methods in the Class AbstractButton (Part 3 of 3)</vt:lpstr>
      <vt:lpstr>Listeners as Inner Classes</vt:lpstr>
      <vt:lpstr>Listeners as Inner Classes (Part 1 of 6)</vt:lpstr>
      <vt:lpstr>Listeners as Inner Classes (Part 2 of 6)</vt:lpstr>
      <vt:lpstr>Listeners as Inner Classes (Part 3 of 6)</vt:lpstr>
      <vt:lpstr>Listeners as Inner Classes (Part 4 of 6)</vt:lpstr>
      <vt:lpstr>Listeners as Inner Classes (Part 5 of 6)</vt:lpstr>
      <vt:lpstr>Listeners as Inner Classes (Part 6 of 6)</vt:lpstr>
      <vt:lpstr>Text Fields</vt:lpstr>
      <vt:lpstr>Text Fields</vt:lpstr>
      <vt:lpstr>A Text Field (Part 1 of 7)</vt:lpstr>
      <vt:lpstr>A Text Field (Part 2 of 7)</vt:lpstr>
      <vt:lpstr>A Text Field (Part 3 of 7)</vt:lpstr>
      <vt:lpstr>A Text Field (Part 4 of 7)</vt:lpstr>
      <vt:lpstr>A Text Field (Part 5 of 7)</vt:lpstr>
      <vt:lpstr>A Text Field (Part 6 of 7)</vt:lpstr>
      <vt:lpstr>A Text Field (Part 7 of 7)</vt:lpstr>
      <vt:lpstr>Text Areas</vt:lpstr>
      <vt:lpstr>Text Areas</vt:lpstr>
      <vt:lpstr>Text Fields and Text Areas</vt:lpstr>
      <vt:lpstr>Tip:  Labeling a Text Field</vt:lpstr>
      <vt:lpstr>Numbers of Characters Per Line</vt:lpstr>
      <vt:lpstr>Tip:  Inputting and Outputting Numbers</vt:lpstr>
      <vt:lpstr>The Class JTextComponent</vt:lpstr>
      <vt:lpstr>Some Methods in the Class JTextComponent (Part 1 of 2)</vt:lpstr>
      <vt:lpstr>Some Methods in the Class JTextComponent (Part 2 of 2)</vt:lpstr>
      <vt:lpstr>A Swing Calculator</vt:lpstr>
      <vt:lpstr>A Swing Calculator</vt:lpstr>
      <vt:lpstr>A Simple Calculator (Part 1 of 11)</vt:lpstr>
      <vt:lpstr>A Simple Calculator (Part 2 of 11)</vt:lpstr>
      <vt:lpstr>A Simple Calculator (Part 3 of 11)</vt:lpstr>
      <vt:lpstr>A Simple Calculator (Part 4 of 11)</vt:lpstr>
      <vt:lpstr>A Simple Calculator (Part 5 of 11)</vt:lpstr>
      <vt:lpstr>A Simple Calculator (Part 6 of 11)</vt:lpstr>
      <vt:lpstr>A Simple Calculator (Part 7 of 11)</vt:lpstr>
      <vt:lpstr>A Simple Calculator (Part 8 of 11)</vt:lpstr>
      <vt:lpstr>A Simple Calculator (Part 9 of 11)</vt:lpstr>
      <vt:lpstr>A Simple Calculator (Part 10 of 11)</vt:lpstr>
      <vt:lpstr>A Simple Calculator (Part 11 of 11)</vt:lpstr>
      <vt:lpstr>Uncaught Exceptions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choang</cp:lastModifiedBy>
  <cp:revision>22</cp:revision>
  <dcterms:created xsi:type="dcterms:W3CDTF">2006-08-16T00:00:00Z</dcterms:created>
  <dcterms:modified xsi:type="dcterms:W3CDTF">2015-11-13T14:06:00Z</dcterms:modified>
</cp:coreProperties>
</file>