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5A639F-3BFD-43C6-A2BC-B0BF4461325F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F7FB52-1534-471F-ADEA-1F6141CBD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DC5AFB-A33A-4674-8F88-C87366C12D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02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A09B8-7F90-494D-8741-CB720395D9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982879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58C2C-837B-4235-9DE2-0A361993A3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20127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28139-FF1A-4E33-A1F1-E9DAC353B2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20962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46948-5F75-44E9-B69F-1BB4E2F09B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41476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D8C11-D95C-47DD-A980-6662FEB362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593510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3587-70AE-4777-BEDA-4BFB9E8C0C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545697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119DA-39E8-4062-A6AF-CE09C3405C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731978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32729-3C2B-4E3B-8732-1110F4219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535837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90D16-9041-44EF-BEC1-2EF82EA246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084030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42496-DB85-4F26-A306-DFAFA1CAD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755000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A7BD4-7754-4E4F-8E00-18F5345BF9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62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A598F-1431-4F55-8901-F279F2B0D4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5951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B4040A-F888-43F8-AA60-3DD10D3118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564002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6164B6-395B-4E8E-87C1-80DA133BE6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50171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E06C4-B9B4-4F85-9553-87EEDE67B8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52910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160AE-84AF-4140-9F7A-4522B0A5A1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531782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21BF8-B07B-4914-889F-23B97A913D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244680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07C17-0908-44C7-A1AC-9AE7165055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37021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09555-B96E-4A9C-97E0-9429796B47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921374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FA01EB-A426-4703-A74B-6FF9BFD9CB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893582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12B27-7D18-4E0F-9A67-576F193081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932745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C798C-301C-4162-8FDD-34F5560AD7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01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9E998-F268-4574-A1BA-67E94985DB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903722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3459C-930F-4B22-9437-765ADD03DF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63171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B1C5C-D878-40A2-86B9-52B839D51C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363304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102F8-F1E6-4685-9618-A30D38659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513270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ADBC96-107C-471C-B9BB-6B61B25C96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946795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B3857-9C1A-4B9B-A24D-3CCAF5F4AB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4689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88F6B-FFCB-494A-953A-B16BE1E6CA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980539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83EA4-1A90-4725-A598-54ECA7FEDA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442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05DB3-08F7-4607-B4EA-F81F7284B8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495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0A112-A321-43DE-8515-BD336D8F3B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465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4FDEF-74AB-4D24-9CBC-B20E602ED5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643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36D9B-150B-4996-9B66-EF5E4116F3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55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07D28-D39F-4F4E-8D45-988A4C744D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411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E803C-BEFB-4DF5-BED4-AA80B981F9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3652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8C7D7-1A15-490D-902D-303C1D8E71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531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C99B4-D6C8-48F8-B521-D31C4DDE5E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0866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E45D7-440D-4F8F-8924-36111856C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52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E6715-EBDB-40A6-8041-44C613EE4D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9906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CD451-E0BD-4282-82EA-9D0AA2E285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73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D2F7B-2183-4D10-BA23-13328F76B9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1586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4D746-FCEF-4A5B-A7DD-A13E4EC83C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776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A1941-D1D5-4590-8B3F-6E9CC5DA96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692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EAE6C-70A7-479F-88E9-D71FF88771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0588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F7B32-77B0-4F3A-AC78-12C0BD681F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0789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BE4DD-4373-452F-A9FD-27A42F2BA7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9284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A2309-9AC5-4BC7-A581-AE2BFC0373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20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3EE278-AF08-4DAF-902D-E6EA25D2AE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332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C2EB2-1B19-4C4A-9A05-A6E99D65E9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1411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E321C-6D25-49DF-B463-29AC767B72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3352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7A62D-5CE5-44F8-873A-A656EF791F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2687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3632D-1C16-4028-9FF9-A52995BAE8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489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B3223-A990-4901-8FBE-980EE6CD1F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151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9E54F-2BC6-4CB7-B211-B04F6A3159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1035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740D3-04A2-435A-8201-DD96C2C4D5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0446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8B22B-5EF2-4454-A89C-EE71D45DA7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2448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2A417-4CC9-4303-AD07-0D3A86F5D4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7136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191B9-3C92-4C2D-AEE3-5DD57A7962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310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58851-1413-4BDE-A5EC-6F0DF16C20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216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7A552-5D31-498F-9A71-0765500C11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84163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85B91-D7A2-43E7-9DAA-78C78FD018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13557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C379E-BDDD-4B40-9CF4-2ADE9DB070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8862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CA414-1BAE-40E0-AF94-0466C4290E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287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E1F13-793A-428C-83E6-78D8EDEFDD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63728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CD756-2D78-4AF2-979E-2BC1AEE0DA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6534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F8566-3FEF-4A1A-A77D-73293F0464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71206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BF39D-A4D7-480F-889E-890AC013F0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09569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10761-6663-41B4-BE8A-0598A00675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3658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43E52-1CBB-4ED5-8E70-7BB3F16170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914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8C175-0F66-43A2-AAFF-D91A2AD50E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1069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F9806-0730-45C6-8136-5FE85CCAF7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2159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6B737-FA20-4FF5-AA2D-CE721BDFB8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8444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75A690-2533-4D81-818E-76E035D4AC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35933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7F4E7-DED3-4FDD-B663-3B2C5A40D7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70300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F5B39-7A6B-4908-8408-D6C821FB56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97997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2C916-36B0-4638-B184-4E1EFF26CD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4339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259EC6-357F-4289-8F4C-8CCB0349C6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5485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3844E-68AE-4BA1-A870-46E8F40E67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16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97505-E857-4089-B90B-56650E4C19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45232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DB2FC9-45D5-4224-B04A-08FF0CE347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93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86DAD7-B0CA-4EEB-A673-4044909EBD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58918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7CB69-E326-404C-83CE-80614903CD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09291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E89ECA-801A-4CDE-B4A5-2B9A032909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5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0A111-C83C-4FC8-AF3E-CECF2CA29D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16491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B6E09-8206-416F-8993-0C89D78A32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18036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A0CAE-7A4E-4028-9B27-947C8B0978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48558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12DC3-1C40-41A3-8D63-7D4D58674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48846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8835E4-9BB6-45C6-91D9-6004C79EB2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4678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E8381-6AD3-4D8E-A507-90C8165DA6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34416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12A8C-D403-477A-A338-06440E2D0A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36379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EEE60-B95E-4825-ACBC-4012D7AD0F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260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96864-CD36-46E2-B0CF-FA67E05F0D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73312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7D60A-082C-4AE5-81CA-26F227382D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66888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36714-2F43-403F-8513-6A1292D295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1010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96D10-09BD-4409-B12E-86BF2F41BC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4437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767A0-7D44-4731-B707-52B44FFAD4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4687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ACE99-8597-4767-BAB5-06498F021C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68720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E1E64-E19E-4564-954B-48050E7CCF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61885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A370E-1841-4E47-A282-C1DCB321F0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28561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47724-3494-43C5-A994-14282B16A6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4765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EE154-455A-4B4E-919A-6AA53E255F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95343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0441B-E147-4A09-BB2D-2DAEE3A166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685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8B66-EE22-48DB-A3FE-04569D2DC2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78875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CD138-28A2-4518-B0BB-D6F730FA58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97346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BEABB-18D2-41DE-B4FB-C0C9B00A9E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588141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A6D41-D720-4C3B-A959-3A230E9F4A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51989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2CD7E4-A7AB-4825-9D83-36D1E3A850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110258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093CF-8D04-44F3-9985-8F09347C5A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3677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AC07A-7081-490F-AC86-11A4D3CAE7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875235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E89BA-5879-45D3-866A-3CBE2C6CB5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05645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F88F6-B093-4052-A2F0-87B9A72653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0749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B8FCA-B389-4D7C-B76E-7F072247CE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15750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0C465-5B06-4FC9-A28A-A041328B5E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145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E019A-0285-42F1-BEC6-FADACC46B3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419368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2F1C09-AABC-4AED-8D99-15C3F5DD12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82925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C42C1-5996-4CC4-B23F-D8DB6DA9DC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729177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B9CE9-23A9-4CC0-B55D-4F5A90F4EC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60018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757E3-75B1-40A9-AE8E-DC654D89C6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517478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56559-A8AA-453C-B964-EA9142D267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532399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B168B-417D-4A49-AE0D-241311C841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25460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EFE4A-5904-4E0A-85E3-3AE4310EBC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076441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1E5B2-1864-4117-A151-D011043E7F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526112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EE9DF-89C0-45E2-84C2-07A8B863A7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569933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461BF-C863-4D2E-BAE2-47B0BBB97D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036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2C61-567A-49FF-8B7B-520803798E7C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9E8E0BC8-D37E-4D4D-AAC3-AAF6515DA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6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ED65-4033-4DB0-9413-99F9714CA040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1A052133-5E30-45D0-A80C-0B73FA73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594A-ABD9-4B28-9E6D-073D352E6E04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7FC435B0-769C-4870-8156-0F52D024B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8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EF5E-97DA-4F90-B6A6-3886735E7602}" type="datetime1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08BAF01E-2B10-4B3C-9FF3-BD0CB71D2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17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9ABE-4660-47A8-B532-273C8B922C42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47FF362A-48C1-4C56-8DF5-9036D8F9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0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A018-3514-4F04-88F0-0D6180F93EC9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11A93C2A-D991-42D3-95BA-4A994389E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E2B0-2078-47E0-A976-4093097ADAC3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BADC9D06-27AD-42C7-B8E6-BB7576069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8C42-FBC2-4480-887C-521FAF5B58BD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4E71EB85-7A5A-4E1D-93BF-C81BCE1A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4A9B-2613-4D61-A234-D11137D98013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7E871377-A15F-4DCB-BA9D-6EE2EC0FC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F6EE-5AF7-4CA9-9DBB-D7ABBFF11745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4C5159C1-1D47-481E-A0E7-F36D0D14A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47B2-1EBE-4122-8068-A18FDB7EBA7C}" type="datetime1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F5BE08DA-320B-465A-AD72-082BF407E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CC3492-DE48-41B6-A2CC-507A402118DC}" type="datetime1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8F14840-CE6B-4231-A648-682DDA1A2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Swing II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 smtClean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</a:t>
            </a:r>
            <a:r>
              <a:rPr lang="en-US" sz="1100" dirty="0">
                <a:latin typeface="Calibri" pitchFamily="34" charset="0"/>
              </a:rPr>
              <a:t>Pearson </a:t>
            </a:r>
            <a:r>
              <a:rPr lang="en-US" sz="1100" dirty="0" smtClean="0">
                <a:latin typeface="Calibri" pitchFamily="34" charset="0"/>
              </a:rPr>
              <a:t>Inc. </a:t>
            </a:r>
            <a:r>
              <a:rPr lang="en-US" sz="1100" dirty="0">
                <a:latin typeface="Calibri" pitchFamily="34" charset="0"/>
              </a:rPr>
              <a:t>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3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3D3E5FF-F2B6-4972-A3C7-D0F97238FF9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43050"/>
            <a:ext cx="77136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Color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AC373B7-507A-4DE0-9879-DCDE1F87C005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4693" name="TextBox 7"/>
          <p:cNvSpPr txBox="1">
            <a:spLocks noChangeArrowheads="1"/>
          </p:cNvSpPr>
          <p:nvPr/>
        </p:nvSpPr>
        <p:spPr bwMode="auto">
          <a:xfrm>
            <a:off x="1219200" y="56388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If you replace the </a:t>
            </a:r>
            <a:r>
              <a:rPr lang="en-US" b="1">
                <a:latin typeface="Calibri" pitchFamily="34" charset="0"/>
              </a:rPr>
              <a:t>paint</a:t>
            </a:r>
            <a:r>
              <a:rPr lang="en-US">
                <a:latin typeface="Calibri" pitchFamily="34" charset="0"/>
              </a:rPr>
              <a:t> method in Display 18.13 with this version then the happy face will have blue eyes and red lips.</a:t>
            </a:r>
          </a:p>
        </p:txBody>
      </p:sp>
      <p:pic>
        <p:nvPicPr>
          <p:cNvPr id="1146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3038"/>
            <a:ext cx="778986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Colors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Standard colors in the class </a:t>
            </a:r>
            <a:r>
              <a:rPr lang="en-US" sz="2800" b="1" dirty="0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800" dirty="0" smtClean="0"/>
              <a:t> are already defined in Chapter 17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800" dirty="0" smtClean="0"/>
              <a:t> class can also be used to define additional colors</a:t>
            </a:r>
          </a:p>
          <a:p>
            <a:pPr lvl="1" eaLnBrk="1" hangingPunct="1"/>
            <a:r>
              <a:rPr lang="en-US" sz="2400" dirty="0" smtClean="0"/>
              <a:t>It uses the </a:t>
            </a:r>
            <a:r>
              <a:rPr lang="en-US" sz="2400" i="1" dirty="0" smtClean="0"/>
              <a:t>RGB color system</a:t>
            </a:r>
            <a:r>
              <a:rPr lang="en-US" sz="2400" dirty="0" smtClean="0"/>
              <a:t> in which different amounts of red, green, and blue light are used to produce any color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BF0A48D-B78C-427D-BC12-17E8F30CD9D4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914400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>
                <a:solidFill>
                  <a:srgbClr val="034CA1"/>
                </a:solidFill>
              </a:rPr>
              <a:t>The Color Constants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1B33494-FF9C-40F5-85ED-FF212D55CD52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7612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Colors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Integers or floats may be used when specifying the amount of red, green, and/or blue in a color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Integers must be in the range 0-255 inclusive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Color brown = new Color(200, 150, 0);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float</a:t>
            </a:r>
            <a:r>
              <a:rPr lang="en-US" sz="2400" smtClean="0"/>
              <a:t> values must be in the range 0.0-1.0 inclusive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Color brown = new Color(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(float)(200.0/255),(float)(150.0/255),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           (float)0.0);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1ECA64B-ED08-470E-85D7-98D8616AC547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Using </a:t>
            </a:r>
            <a:r>
              <a:rPr lang="en-US" sz="3200" b="1" smtClean="0">
                <a:latin typeface="Courier New" pitchFamily="49" charset="0"/>
              </a:rPr>
              <a:t>double</a:t>
            </a:r>
            <a:r>
              <a:rPr lang="en-US" sz="3200" smtClean="0"/>
              <a:t>s to Define a Color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Constructors for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800" smtClean="0"/>
              <a:t> only accept arguments of type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float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Without a cast, numbers like 200.0/255, 0.5, and 0.0 are considered to be of type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 smtClean="0"/>
              <a:t>, not of type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float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Don't forget to use a type cast when intending to use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float</a:t>
            </a:r>
            <a:r>
              <a:rPr lang="en-US" sz="2800" smtClean="0"/>
              <a:t> 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Note that these numbers should be replaced by defined constants in any final code produced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public static final float RED_VALUE =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          (float)0.5;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FF2E85F-85A6-493F-96CF-5500A92747CD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Color </a:t>
            </a:r>
            <a:r>
              <a:rPr lang="en-US" sz="3200" smtClean="0"/>
              <a:t>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C20A406-582F-4058-9D17-803DCDBA2C55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98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3038"/>
            <a:ext cx="778986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Color </a:t>
            </a:r>
            <a:r>
              <a:rPr lang="en-US" sz="3200" smtClean="0"/>
              <a:t>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1ACB8D3-36A4-42D1-B11C-1760C711DE08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08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898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Window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JColorChooser</a:t>
            </a:r>
            <a:r>
              <a:rPr lang="en-US" sz="2800" smtClean="0"/>
              <a:t> can be used to allow a user to choose a color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showDialog</a:t>
            </a:r>
            <a:r>
              <a:rPr lang="en-US" sz="2800" smtClean="0"/>
              <a:t> method of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JColorChooser</a:t>
            </a:r>
            <a:r>
              <a:rPr lang="en-US" sz="2800" smtClean="0"/>
              <a:t> produces a color-choosing window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user can choose a color by selecting RGB values or from a set of color samples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sample Color 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JColorChooser.showDialog(this,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"JColorChooser", sampleColor);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3A8475F-868B-4151-A2EC-12C52B4762C6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1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5B527DD-500F-4500-B9E8-CCEB513BE816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19313"/>
            <a:ext cx="77898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2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C9D6AC7-9F55-4F2D-BBDD-64D8F34F17AD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39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00188"/>
            <a:ext cx="77898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4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7279401-F931-410D-9FD3-F726D0FE6B1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898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3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D8CF490-6F21-431B-B89D-4883709DC700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49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8986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4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145CC96-2164-4F1B-8A0C-8C1D6FBA356B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59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75803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5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D330F42-3594-447D-BB7D-8798B249F37C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69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436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drawString</a:t>
            </a:r>
            <a:r>
              <a:rPr lang="en-US" smtClean="0"/>
              <a:t> Method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method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drawString</a:t>
            </a:r>
            <a:r>
              <a:rPr lang="en-US" smtClean="0"/>
              <a:t> is similar to the drawing methods in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mtClean="0"/>
              <a:t> class</a:t>
            </a:r>
          </a:p>
          <a:p>
            <a:pPr lvl="1" eaLnBrk="1" hangingPunct="1"/>
            <a:r>
              <a:rPr lang="en-US" smtClean="0"/>
              <a:t>However, it displays text instead of a drawing</a:t>
            </a:r>
          </a:p>
          <a:p>
            <a:pPr lvl="1" eaLnBrk="1" hangingPunct="1"/>
            <a:r>
              <a:rPr lang="en-US" smtClean="0"/>
              <a:t>If no font is specified, a default font is used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g.drawString(theText, X_START, Y_Start);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F02A1EF-69A1-41CA-BE08-ED7B69945D10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1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90E46DC-2A03-45ED-A1D9-3E6FDB6043F6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90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52638"/>
            <a:ext cx="77898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2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1A01EC7-EED9-4D5D-BFE3-B027D62E7675}" type="slidenum">
              <a:rPr lang="en-US"/>
              <a:pPr>
                <a:defRPr/>
              </a:pPr>
              <a:t>115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0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898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3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AE839BA-9C69-4B87-91D3-8095246F5FDA}" type="slidenum">
              <a:rPr lang="en-US"/>
              <a:pPr>
                <a:defRPr/>
              </a:pPr>
              <a:t>116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1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28788"/>
            <a:ext cx="77898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4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016546E-50C6-49AE-9E3A-388611C2F6EC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2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898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5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CDC168E-0470-4CF8-8DD4-ADB81DC9E8B4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95488"/>
            <a:ext cx="77898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6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4EA9B06-49BD-4F9D-9B80-CD2C28F1EC3E}" type="slidenum">
              <a:rPr lang="en-US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4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6913"/>
            <a:ext cx="77708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5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13AAF01-EAA4-4A48-A74B-1E21CFE324A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00188"/>
            <a:ext cx="75898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7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F22B31D-15D3-49BA-89CB-F66EDF8E1670}" type="slidenum">
              <a:rPr lang="en-US"/>
              <a:pPr>
                <a:defRPr/>
              </a:pPr>
              <a:t>120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5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005013"/>
            <a:ext cx="77803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Fonts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font is an object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Font</a:t>
            </a:r>
            <a:r>
              <a:rPr lang="en-US" sz="2800" smtClean="0"/>
              <a:t>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Font</a:t>
            </a:r>
            <a:r>
              <a:rPr lang="en-US" sz="2400" smtClean="0"/>
              <a:t> class is found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java.awt</a:t>
            </a:r>
            <a:r>
              <a:rPr lang="en-US" sz="2400" smtClean="0"/>
              <a:t> package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constructor for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Font</a:t>
            </a:r>
            <a:r>
              <a:rPr lang="en-US" sz="2800" smtClean="0"/>
              <a:t> class creates a font in a given style and size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Font fontObject = new Font("SansSerif",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Font.PLAIN, POINT_SIZE);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program can set the font for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drawString</a:t>
            </a:r>
            <a:r>
              <a:rPr lang="en-US" sz="2800" smtClean="0"/>
              <a:t> method within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800" smtClean="0"/>
              <a:t> method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g.setFont(fontObject);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7BFD7BD-2D31-4D35-9726-34586D7AC8A1}" type="slidenum">
              <a:rPr lang="en-US"/>
              <a:pPr>
                <a:defRPr/>
              </a:pPr>
              <a:t>121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Font Types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Any font currently available on a system can be used in Java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However, Java guarantees that at least three fonts will be available: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"Monospaced"</a:t>
            </a:r>
            <a:r>
              <a:rPr lang="en-US" sz="2000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"SansSerif"</a:t>
            </a:r>
            <a:r>
              <a:rPr lang="en-US" sz="2000" smtClean="0"/>
              <a:t>,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"Serif"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Serifs</a:t>
            </a:r>
            <a:r>
              <a:rPr lang="en-US" sz="2400" smtClean="0"/>
              <a:t> are small lines that finish off the ends of the lines in letters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</a:t>
            </a:r>
            <a:r>
              <a:rPr lang="en-US" sz="2000" smtClean="0"/>
              <a:t> has serifs, but this </a:t>
            </a:r>
            <a:r>
              <a:rPr lang="en-US" sz="2000" smtClean="0">
                <a:solidFill>
                  <a:srgbClr val="034CA1"/>
                </a:solidFill>
              </a:rPr>
              <a:t>S</a:t>
            </a:r>
            <a:r>
              <a:rPr lang="en-US" sz="2000" smtClean="0"/>
              <a:t> does not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"Serif"</a:t>
            </a:r>
            <a:r>
              <a:rPr lang="en-US" sz="2000" smtClean="0"/>
              <a:t> font will always have serifs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Sans means without, so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"SansSerif"</a:t>
            </a:r>
            <a:r>
              <a:rPr lang="en-US" sz="2000" smtClean="0"/>
              <a:t> font will not have serifs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"Monospaced"</a:t>
            </a:r>
            <a:r>
              <a:rPr lang="en-US" sz="2000" smtClean="0"/>
              <a:t> means that all the characters have equal width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8059CFD-AE61-4078-A6A4-DB2D8F24829D}" type="slidenum">
              <a:rPr lang="en-US"/>
              <a:pPr>
                <a:defRPr/>
              </a:pPr>
              <a:t>122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Font Styles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Fonts can be given style modifiers, such as bold or italic</a:t>
            </a:r>
          </a:p>
          <a:p>
            <a:pPr lvl="1" eaLnBrk="1" hangingPunct="1"/>
            <a:r>
              <a:rPr lang="en-US" sz="2400" smtClean="0"/>
              <a:t>Multiple styles can be specified by connecting them with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|</a:t>
            </a:r>
            <a:r>
              <a:rPr lang="en-US" sz="2400" smtClean="0"/>
              <a:t> symbol (called the bitwise OR symbol)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 Font("Serif",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Font.BOLD|Font.ITALIC, POINT_SIZE);</a:t>
            </a:r>
          </a:p>
          <a:p>
            <a:pPr eaLnBrk="1" hangingPunct="1"/>
            <a:r>
              <a:rPr lang="en-US" sz="2400" smtClean="0"/>
              <a:t>The size of a font is called its </a:t>
            </a:r>
            <a:r>
              <a:rPr lang="en-US" sz="2400" i="1" smtClean="0"/>
              <a:t>point size</a:t>
            </a:r>
          </a:p>
          <a:p>
            <a:pPr lvl="1" eaLnBrk="1" hangingPunct="1"/>
            <a:r>
              <a:rPr lang="en-US" sz="2000" smtClean="0"/>
              <a:t>Character sizes are specified in units known as </a:t>
            </a:r>
            <a:r>
              <a:rPr lang="en-US" sz="2000" i="1" smtClean="0"/>
              <a:t>points</a:t>
            </a:r>
          </a:p>
          <a:p>
            <a:pPr lvl="1" eaLnBrk="1" hangingPunct="1"/>
            <a:r>
              <a:rPr lang="en-US" sz="2000" smtClean="0"/>
              <a:t>One point is 1/72 of an inch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B0745E4-B0CF-4C14-A9F9-A1099FD844A0}" type="slidenum">
              <a:rPr lang="en-US"/>
              <a:pPr>
                <a:defRPr/>
              </a:pPr>
              <a:t>123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Result of Running </a:t>
            </a:r>
            <a:r>
              <a:rPr lang="en-US" sz="3200" b="1" smtClean="0">
                <a:latin typeface="Courier New" pitchFamily="49" charset="0"/>
              </a:rPr>
              <a:t>FontDisplay.java</a:t>
            </a:r>
            <a:br>
              <a:rPr lang="en-US" sz="3200" b="1" smtClean="0">
                <a:latin typeface="Courier New" pitchFamily="49" charset="0"/>
              </a:rPr>
            </a:br>
            <a:r>
              <a:rPr lang="en-US" sz="3200" smtClean="0"/>
              <a:t>(Found on the Accompanying CD)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D34DE25-2023-45B6-8A7E-C5F218D15B19}" type="slidenum">
              <a:rPr lang="en-US"/>
              <a:pPr>
                <a:defRPr/>
              </a:pPr>
              <a:t>124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9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898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and Constants for the Class </a:t>
            </a:r>
            <a:r>
              <a:rPr lang="en-US" sz="3200" b="1" smtClean="0">
                <a:latin typeface="Courier New" pitchFamily="49" charset="0"/>
              </a:rPr>
              <a:t>Font </a:t>
            </a:r>
            <a:r>
              <a:rPr lang="en-US" sz="3200" smtClean="0"/>
              <a:t>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DEBCAD2-4C2C-401C-A301-28E57261A626}" type="slidenum">
              <a:rPr lang="en-US"/>
              <a:pPr>
                <a:defRPr/>
              </a:pPr>
              <a:t>125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99388" cy="48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and Constants for the Class </a:t>
            </a:r>
            <a:r>
              <a:rPr lang="en-US" sz="3200" b="1" smtClean="0">
                <a:latin typeface="Courier New" pitchFamily="49" charset="0"/>
              </a:rPr>
              <a:t>Font </a:t>
            </a:r>
            <a:r>
              <a:rPr lang="en-US" sz="3200" smtClean="0"/>
              <a:t>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021B5EF-4892-4D5C-8EFB-E5EC4E2A2595}" type="slidenum">
              <a:rPr lang="en-US"/>
              <a:pPr>
                <a:defRPr/>
              </a:pPr>
              <a:t>126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4280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6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D8113B8-5A27-46E6-9AA8-D8B81156491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85925"/>
            <a:ext cx="77327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7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8713A14-A065-49B5-8AD5-F0AB2CAAF00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76350"/>
            <a:ext cx="77898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8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F4FD3C3-9146-4181-9573-9AEC7E9A1F9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898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dispose</a:t>
            </a:r>
            <a:r>
              <a:rPr lang="en-US" smtClean="0"/>
              <a:t> Method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dispose</a:t>
            </a:r>
            <a:r>
              <a:rPr lang="en-US" sz="2800" smtClean="0"/>
              <a:t> method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class is used to eliminate the invoking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without ending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resources consumed by this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and its components are returned for reuse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Unless all the elements are eliminated (i.e., in a one window program), this does not end the program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dispose</a:t>
            </a:r>
            <a:r>
              <a:rPr lang="en-US" sz="2800" smtClean="0"/>
              <a:t> is often used in a program with multiple windows to eliminate one window without ending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BF1C7D9-17C9-4A39-8A28-0190EC84965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Forgetting to Invoke </a:t>
            </a:r>
            <a:r>
              <a:rPr lang="en-US" sz="3200" b="1" smtClean="0">
                <a:latin typeface="Courier New" pitchFamily="49" charset="0"/>
              </a:rPr>
              <a:t>setDefaultCloseOperation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behavior set by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setDefaultCloseOperation</a:t>
            </a:r>
            <a:r>
              <a:rPr lang="en-US" sz="2800" smtClean="0"/>
              <a:t> takes place even if there is a window listener registered to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Whether or not a window listener is registered to respond to window events,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setDefaultCloseOperation</a:t>
            </a:r>
            <a:r>
              <a:rPr lang="en-US" sz="2400" smtClean="0"/>
              <a:t> invocation should be included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invocation is usually made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constructor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88F38EA-4FB1-4776-BD6B-56721A00771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Forgetting to Invoke </a:t>
            </a:r>
            <a:r>
              <a:rPr lang="en-US" sz="3200" b="1" smtClean="0">
                <a:latin typeface="Courier New" pitchFamily="49" charset="0"/>
              </a:rPr>
              <a:t>setDefaultCloseOperation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575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If the window listener takes care of all of the window behavior, then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constructor should contain the following: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setDefaultCloseOperation(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JFrame.DO_NOTHING_ON_CLOSE)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it is not included, the following default action will take place instead, regardless of whether or not a window listener is supposed to take care of it: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setDefaultCloseOperation(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   JFrame.HIDE_ON_CLOSE);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will hide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</a:t>
            </a:r>
            <a:r>
              <a:rPr lang="en-US" sz="2000" smtClean="0"/>
              <a:t>, but not end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372393B-21C0-49C6-B808-C25C1EE70BC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WindowAdapter</a:t>
            </a:r>
            <a:r>
              <a:rPr lang="en-US" smtClean="0"/>
              <a:t> Class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When a class does not give true implementations to most of the method headings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WindowListener </a:t>
            </a:r>
            <a:r>
              <a:rPr lang="en-US" sz="2400" smtClean="0"/>
              <a:t>interface, it may be better to make it a derived class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WindowAdapter </a:t>
            </a:r>
            <a:r>
              <a:rPr lang="en-US" sz="2400" smtClean="0"/>
              <a:t>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Only the method headings used need be defined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other method headings inherit trivial implementation from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WindowAdapter</a:t>
            </a:r>
            <a:r>
              <a:rPr lang="en-US" sz="2000" smtClean="0"/>
              <a:t>, so there is no need for empty method bodies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can only be done when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does not need to be derived from any other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6912876-D17A-4DE3-9AE2-3766E417100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 Listeners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Clicking the close-window button on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fires a </a:t>
            </a:r>
            <a:r>
              <a:rPr lang="en-US" sz="2800" i="1" smtClean="0"/>
              <a:t>window event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Window events are objects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WindowEvent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setWindowListener</a:t>
            </a:r>
            <a:r>
              <a:rPr lang="en-US" sz="2800" smtClean="0"/>
              <a:t> method can register a window listener for a window  event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window listener can be programmed to respond to this type of event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window listener is any class that satisfies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WindowListener</a:t>
            </a:r>
            <a:r>
              <a:rPr lang="en-US" sz="2400" smtClean="0"/>
              <a:t> interface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9F313A2-3427-4AF8-B720-DBF107AB758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WindowAdapter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EA5F078-CC80-4844-9A5E-5420330C904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905000"/>
            <a:ext cx="77803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JLabels</a:t>
            </a:r>
            <a:r>
              <a:rPr lang="en-US" sz="2800" smtClean="0"/>
              <a:t>,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JButtons</a:t>
            </a:r>
            <a:r>
              <a:rPr lang="en-US" sz="2800" smtClean="0"/>
              <a:t>,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JMenuItems</a:t>
            </a:r>
            <a:r>
              <a:rPr lang="en-US" sz="2800" smtClean="0"/>
              <a:t> can have icons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</a:t>
            </a:r>
            <a:r>
              <a:rPr lang="en-US" sz="2400" i="1" smtClean="0"/>
              <a:t>icon</a:t>
            </a:r>
            <a:r>
              <a:rPr lang="en-US" sz="2400" smtClean="0"/>
              <a:t> is just a small picture (usually)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not required to be small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 icon is an object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ImageIcon</a:t>
            </a:r>
            <a:r>
              <a:rPr lang="en-US" sz="2800" smtClean="0"/>
              <a:t>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based on a digital picture file such as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.gif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.jpg</a:t>
            </a:r>
            <a:r>
              <a:rPr lang="en-US" sz="2400" smtClean="0"/>
              <a:t>, 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.tiff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Labels, buttons, and menu items may display a string, an icon, a string and an icon, or nothing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A0E5788-BCB0-496F-AD82-0FB84C57648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ImageIcon</a:t>
            </a:r>
            <a:r>
              <a:rPr lang="en-US" sz="2800" smtClean="0"/>
              <a:t> is used to convert a picture file to a Swing icon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ImageIcon dukeIcon = new ImageIcon("duke_waving.gif");</a:t>
            </a:r>
          </a:p>
          <a:p>
            <a:pPr lvl="1" eaLnBrk="1" hangingPunct="1"/>
            <a:r>
              <a:rPr lang="en-US" sz="2400" smtClean="0"/>
              <a:t>The picture file must be in the same directory as the class in which this code appears, unless a complete or relative path name is given</a:t>
            </a:r>
          </a:p>
          <a:p>
            <a:pPr lvl="1" eaLnBrk="1" hangingPunct="1"/>
            <a:r>
              <a:rPr lang="en-US" sz="2400" smtClean="0"/>
              <a:t>Note that the name of the picture file is given as a string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C72B645-F200-453F-91CD-709DD01644F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icon can be added to a label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setIcon</a:t>
            </a:r>
            <a:r>
              <a:rPr lang="en-US" sz="2800" smtClean="0"/>
              <a:t> method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JLabel dukeLabel = new JLabel("Mood check");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dukeLabel.setIcon(dukeIcon);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Instead, an icon can be given as an argument to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JLabel</a:t>
            </a:r>
            <a:r>
              <a:rPr lang="en-US" sz="2800" smtClean="0"/>
              <a:t> constructor: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JLabel dukeLabel = new JLabel(dukeIcon);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Text can be added to the label as well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setText</a:t>
            </a:r>
            <a:r>
              <a:rPr lang="en-US" sz="2800" smtClean="0"/>
              <a:t> method: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dukeLabel.setText("Mood check");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D5BBDAE-A72B-4260-991C-B6839CE451A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Icons and text may be added to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JButtons</a:t>
            </a:r>
            <a:r>
              <a:rPr lang="en-US" smtClean="0"/>
              <a:t> and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JMenuItems</a:t>
            </a:r>
            <a:r>
              <a:rPr lang="en-US" smtClean="0"/>
              <a:t> in the same way as they are added to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JLabel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JButton happyButton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     JButton("Happy");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ImageIcon happyIcon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ImageIcon("smiley.gif");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happyButton.setIcon(happyIcon);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8851322-50D7-49C8-850C-047D7B07FF1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Button or menu items can be created with just an icon by giving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ImageIcon</a:t>
            </a:r>
            <a:r>
              <a:rPr lang="en-US" sz="2400" smtClean="0"/>
              <a:t> object as an argument to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JButton</a:t>
            </a:r>
            <a:r>
              <a:rPr lang="en-US" sz="2400" smtClean="0"/>
              <a:t> 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JMenuItem</a:t>
            </a:r>
            <a:r>
              <a:rPr lang="en-US" sz="2400" smtClean="0"/>
              <a:t> constructor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ImageIcon happyIcon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ImageIcon("smiley.gif");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JButton smileButton = new JButton(happyIcon);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JMenuItem happyChoice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JMenuItem(happyIcon);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button or menu item created without text should use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setActionCommand</a:t>
            </a:r>
            <a:r>
              <a:rPr lang="en-US" sz="2000" smtClean="0"/>
              <a:t> method to explicitly set the action command, since there is no string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66F460A-4398-4139-A109-838FD2B31B7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Icons (Part 1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4CBA166-C9A1-4803-AED4-1D216141486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42138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Icons (Part 2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7C5E86C-FD4C-4CA5-9024-74174DFFFC2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09700"/>
            <a:ext cx="77898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Icons (Part 3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F3244EC-AC49-48A2-A648-D18589251DB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71600"/>
            <a:ext cx="77898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Icons (Part 4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7CED280-ACC4-4502-98B8-950B6334DB8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38313"/>
            <a:ext cx="77898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 Listeners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class that implements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WindowListener</a:t>
            </a:r>
            <a:r>
              <a:rPr lang="en-US" smtClean="0"/>
              <a:t> interface must have definitions for all seven method headers in this interface</a:t>
            </a:r>
          </a:p>
          <a:p>
            <a:pPr eaLnBrk="1" hangingPunct="1"/>
            <a:r>
              <a:rPr lang="en-US" smtClean="0"/>
              <a:t>Should a method not be needed, it is defined with an empty body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public void windowDeiconified(WindowEvent e)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34B28EA-C923-42DE-8676-347BD9DCABB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Icons</a:t>
            </a:r>
            <a:r>
              <a:rPr lang="en-US" b="1" smtClean="0">
                <a:latin typeface="Courier New" pitchFamily="49" charset="0"/>
              </a:rPr>
              <a:t> </a:t>
            </a:r>
            <a:r>
              <a:rPr lang="en-US" smtClean="0"/>
              <a:t>(Part 5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C837E89-375A-426E-9D0F-5ACDFC026D9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14400"/>
            <a:ext cx="778986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Classes </a:t>
            </a:r>
            <a:r>
              <a:rPr lang="en-US" sz="3200" b="1" smtClean="0">
                <a:latin typeface="Courier New" pitchFamily="49" charset="0"/>
              </a:rPr>
              <a:t>JButton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JMenuItem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JLabel </a:t>
            </a:r>
            <a:r>
              <a:rPr lang="en-US" sz="3200" smtClean="0"/>
              <a:t>(Part 1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DCCCD43-0360-4476-AC73-E8829B1253F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5176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Classes </a:t>
            </a:r>
            <a:r>
              <a:rPr lang="en-US" sz="3200" b="1" smtClean="0">
                <a:latin typeface="Courier New" pitchFamily="49" charset="0"/>
              </a:rPr>
              <a:t>JButton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JMenuItem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JLabel </a:t>
            </a:r>
            <a:r>
              <a:rPr lang="en-US" sz="3200" smtClean="0"/>
              <a:t>(Part 2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1EEC3E2-89D6-41C9-BA4B-A3E0984BD34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47838"/>
            <a:ext cx="77803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Classes </a:t>
            </a:r>
            <a:r>
              <a:rPr lang="en-US" sz="3200" b="1" smtClean="0">
                <a:latin typeface="Courier New" pitchFamily="49" charset="0"/>
              </a:rPr>
              <a:t>JButton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JMenuItem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JLabel </a:t>
            </a:r>
            <a:r>
              <a:rPr lang="en-US" sz="3200" smtClean="0"/>
              <a:t>(Part 3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779F1B0-0F20-4B63-BD91-7CE1DC22F21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38300"/>
            <a:ext cx="78089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Classes </a:t>
            </a:r>
            <a:r>
              <a:rPr lang="en-US" sz="3200" b="1" smtClean="0">
                <a:latin typeface="Courier New" pitchFamily="49" charset="0"/>
              </a:rPr>
              <a:t>JButton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JMenuItem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JLabel </a:t>
            </a:r>
            <a:r>
              <a:rPr lang="en-US" sz="3200" smtClean="0"/>
              <a:t>(Part 4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0718DBE-C191-469D-8A58-D60C44AE748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919288"/>
            <a:ext cx="76850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Insets</a:t>
            </a:r>
            <a:r>
              <a:rPr lang="en-US" smtClean="0"/>
              <a:t> Class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Objects of 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Insets</a:t>
            </a:r>
            <a:r>
              <a:rPr lang="en-US" smtClean="0"/>
              <a:t> are used to specify the size of the margin in a button or menu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arguments given when an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Insets</a:t>
            </a:r>
            <a:r>
              <a:rPr lang="en-US" smtClean="0"/>
              <a:t> class object is created are in pixels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Insets</a:t>
            </a:r>
            <a:r>
              <a:rPr lang="en-US" smtClean="0"/>
              <a:t> class is in the package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java.awt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public Insets(int top, int left,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int bottom, int right)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51E82C3-831E-451D-831D-080CC0221A3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Scroll Bars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When a text area is created, the number of lines that are visible and the number of characters per line are specified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JTextArea memoDisplay = new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    JTextArea(15, 30);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However, it would often be better not to have to set a firm limit on the number of lines or the number of characters per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can be done by using </a:t>
            </a:r>
            <a:r>
              <a:rPr lang="en-US" sz="2400" i="1" smtClean="0"/>
              <a:t>scroll bars</a:t>
            </a:r>
            <a:r>
              <a:rPr lang="en-US" sz="2400" smtClean="0"/>
              <a:t> with the text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CDC7F1C-CDAE-4C17-BB6A-BED664EB21B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Scroll Bars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When using scroll bars, the text is viewed through a </a:t>
            </a:r>
            <a:r>
              <a:rPr lang="en-US" sz="2800" i="1" smtClean="0"/>
              <a:t>view port</a:t>
            </a:r>
            <a:r>
              <a:rPr lang="en-US" sz="2800" smtClean="0"/>
              <a:t> that shows only part of the text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different part of the text may be viewed by using the scroll bars placed along the side and bottom of the view port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Scroll bars can be added to text areas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800" b="1" smtClean="0">
                <a:solidFill>
                  <a:srgbClr val="034CA1"/>
                </a:solidFill>
              </a:rPr>
              <a:t> </a:t>
            </a:r>
            <a:r>
              <a:rPr lang="en-US" sz="2800" smtClean="0"/>
              <a:t>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400" smtClean="0"/>
              <a:t> class is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javax.swing</a:t>
            </a:r>
            <a:r>
              <a:rPr lang="en-US" sz="2400" smtClean="0"/>
              <a:t> package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object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400" smtClean="0"/>
              <a:t> is like a view port with scroll bars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37A51DA-C815-40C1-A574-E7176B0EF4F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View Port for a Text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BD5216F6-067E-4C6C-8387-968683B1523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762000"/>
            <a:ext cx="74183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Scroll Bars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800" smtClean="0"/>
              <a:t> is created, the text area to be viewed is given as an argument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JScrollPane scrolledText = new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JScrollPane(memoDisplay);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800" smtClean="0"/>
              <a:t> can then be added to a container, such as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textPanel.add(scrolledText);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A07788B-48A0-4B23-B6A4-C7B7305E116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</a:t>
            </a:r>
            <a:r>
              <a:rPr lang="en-US" sz="3200" b="1" smtClean="0">
                <a:latin typeface="Courier New" pitchFamily="49" charset="0"/>
              </a:rPr>
              <a:t>WindowListener</a:t>
            </a:r>
            <a:r>
              <a:rPr lang="en-US" sz="3200" smtClean="0"/>
              <a:t> Interface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673A7D5-6B46-4343-84D4-64CE65C5CD1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43063"/>
            <a:ext cx="77898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Scroll Bars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scroll bar policies can be set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scrolledText.setHorizontalScrollBarPolicy(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JScrollPane.HORIZONTAL_SCROLLBAR_ALWAYS);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scrolledText.setVerticalScrollBarPolicy(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JscrollPane.VERTICAL_SCROLLBAR_ALWAYS);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invocations of these methods are omitted, then the scroll bars will be visible only when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all the text fits in the view port, then no scroll bars will be visible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enough text is added, the scroll bars will appear automatically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1736658-AB2B-4D25-8E6C-F4FD1EBAF9F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JScrollPane </a:t>
            </a:r>
            <a:r>
              <a:rPr lang="en-US" sz="3200" smtClean="0"/>
              <a:t>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4A0254E-2F68-45B0-BF94-5BB5CB3888F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5176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JScrollPane </a:t>
            </a:r>
            <a:r>
              <a:rPr lang="en-US" sz="3200" smtClean="0"/>
              <a:t>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0059B96-9066-4828-B7FE-8A5CB318E28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24063"/>
            <a:ext cx="77517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1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6D98EFE-F5C9-478C-87AB-52ED588BF4E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85950"/>
            <a:ext cx="77136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2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142F0D2-8A71-48C5-A949-1CF59F1D4C3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81175"/>
            <a:ext cx="77898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3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E61EFB2-E328-401D-BBF9-D14BA0682B7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19263"/>
            <a:ext cx="77898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4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7872ECE-BDD0-4D82-88DB-8EE8C67F56FE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33525"/>
            <a:ext cx="778986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5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27E9D00-094F-41E4-82D7-C50D4F1C66B6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57363"/>
            <a:ext cx="778986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6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E6FA3C4-264D-48F0-BD06-8A0B43D37E0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19250"/>
            <a:ext cx="77898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7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82DF725-FA7F-4166-B884-FB461938D28F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00150"/>
            <a:ext cx="77898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</a:t>
            </a:r>
            <a:r>
              <a:rPr lang="en-US" sz="3200" b="1" smtClean="0">
                <a:latin typeface="Courier New" pitchFamily="49" charset="0"/>
              </a:rPr>
              <a:t>WindowListener</a:t>
            </a:r>
            <a:r>
              <a:rPr lang="en-US" sz="3200" smtClean="0"/>
              <a:t> Interface 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3A5655A-48A3-4140-8980-85076591D45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660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8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91F67AC-BE6E-4BFD-814C-EB3020C6F27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76350"/>
            <a:ext cx="77898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Components with Changing Visibility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GUI can have components that change from visible to invisible and back again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the following example, the label with the character </a:t>
            </a:r>
            <a:r>
              <a:rPr lang="en-US" sz="2400" i="1" smtClean="0">
                <a:solidFill>
                  <a:srgbClr val="034CA1"/>
                </a:solidFill>
              </a:rPr>
              <a:t>Duke</a:t>
            </a:r>
            <a:r>
              <a:rPr lang="en-US" sz="2400" smtClean="0"/>
              <a:t> not waving is shown first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When the "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Wave</a:t>
            </a:r>
            <a:r>
              <a:rPr lang="en-US" sz="2000" smtClean="0"/>
              <a:t>" button is clicked, the label with </a:t>
            </a: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/>
              <a:t> not waving disappears and the label with </a:t>
            </a: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/>
              <a:t> waving appears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When the "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Stop</a:t>
            </a:r>
            <a:r>
              <a:rPr lang="en-US" sz="2000" smtClean="0"/>
              <a:t>" button is clicked, the label with </a:t>
            </a: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>
                <a:solidFill>
                  <a:srgbClr val="034CA1"/>
                </a:solidFill>
              </a:rPr>
              <a:t> </a:t>
            </a:r>
            <a:r>
              <a:rPr lang="en-US" sz="2000" smtClean="0"/>
              <a:t>waving disappears, and the label with </a:t>
            </a: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/>
              <a:t> not waving returns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/>
              <a:t> is Sun Microsystem's mascot for the Java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component can be made invisible without making the entire GUI invisible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15AF75F-0C4A-4BE6-8335-E69AB3032524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1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9157CD4-16A1-4FE8-AF2E-A31D317DE9F8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23975"/>
            <a:ext cx="778986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2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A7626FF-D344-4BF3-8EFE-088232686AF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57325"/>
            <a:ext cx="778986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3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9981C65-47EB-49C9-BBEF-3196D30E5E0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66863"/>
            <a:ext cx="77898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4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7313E0D-060D-42BE-BB71-696B9DFB718F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14488"/>
            <a:ext cx="77898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5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7CD8597-78DC-4EB9-BFEA-A9F95CB6779D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066800"/>
            <a:ext cx="77898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6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8BBA2E4-F94C-4EAB-8777-FBE9560BCFF7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03288"/>
            <a:ext cx="740092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Coordinate System for Graphics Objects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When drawing objects on the screen, Java uses a coordinate system where the origin point (0,0) is at the upper-left corner of the screen area used for drawing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x-coordinate (horizontal) is positive and increasing to the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y- coordinate(vertical) is positive and increasing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All coordinates are normally positive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Units and sizes are in pixels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area used for drawing is typically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smtClean="0"/>
              <a:t> or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9CC6247-FA13-4584-98CC-303B545D6D9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Coordinate System for Graphics Objects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point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(x,y)</a:t>
            </a:r>
            <a:r>
              <a:rPr lang="en-US" sz="2800" smtClean="0"/>
              <a:t> is located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x</a:t>
            </a:r>
            <a:r>
              <a:rPr lang="en-US" sz="2800" smtClean="0"/>
              <a:t> pixels in from the left edge of the screen, and down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y</a:t>
            </a:r>
            <a:r>
              <a:rPr lang="en-US" sz="2800" smtClean="0"/>
              <a:t> pixels from the top of the screen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When placing a rectangle on the screen, the location of its upper-left corner is specified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When placing a figure other than a rectangle on the screen, Java encloses the figure in an imaginary rectangle, called a </a:t>
            </a:r>
            <a:r>
              <a:rPr lang="en-US" sz="2800" i="1" smtClean="0"/>
              <a:t>bounding box</a:t>
            </a:r>
            <a:r>
              <a:rPr lang="en-US" sz="2800" smtClean="0"/>
              <a:t>, and positions the upper-left corner of this rectangle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B1FDB0C-0FC2-4FF7-9A96-8D20203A5B9C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Inner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An inner class often serves as a window listener for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following example uses a window listener inner class named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CheckOnExit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addWindowListener(new CheckOnExit());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When the close-window button of the main window is clicked, it fires a window event</a:t>
            </a:r>
            <a:r>
              <a:rPr lang="en-US" sz="2800" smtClean="0"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is received by the anonymous window listener object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This causes the</a:t>
            </a:r>
            <a:r>
              <a:rPr lang="en-US" sz="2800" smtClean="0">
                <a:latin typeface="Arial Narrow" pitchFamily="34" charset="0"/>
              </a:rPr>
              <a:t>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windowClosing</a:t>
            </a:r>
            <a:r>
              <a:rPr lang="en-US" sz="2800" smtClean="0">
                <a:latin typeface="Arial Narrow" pitchFamily="34" charset="0"/>
              </a:rPr>
              <a:t> </a:t>
            </a:r>
            <a:r>
              <a:rPr lang="en-US" sz="2800" smtClean="0"/>
              <a:t>method to be invoked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596E557-F46C-4369-8495-ED4E9143E53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Screen Coordinate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76A25B9-D684-4D5C-8223-3B8140F82D26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95400"/>
            <a:ext cx="80375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Method </a:t>
            </a:r>
            <a:r>
              <a:rPr lang="en-US" sz="3200" b="1" smtClean="0">
                <a:latin typeface="Courier New" pitchFamily="49" charset="0"/>
              </a:rPr>
              <a:t>paint</a:t>
            </a:r>
            <a:r>
              <a:rPr lang="en-US" sz="3200" smtClean="0"/>
              <a:t> and the Class </a:t>
            </a:r>
            <a:r>
              <a:rPr lang="en-US" sz="3200" b="1" smtClean="0">
                <a:latin typeface="Courier New" pitchFamily="49" charset="0"/>
              </a:rPr>
              <a:t>Graphics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Almost all Swing and Swing-related components and containers have a method called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800" smtClean="0"/>
              <a:t> draws the component or container on the screen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already defined, and is called automatically when the figure is displayed on the screen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However, it must be redefined in order to draw geometric figures like circles and boxes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redefined, always include the following: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super.paint(g);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4F2EA62-9901-47CC-88BE-321371B150CB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Method </a:t>
            </a:r>
            <a:r>
              <a:rPr lang="en-US" sz="3200" b="1" smtClean="0">
                <a:latin typeface="Courier New" pitchFamily="49" charset="0"/>
              </a:rPr>
              <a:t>paint</a:t>
            </a:r>
            <a:r>
              <a:rPr lang="en-US" sz="3200" smtClean="0"/>
              <a:t> and the Class </a:t>
            </a:r>
            <a:r>
              <a:rPr lang="en-US" sz="3200" b="1" smtClean="0">
                <a:latin typeface="Courier New" pitchFamily="49" charset="0"/>
              </a:rPr>
              <a:t>Graphics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Every container and component that can be drawn on the screen has an associated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800" smtClean="0"/>
              <a:t>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400" smtClean="0"/>
              <a:t> class is an abstract class found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java.awt</a:t>
            </a:r>
            <a:r>
              <a:rPr lang="en-US" sz="2400" smtClean="0"/>
              <a:t> package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This object has data specifying what area of the screen the component or container covers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400" smtClean="0"/>
              <a:t> object for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specifies that drawing takes place inside the borders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083CBE9-ABD0-468D-92A5-EC413A2B142B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Method </a:t>
            </a:r>
            <a:r>
              <a:rPr lang="en-US" sz="3200" b="1" smtClean="0">
                <a:latin typeface="Courier New" pitchFamily="49" charset="0"/>
              </a:rPr>
              <a:t>paint</a:t>
            </a:r>
            <a:r>
              <a:rPr lang="en-US" sz="3200" smtClean="0"/>
              <a:t> and the Class </a:t>
            </a:r>
            <a:r>
              <a:rPr lang="en-US" sz="3200" b="1" smtClean="0">
                <a:latin typeface="Courier New" pitchFamily="49" charset="0"/>
              </a:rPr>
              <a:t>Graphics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object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</a:t>
            </a:r>
            <a:r>
              <a:rPr lang="en-US" sz="2800" smtClean="0"/>
              <a:t>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800" smtClean="0"/>
              <a:t> can be used as the calling object for a drawing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drawing will then take place inside the area of the screen specified by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800" smtClean="0"/>
              <a:t> has a parameter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</a:t>
            </a:r>
            <a:r>
              <a:rPr lang="en-US" sz="2800" smtClean="0"/>
              <a:t> of type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400" smtClean="0"/>
              <a:t> method is invoked,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</a:t>
            </a:r>
            <a:r>
              <a:rPr lang="en-US" sz="2400" smtClean="0"/>
              <a:t> is replaced by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400" smtClean="0"/>
              <a:t> object associated with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Therefore, the figures are drawn inside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8F24F83-7DD0-43DA-9097-73772058F4C8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1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16DE2AB-C874-4CA7-81EA-9A6D57D74D84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3050"/>
            <a:ext cx="74660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2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A33ADAE-A6E0-45CA-937B-16F4F73DC0CA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38338"/>
            <a:ext cx="77898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3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DB9712F-6F87-4FF9-A555-9F3AC96FE263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47813"/>
            <a:ext cx="77898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4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88D7626-A43B-4C09-844E-A50ED0FFFF81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76388"/>
            <a:ext cx="778986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5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C1A08AD-4B73-44AE-BD7E-56AAE2CBE22B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898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Graphics (</a:t>
            </a:r>
            <a:r>
              <a:rPr lang="en-US" sz="3200" smtClean="0"/>
              <a:t>part 1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49F8413-E5AF-4F7A-B231-00C715CD5AF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76363"/>
            <a:ext cx="77517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Inner Class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windowClosing</a:t>
            </a:r>
            <a:r>
              <a:rPr lang="en-US" sz="2400" smtClean="0"/>
              <a:t> creates and displays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ConfirmWindow</a:t>
            </a:r>
            <a:r>
              <a:rPr lang="en-US" sz="2400" smtClean="0"/>
              <a:t> class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contains the message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"Are you sure you want to exit?"</a:t>
            </a:r>
            <a:r>
              <a:rPr lang="en-US" sz="2000" smtClean="0"/>
              <a:t> as well as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"Yes"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"No"</a:t>
            </a:r>
            <a:r>
              <a:rPr lang="en-US" sz="2000" smtClean="0"/>
              <a:t> buttons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user clicks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"Yes</a:t>
            </a:r>
            <a:r>
              <a:rPr lang="en-US" sz="2400" smtClean="0"/>
              <a:t>,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</a:t>
            </a:r>
            <a:r>
              <a:rPr lang="en-US" sz="2400" smtClean="0"/>
              <a:t> the action event fired is received by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 smtClean="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ends the program with a call to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System.exit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user clicks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"No</a:t>
            </a:r>
            <a:r>
              <a:rPr lang="en-US" sz="2400" smtClean="0"/>
              <a:t>,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</a:t>
            </a:r>
            <a:r>
              <a:rPr lang="en-US" sz="2400" smtClean="0"/>
              <a:t>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 smtClean="0"/>
              <a:t> method invokes the dispose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makes the calling object go away (i.e., the small window of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ConfirmWindow</a:t>
            </a:r>
            <a:r>
              <a:rPr lang="en-US" sz="2000" smtClean="0"/>
              <a:t> class), but does not affect the main window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CAE9657-28E0-40EA-A87F-E0A3F004A03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Graphics (</a:t>
            </a:r>
            <a:r>
              <a:rPr lang="en-US" sz="3200" smtClean="0"/>
              <a:t>part 2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EADD362-67D5-477F-BFCA-513545637313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77898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Graphics (</a:t>
            </a:r>
            <a:r>
              <a:rPr lang="en-US" sz="3200" smtClean="0"/>
              <a:t>part 3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2C3B83F-C6F4-496D-92F0-8665EE4B5CEC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8986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Graphics (</a:t>
            </a:r>
            <a:r>
              <a:rPr lang="en-US" sz="3200" smtClean="0"/>
              <a:t>part 4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508C0A5-A21E-40D0-AE7F-D2C92B80E307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8986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Ovals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oval is drawn by 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drawOval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arguments specify the location, width, and height of the smallest rectangle that can enclose the oval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g.drawOval(100, 50, 300, 200);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circle is a special case of an oval in which the width and height of the rectangle are equal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g.drawOval(X_FACE, Y_FACE,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     FACE_DIAMETER, FACE_DIAMETER);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3E8FCE1-0F59-4F67-8BCB-4CDCBD495591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1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9D4F393-EDB9-4576-AB39-B939B455E15F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62100"/>
            <a:ext cx="77612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2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90FF81D-093F-468D-AC69-6C1E96F78980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7338"/>
            <a:ext cx="77708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3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B39437BE-6F7B-45BF-B446-8B686FEE1707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01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9263"/>
            <a:ext cx="77708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4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981111C-35FE-4907-8EE4-1ED102A7FF24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76425"/>
            <a:ext cx="776128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5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7D5B211-173F-4E16-AD17-EDB34826808E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328738"/>
            <a:ext cx="772318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Arcs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924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Arcs are described by giving an oval, and then specifying a portion of it to be used for the arc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following statement draws the smile on the happy face: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g.drawArc(X_MOUTH, Y_MOUTH, MOUTH_WIDTH,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MOUTH_HEIGHT, MOUTH_START_ANGLE,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MOUTH_ARC_SWEEP);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arguments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MOUTH_WIDTH </a:t>
            </a:r>
            <a:r>
              <a:rPr lang="en-US" sz="2400" smtClean="0"/>
              <a:t>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MOUTH_HEIGHT</a:t>
            </a:r>
            <a:r>
              <a:rPr lang="en-US" sz="2400" smtClean="0"/>
              <a:t> determine the size of the bounding box, while the arguments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X_MOUTH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Y_MOUTH</a:t>
            </a:r>
            <a:r>
              <a:rPr lang="en-US" sz="2400" smtClean="0"/>
              <a:t> determine its 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last two arguments specify the portion made visible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B9F0521-08BC-4230-9D75-B09986F787F0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1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C4A0C19-4721-4B18-9886-4C2D822B375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90713"/>
            <a:ext cx="77803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Specifying an Arc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F35377F-9E7F-43F7-B848-648A31F9E494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942975"/>
            <a:ext cx="7789862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Specifying an Arc 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F317855-D53A-453B-A594-6D10678F5CD6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89863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Rounded Rectangles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</a:t>
            </a:r>
            <a:r>
              <a:rPr lang="en-US" sz="2400" i="1" smtClean="0"/>
              <a:t>rounded rectangle</a:t>
            </a:r>
            <a:r>
              <a:rPr lang="en-US" sz="2400" smtClean="0"/>
              <a:t> is a rectangle whose corners have been replaced by arcs so that the corners are rounded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g.drawRoundRect(x, y, width, height,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arcWidth, arcHeight)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arguments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x</a:t>
            </a:r>
            <a:r>
              <a:rPr lang="en-US" sz="20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y</a:t>
            </a:r>
            <a:r>
              <a:rPr lang="en-US" sz="20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width</a:t>
            </a:r>
            <a:r>
              <a:rPr lang="en-US" sz="20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height</a:t>
            </a:r>
            <a:r>
              <a:rPr lang="en-US" sz="2000" smtClean="0"/>
              <a:t> determine a regular rectangle in the usual 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last two arguments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arcWidth</a:t>
            </a:r>
            <a:r>
              <a:rPr lang="en-US" sz="20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arcHeight</a:t>
            </a:r>
            <a:r>
              <a:rPr lang="en-US" sz="2000" smtClean="0"/>
              <a:t>, specify the arcs that will be used for the corners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Each corner is replaced with an quarter of an oval that 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arcWidth</a:t>
            </a:r>
            <a:r>
              <a:rPr lang="en-US" sz="2000" smtClean="0"/>
              <a:t> pixels wide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arcHeight</a:t>
            </a:r>
            <a:r>
              <a:rPr lang="en-US" sz="2000" smtClean="0"/>
              <a:t> pixels high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When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arcWidth</a:t>
            </a:r>
            <a:r>
              <a:rPr lang="en-US" sz="20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arcHeight</a:t>
            </a:r>
            <a:r>
              <a:rPr lang="en-US" sz="2000" smtClean="0"/>
              <a:t> are equal, the corners will be arcs of circles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208B5BC-D8B1-45DB-91AB-07DCA39B20D3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Rounded Rectangle</a:t>
            </a:r>
          </a:p>
        </p:txBody>
      </p:sp>
      <p:pic>
        <p:nvPicPr>
          <p:cNvPr id="97283" name="Picture 6" descr="18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629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9A9D42F-3263-43D2-A413-24CA83B61DCB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paintComponent</a:t>
            </a:r>
            <a:r>
              <a:rPr lang="en-US" smtClean="0"/>
              <a:t> for Panels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800" smtClean="0"/>
              <a:t> is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r>
              <a:rPr lang="en-US" sz="2800" smtClean="0"/>
              <a:t>, but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is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Component</a:t>
            </a:r>
            <a:r>
              <a:rPr lang="en-US" sz="2800" smtClean="0"/>
              <a:t>, not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Therefore, they use different methods to paint the screen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Figures can be drawn on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800" smtClean="0"/>
              <a:t>, and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800" smtClean="0"/>
              <a:t> can be placed in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defining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400" smtClean="0"/>
              <a:t> class in this way,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paintComponent</a:t>
            </a:r>
            <a:r>
              <a:rPr lang="en-US" sz="2400" smtClean="0"/>
              <a:t> method is used instead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4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Otherwise the details are the same as those for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2AF5EBC-9CD1-4D58-BD85-6ADFA814D8A7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paintComponent</a:t>
            </a:r>
            <a:r>
              <a:rPr lang="en-US" sz="3200" smtClean="0"/>
              <a:t> Demonstration (Part 1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042DB24-1249-45C9-B7CB-4F4108FC6ACD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93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009775"/>
            <a:ext cx="77041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paintComponent</a:t>
            </a:r>
            <a:r>
              <a:rPr lang="en-US" sz="3200" smtClean="0"/>
              <a:t> Demonstration (Part 2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B038757-2FB9-4441-95BA-DE4432B475E2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03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76388"/>
            <a:ext cx="778986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paintComponent</a:t>
            </a:r>
            <a:r>
              <a:rPr lang="en-US" sz="3200" smtClean="0"/>
              <a:t> Demonstration (Part 3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5232FD7-310A-4448-9340-1A07705FB156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13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66838"/>
            <a:ext cx="77898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latin typeface="Courier New" pitchFamily="49" charset="0"/>
              </a:rPr>
              <a:t>paintComponent</a:t>
            </a:r>
            <a:r>
              <a:rPr lang="en-US" sz="3200" dirty="0"/>
              <a:t> Demonstration (Part 4 of 4)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F7CF0B7-AC30-47AF-85E1-97D77FD44E5E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52563"/>
            <a:ext cx="778986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 Drawings and </a:t>
            </a:r>
            <a:r>
              <a:rPr lang="en-US" b="1" smtClean="0">
                <a:latin typeface="Courier New" pitchFamily="49" charset="0"/>
              </a:rPr>
              <a:t>repaint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repaint</a:t>
            </a:r>
            <a:r>
              <a:rPr lang="en-US" sz="2800" smtClean="0"/>
              <a:t> method should be invoked when the graphics content of a window is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repaint</a:t>
            </a:r>
            <a:r>
              <a:rPr lang="en-US" sz="2400" smtClean="0"/>
              <a:t> method takes care of some overhead, and then invokes 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400" smtClean="0"/>
              <a:t>, which redraws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Although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repaint</a:t>
            </a:r>
            <a:r>
              <a:rPr lang="en-US" sz="2400" smtClean="0"/>
              <a:t> method must be explicitly invoked, it is already defined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400" smtClean="0"/>
              <a:t> method, in contrast, must often be defined, but is not explicitly invoked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CC93A69-DCB3-42C0-8F81-46A4F0820648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2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2F0A45D-7D36-4C0A-82FD-955EE93D1C6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898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1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02BBBCB-D5CF-42BB-8815-A4D31521A227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95463"/>
            <a:ext cx="7789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2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67C3BA9-72A5-4AD7-BCE3-7A4682D94399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95475"/>
            <a:ext cx="77898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3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137E326-BF7B-4D86-A16E-B26D301B50CB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78986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4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405CA82-7553-4471-9BBD-7F0DB2784660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898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5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529007C-3D57-4226-B3A3-945C0F6FE5FC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7136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6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C8BF958-2A94-4F23-BE7F-6A7A27D8CC2A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95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081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7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A4BE3A3-767B-4551-A92E-312B2B7F7AF7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05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75176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More Details on Updating a GUI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With Swing, most changes to a GUI are updated automatically to become visible on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is done by the </a:t>
            </a:r>
            <a:r>
              <a:rPr lang="en-US" sz="2000" i="1" smtClean="0"/>
              <a:t>repaint manager</a:t>
            </a:r>
            <a:r>
              <a:rPr lang="en-US" sz="2000" smtClean="0"/>
              <a:t> object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Although the repaint manager works automatically, there are a few updates that it does not perform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example, the ones taken care of by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000" smtClean="0"/>
              <a:t> or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repaint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One other updating method 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pack</a:t>
            </a:r>
            <a:r>
              <a:rPr lang="en-US" sz="2000" smtClean="0"/>
              <a:t> resizes the window to something known as the preferred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D6F166D-341C-4D4D-ACF6-5AA487AA6EF0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validate</a:t>
            </a:r>
            <a:r>
              <a:rPr lang="en-US" smtClean="0"/>
              <a:t> Method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400" smtClean="0"/>
              <a:t> causes a container to lay out its components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is a kind of "update" method that makes changes in the components shown on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Every container class has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000" smtClean="0"/>
              <a:t> method, which has no arguments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Many simple changes made to a Swing GUI happen automatically, while others require an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400" smtClean="0"/>
              <a:t> or some other "update"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When in doubt, it will do no harm to invoke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00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CF96C70-74CB-46C2-ACC4-CDD44532CB6B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a Drawing Color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Using 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drawLine</a:t>
            </a:r>
            <a:r>
              <a:rPr lang="en-US" sz="2800" smtClean="0"/>
              <a:t> inside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800" smtClean="0"/>
              <a:t> method is similar to drawing with a pen that can change colors</a:t>
            </a:r>
          </a:p>
          <a:p>
            <a:pPr lvl="1" eaLnBrk="1" hangingPunct="1"/>
            <a:r>
              <a:rPr lang="en-US" sz="2400" smtClean="0"/>
              <a:t>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setColor</a:t>
            </a:r>
            <a:r>
              <a:rPr lang="en-US" sz="2400" smtClean="0"/>
              <a:t> will change the color of the pen</a:t>
            </a:r>
          </a:p>
          <a:p>
            <a:pPr lvl="1" eaLnBrk="1" hangingPunct="1"/>
            <a:r>
              <a:rPr lang="en-US" sz="2400" smtClean="0"/>
              <a:t>The color specified can be changed later on with another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setColor</a:t>
            </a:r>
            <a:r>
              <a:rPr lang="en-US" sz="2400" smtClean="0"/>
              <a:t> so that a single drawing can have multiple colors</a:t>
            </a:r>
          </a:p>
          <a:p>
            <a:pPr lvl="2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g.setColor(Color.BLUE)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82133BD-D6AD-490B-B4C5-0EBC27D5059E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5211</Words>
  <Application>Microsoft Office PowerPoint</Application>
  <PresentationFormat>On-screen Show (4:3)</PresentationFormat>
  <Paragraphs>726</Paragraphs>
  <Slides>126</Slides>
  <Notes>126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Office Theme</vt:lpstr>
      <vt:lpstr>Chapter 18</vt:lpstr>
      <vt:lpstr>Window Listeners</vt:lpstr>
      <vt:lpstr>Window Listeners</vt:lpstr>
      <vt:lpstr>Methods in the WindowListener Interface (Part 1 of 2)</vt:lpstr>
      <vt:lpstr>Methods in the WindowListener Interface (Part 2 of 2)</vt:lpstr>
      <vt:lpstr>A Window Listener Inner Class</vt:lpstr>
      <vt:lpstr>A Window Listener Inner Class</vt:lpstr>
      <vt:lpstr>A Window Listener (Part 1 of 8)</vt:lpstr>
      <vt:lpstr>A Window Listener (Part 2 of 8)</vt:lpstr>
      <vt:lpstr>A Window Listener (Part 3 of 8)</vt:lpstr>
      <vt:lpstr>A Window Listener (Part 4 of 8)</vt:lpstr>
      <vt:lpstr>A Window Listener (Part 5 of 8)</vt:lpstr>
      <vt:lpstr>A Window Listener (Part 6 of 8)</vt:lpstr>
      <vt:lpstr>A Window Listener (Part 7 of 8)</vt:lpstr>
      <vt:lpstr>A Window Listener (Part 8 of 8)</vt:lpstr>
      <vt:lpstr>The dispose Method</vt:lpstr>
      <vt:lpstr>Pitfall:  Forgetting to Invoke setDefaultCloseOperation</vt:lpstr>
      <vt:lpstr>Pitfall:  Forgetting to Invoke setDefaultCloseOperation</vt:lpstr>
      <vt:lpstr>The WindowAdapter Class</vt:lpstr>
      <vt:lpstr>Using WindowAdapter</vt:lpstr>
      <vt:lpstr>Icons</vt:lpstr>
      <vt:lpstr>Icons</vt:lpstr>
      <vt:lpstr>Icons</vt:lpstr>
      <vt:lpstr>Icons</vt:lpstr>
      <vt:lpstr>Icons</vt:lpstr>
      <vt:lpstr>Using Icons (Part 1 of 5)</vt:lpstr>
      <vt:lpstr>Using Icons (Part 2 of 5)</vt:lpstr>
      <vt:lpstr>Using Icons (Part 3 of 5)</vt:lpstr>
      <vt:lpstr>Using Icons (Part 4 of 5)</vt:lpstr>
      <vt:lpstr>Using Icons (Part 5 of 5)</vt:lpstr>
      <vt:lpstr>Some Methods in the Classes JButton, JMenuItem, and JLabel (Part 1 of 4)</vt:lpstr>
      <vt:lpstr>Some Methods in the Classes JButton, JMenuItem, and JLabel (Part 2 of 4)</vt:lpstr>
      <vt:lpstr>Some Methods in the Classes JButton, JMenuItem, and JLabel (Part 3 of 4)</vt:lpstr>
      <vt:lpstr>Some Methods in the Classes JButton, JMenuItem, and JLabel (Part 4 of 4)</vt:lpstr>
      <vt:lpstr>The Insets Class</vt:lpstr>
      <vt:lpstr>Scroll Bars</vt:lpstr>
      <vt:lpstr>Scroll Bars</vt:lpstr>
      <vt:lpstr>View Port for a Text Area</vt:lpstr>
      <vt:lpstr>Scroll Bars</vt:lpstr>
      <vt:lpstr>Scroll Bars</vt:lpstr>
      <vt:lpstr>Some Methods in the Class JScrollPane (Part 1 of 2)</vt:lpstr>
      <vt:lpstr>Some Methods in the Class JScrollPane (Part 2 of 2)</vt:lpstr>
      <vt:lpstr>A Text Area with Scroll Bars (Part 1 of 8)</vt:lpstr>
      <vt:lpstr>A Text Area with Scroll Bars (Part 2 of 8)</vt:lpstr>
      <vt:lpstr>A Text Area with Scroll Bars (Part 3 of 8)</vt:lpstr>
      <vt:lpstr>A Text Area with Scroll Bars (Part 4 of 8)</vt:lpstr>
      <vt:lpstr>A Text Area with Scroll Bars (Part 5 of 8)</vt:lpstr>
      <vt:lpstr>A Text Area with Scroll Bars (Part 6 of 8)</vt:lpstr>
      <vt:lpstr>A Text Area with Scroll Bars (Part 7 of 8)</vt:lpstr>
      <vt:lpstr>A Text Area with Scroll Bars (Part 8 of 8)</vt:lpstr>
      <vt:lpstr>Components with Changing Visibility</vt:lpstr>
      <vt:lpstr>Labels with Changing Visibility (Part 1 of 6)</vt:lpstr>
      <vt:lpstr>Labels with Changing Visibility (Part 2 of 6)</vt:lpstr>
      <vt:lpstr>Labels with Changing Visibility (Part 3 of 6)</vt:lpstr>
      <vt:lpstr>Labels with Changing Visibility (Part 4 of 6)</vt:lpstr>
      <vt:lpstr>Labels with Changing Visibility (Part 5 of 6)</vt:lpstr>
      <vt:lpstr>Labels with Changing Visibility (Part 6 of 6)</vt:lpstr>
      <vt:lpstr>Coordinate System for Graphics Objects</vt:lpstr>
      <vt:lpstr>Coordinate System for Graphics Objects</vt:lpstr>
      <vt:lpstr>Screen Coordinate System</vt:lpstr>
      <vt:lpstr>The Method paint and the Class Graphics</vt:lpstr>
      <vt:lpstr>The Method paint and the Class Graphics</vt:lpstr>
      <vt:lpstr>The Method paint and the Class Graphics</vt:lpstr>
      <vt:lpstr>Drawing a Very Simple Face (part 1 of 5)</vt:lpstr>
      <vt:lpstr>Drawing a Very Simple Face (part 2 of 5)</vt:lpstr>
      <vt:lpstr>Drawing a Very Simple Face (part 3 of 5)</vt:lpstr>
      <vt:lpstr>Drawing a Very Simple Face (part 4 of 5)</vt:lpstr>
      <vt:lpstr>Drawing a Very Simple Face (part 5 of 5)</vt:lpstr>
      <vt:lpstr>Some Methods in the Class Graphics (part 1 of 4)</vt:lpstr>
      <vt:lpstr>Some Methods in the Class Graphics (part 2 of 4)</vt:lpstr>
      <vt:lpstr>Some Methods in the Class Graphics (part 3 of 4)</vt:lpstr>
      <vt:lpstr>Some Methods in the Class Graphics (part 4 of 4)</vt:lpstr>
      <vt:lpstr>Drawing Ovals</vt:lpstr>
      <vt:lpstr>Drawing a Happy Face (Part 1 of 5) </vt:lpstr>
      <vt:lpstr>Drawing a Happy Face (Part 2 of 5) </vt:lpstr>
      <vt:lpstr>Drawing a Happy Face (Part 3 of 5) </vt:lpstr>
      <vt:lpstr>Drawing a Happy Face (Part 4 of 5) </vt:lpstr>
      <vt:lpstr>Drawing a Happy Face (Part 5 of 5) </vt:lpstr>
      <vt:lpstr>Drawing Arcs</vt:lpstr>
      <vt:lpstr>Specifying an Arc (Part 1 of 2)</vt:lpstr>
      <vt:lpstr>Specifying an Arc (Part 2 of 2)</vt:lpstr>
      <vt:lpstr>Rounded Rectangles</vt:lpstr>
      <vt:lpstr>A Rounded Rectangle</vt:lpstr>
      <vt:lpstr>paintComponent for Panels</vt:lpstr>
      <vt:lpstr>paintComponent Demonstration (Part 1 of 4)</vt:lpstr>
      <vt:lpstr>paintComponent Demonstration (Part 2 of 4)</vt:lpstr>
      <vt:lpstr>paintComponent Demonstration (Part 3 of 4)</vt:lpstr>
      <vt:lpstr>paintComponent Demonstration (Part 4 of 4)        0</vt:lpstr>
      <vt:lpstr>Action Drawings and repaint</vt:lpstr>
      <vt:lpstr>An Action Drawing (Part 1 of 7)</vt:lpstr>
      <vt:lpstr>An Action Drawing (Part 2 of 7)</vt:lpstr>
      <vt:lpstr>An Action Drawing (Part 3 of 7)</vt:lpstr>
      <vt:lpstr>An Action Drawing (Part 4 of 7)</vt:lpstr>
      <vt:lpstr>An Action Drawing (Part 5 of 7)</vt:lpstr>
      <vt:lpstr>An Action Drawing (Part 6 of 7)</vt:lpstr>
      <vt:lpstr>An Action Drawing (Part 7 of 7)</vt:lpstr>
      <vt:lpstr>Some More Details on Updating a GUI</vt:lpstr>
      <vt:lpstr>The validate Method</vt:lpstr>
      <vt:lpstr>Specifying a Drawing Color</vt:lpstr>
      <vt:lpstr>Adding Color</vt:lpstr>
      <vt:lpstr>Defining Colors</vt:lpstr>
      <vt:lpstr>PowerPoint Presentation</vt:lpstr>
      <vt:lpstr>Defining Colors</vt:lpstr>
      <vt:lpstr>Pitfall:  Using doubles to Define a Color</vt:lpstr>
      <vt:lpstr>Some Methods in the Class Color (Part 1 of 2)</vt:lpstr>
      <vt:lpstr>Some Methods in the Class Color (Part 2 of 2)</vt:lpstr>
      <vt:lpstr>The JColorChooser Dialog Window</vt:lpstr>
      <vt:lpstr>JColorChooser Dialog (Part 1 of 5)</vt:lpstr>
      <vt:lpstr>JColorChooser Dialog (Part 2 of 5)</vt:lpstr>
      <vt:lpstr>JColorChooser Dialog (Part 3 of 5)</vt:lpstr>
      <vt:lpstr>JColorChooser Dialog (Part 4 of 5)</vt:lpstr>
      <vt:lpstr>JColorChooser Dialog (Part 5 of 5)</vt:lpstr>
      <vt:lpstr>The drawString Method</vt:lpstr>
      <vt:lpstr>Using drawString (Part 1 of 7)</vt:lpstr>
      <vt:lpstr>Using drawString (Part 2 of 7)</vt:lpstr>
      <vt:lpstr>Using drawString (Part 3 of 7)</vt:lpstr>
      <vt:lpstr>Using drawString (Part 4 of 7)</vt:lpstr>
      <vt:lpstr>Using drawString (Part 5 of 7)</vt:lpstr>
      <vt:lpstr>Using drawString (Part 6 of 7)</vt:lpstr>
      <vt:lpstr>Using drawString (Part 7 of 7)</vt:lpstr>
      <vt:lpstr>Fonts</vt:lpstr>
      <vt:lpstr>Font Types</vt:lpstr>
      <vt:lpstr>Font Styles</vt:lpstr>
      <vt:lpstr>Result of Running FontDisplay.java (Found on the Accompanying CD)</vt:lpstr>
      <vt:lpstr>Some Methods and Constants for the Class Font (Part 1 of 2)</vt:lpstr>
      <vt:lpstr>Some Methods and Constants for the Class Font (Part 2 of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choang</cp:lastModifiedBy>
  <cp:revision>40</cp:revision>
  <dcterms:created xsi:type="dcterms:W3CDTF">2006-08-16T00:00:00Z</dcterms:created>
  <dcterms:modified xsi:type="dcterms:W3CDTF">2015-11-16T02:40:39Z</dcterms:modified>
</cp:coreProperties>
</file>