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45" r:id="rId33"/>
    <p:sldId id="346" r:id="rId34"/>
    <p:sldId id="347" r:id="rId35"/>
    <p:sldId id="348" r:id="rId36"/>
    <p:sldId id="349" r:id="rId37"/>
    <p:sldId id="350" r:id="rId38"/>
    <p:sldId id="351" r:id="rId39"/>
    <p:sldId id="352"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18F429-64FE-4190-9DAE-0F073254D9A8}" type="datetimeFigureOut">
              <a:rPr lang="en-US"/>
              <a:pPr>
                <a:defRPr/>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43B6CB7-F6D0-466E-8254-B8C818EF4553}" type="slidenum">
              <a:rPr lang="en-US"/>
              <a:pPr>
                <a:defRPr/>
              </a:pPr>
              <a:t>‹#›</a:t>
            </a:fld>
            <a:endParaRPr lang="en-US"/>
          </a:p>
        </p:txBody>
      </p:sp>
    </p:spTree>
    <p:extLst>
      <p:ext uri="{BB962C8B-B14F-4D97-AF65-F5344CB8AC3E}">
        <p14:creationId xmlns:p14="http://schemas.microsoft.com/office/powerpoint/2010/main" val="57551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E5888-F616-432E-9953-7B80D9D949AC}"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7443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2F2D37-3FDC-4DAC-845D-F20948F5135F}"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9248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71617-6778-4BE5-9A44-68216ACEBFCC}"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426452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3A786-F13A-49A1-BF93-63ECC427A85F}"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37966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CB85C1-87F7-4EC8-ACD4-36397A7B23A8}"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3425002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76D2B-20BC-436E-B9EB-3572FC22AF68}"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252033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3270A7-8A44-4630-94B8-1157ECCFFE7A}"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797446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C6206-FE25-4980-97A7-0BD4C9B625E0}"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130255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03E43F-332D-4A26-98AF-ECED133B3A64}"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801886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CF3D7-EFEE-4481-AA4B-6D58647381AE}"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514669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BBDBD9-638A-41C0-B974-8B1D64A197C0}"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54485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5ABCA5-6317-464F-867B-BED3E56B2D7F}"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1246140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0A295-CCCB-4562-865A-E36687E7B797}"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95084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B1156-94D3-4FAD-B316-D70102BB0C3A}"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102489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DBEC76-E3C7-464E-AF83-7E7926F68A5E}"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2867318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CA6D5B-3107-4E33-8BAC-1E097CD28F6C}"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334507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8FFC1-62AC-49EF-BBFB-126D6A10514C}"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359477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F32FC-AC5E-4003-B061-AC089D470EF1}"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328619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B72FB2-29C4-4151-91C0-443C18EE84F3}"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6909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5A8E6E-4176-4DB4-8DB6-FB07F429D6C3}"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1063423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853422-A3BA-48FD-B72C-A38F81B51A6B}"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1949904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763A5-0E7B-4AAA-BB88-0CB732544CAF}"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174296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D4737-6092-4BF5-A32A-348E7E19E623}"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86747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AB0F9-150E-495B-A8E9-23F98038B88C}"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4153830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7ECB5-2123-4CF9-A356-C3BD98639941}"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23535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5B2BD7-8E27-437B-A17F-36830E5F53B2}"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34639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8DF168-26F1-4CE5-9185-14FAA27F1997}"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14320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BCECD7-9D04-4FB2-8CC9-A8B068870CCE}"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77760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77E74D-236C-4786-9F82-00FF2C0A239B}"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35080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71C2D-1170-49F5-8FB4-CBA39E7C5A1F}"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3414120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EADA48-3E1E-416B-96E7-054B958C89B6}"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83230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726F82-E5DE-4CE7-A5DA-3B97DBA3CD78}" type="datetime1">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19-</a:t>
            </a:r>
            <a:fld id="{14BB73C4-5FDF-4D2F-A39B-FBAEC195E7A5}" type="slidenum">
              <a:rPr lang="en-US"/>
              <a:pPr>
                <a:defRPr/>
              </a:pPr>
              <a:t>‹#›</a:t>
            </a:fld>
            <a:endParaRPr lang="en-US"/>
          </a:p>
        </p:txBody>
      </p:sp>
    </p:spTree>
    <p:extLst>
      <p:ext uri="{BB962C8B-B14F-4D97-AF65-F5344CB8AC3E}">
        <p14:creationId xmlns:p14="http://schemas.microsoft.com/office/powerpoint/2010/main" val="27097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66B658-44AB-4023-AB32-D51FFAFB80CC}" type="datetime1">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19-</a:t>
            </a:r>
            <a:fld id="{547E61F8-C015-40BB-AE20-B8803841CD4A}" type="slidenum">
              <a:rPr lang="en-US"/>
              <a:pPr>
                <a:defRPr/>
              </a:pPr>
              <a:t>‹#›</a:t>
            </a:fld>
            <a:endParaRPr lang="en-US"/>
          </a:p>
        </p:txBody>
      </p:sp>
    </p:spTree>
    <p:extLst>
      <p:ext uri="{BB962C8B-B14F-4D97-AF65-F5344CB8AC3E}">
        <p14:creationId xmlns:p14="http://schemas.microsoft.com/office/powerpoint/2010/main" val="366444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DBCF46-5409-4878-B160-6508C81B040C}" type="datetime1">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19-</a:t>
            </a:r>
            <a:fld id="{CACA454D-83B8-4B92-8F1A-D0DF4E8AA8ED}" type="slidenum">
              <a:rPr lang="en-US"/>
              <a:pPr>
                <a:defRPr/>
              </a:pPr>
              <a:t>‹#›</a:t>
            </a:fld>
            <a:endParaRPr lang="en-US"/>
          </a:p>
        </p:txBody>
      </p:sp>
    </p:spTree>
    <p:extLst>
      <p:ext uri="{BB962C8B-B14F-4D97-AF65-F5344CB8AC3E}">
        <p14:creationId xmlns:p14="http://schemas.microsoft.com/office/powerpoint/2010/main" val="111105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0402FDC9-4128-42C0-ABFD-C46FDD043D45}" type="datetime1">
              <a:rPr lang="en-US"/>
              <a:pPr>
                <a:defRPr/>
              </a:pPr>
              <a:t>12/9/2015</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19-</a:t>
            </a:r>
            <a:fld id="{453CDADA-6C2F-43F9-B446-D4C936042E9A}"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Tree>
    <p:extLst>
      <p:ext uri="{BB962C8B-B14F-4D97-AF65-F5344CB8AC3E}">
        <p14:creationId xmlns:p14="http://schemas.microsoft.com/office/powerpoint/2010/main" val="398164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FB69EE-B242-4C24-9B63-302470197A0F}" type="datetime1">
              <a:rPr lang="en-US"/>
              <a:pPr>
                <a:defRPr/>
              </a:pPr>
              <a:t>12/9/2015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19-</a:t>
            </a:r>
            <a:fld id="{8B80928A-79A7-4D89-A578-1043F475682E}" type="slidenum">
              <a:rPr lang="en-US"/>
              <a:pPr>
                <a:defRPr/>
              </a:pPr>
              <a:t>‹#›</a:t>
            </a:fld>
            <a:endParaRPr lang="en-US"/>
          </a:p>
        </p:txBody>
      </p:sp>
    </p:spTree>
    <p:extLst>
      <p:ext uri="{BB962C8B-B14F-4D97-AF65-F5344CB8AC3E}">
        <p14:creationId xmlns:p14="http://schemas.microsoft.com/office/powerpoint/2010/main" val="68158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6BC0217-F987-45D3-B73F-1799180966E0}" type="datetime1">
              <a:rPr lang="en-US"/>
              <a:pPr>
                <a:defRPr/>
              </a:pPr>
              <a:t>12/9/2015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19-</a:t>
            </a:r>
            <a:fld id="{22E3D113-E010-42E3-A5BB-08BFC1F72853}" type="slidenum">
              <a:rPr lang="en-US"/>
              <a:pPr>
                <a:defRPr/>
              </a:pPr>
              <a:t>‹#›</a:t>
            </a:fld>
            <a:endParaRPr lang="en-US"/>
          </a:p>
        </p:txBody>
      </p:sp>
    </p:spTree>
    <p:extLst>
      <p:ext uri="{BB962C8B-B14F-4D97-AF65-F5344CB8AC3E}">
        <p14:creationId xmlns:p14="http://schemas.microsoft.com/office/powerpoint/2010/main" val="24187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C2CBE121-5044-41FE-B496-E8889EEF5ECA}" type="datetime1">
              <a:rPr lang="en-US"/>
              <a:pPr>
                <a:defRPr/>
              </a:pPr>
              <a:t>12/9/2015</a:t>
            </a:fld>
            <a:endParaRPr lang="en-US"/>
          </a:p>
        </p:txBody>
      </p:sp>
      <p:sp>
        <p:nvSpPr>
          <p:cNvPr id="8" name="Footer Placeholder 7"/>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9" name="Slide Number Placeholder 8"/>
          <p:cNvSpPr>
            <a:spLocks noGrp="1"/>
          </p:cNvSpPr>
          <p:nvPr>
            <p:ph type="sldNum" sz="quarter" idx="12"/>
          </p:nvPr>
        </p:nvSpPr>
        <p:spPr/>
        <p:txBody>
          <a:bodyPr/>
          <a:lstStyle>
            <a:lvl1pPr>
              <a:defRPr/>
            </a:lvl1pPr>
          </a:lstStyle>
          <a:p>
            <a:pPr>
              <a:defRPr/>
            </a:pPr>
            <a:r>
              <a:rPr lang="en-US"/>
              <a:t>19-</a:t>
            </a:r>
            <a:fld id="{CACD22AF-2C99-4817-8F1C-B69387FD59D6}" type="slidenum">
              <a:rPr lang="en-US"/>
              <a:pPr>
                <a:defRPr/>
              </a:pPr>
              <a:t>‹#›</a:t>
            </a:fld>
            <a:endParaRPr lang="en-US"/>
          </a:p>
        </p:txBody>
      </p:sp>
    </p:spTree>
    <p:extLst>
      <p:ext uri="{BB962C8B-B14F-4D97-AF65-F5344CB8AC3E}">
        <p14:creationId xmlns:p14="http://schemas.microsoft.com/office/powerpoint/2010/main" val="85173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56A0098-DBA8-4952-8BCE-A6EED1CD885F}" type="datetime1">
              <a:rPr lang="en-US"/>
              <a:pPr>
                <a:defRPr/>
              </a:pPr>
              <a:t>12/9/2015</a:t>
            </a:fld>
            <a:endParaRPr lang="en-US"/>
          </a:p>
        </p:txBody>
      </p:sp>
      <p:sp>
        <p:nvSpPr>
          <p:cNvPr id="4" name="Footer Placeholder 3"/>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5" name="Slide Number Placeholder 4"/>
          <p:cNvSpPr>
            <a:spLocks noGrp="1"/>
          </p:cNvSpPr>
          <p:nvPr>
            <p:ph type="sldNum" sz="quarter" idx="12"/>
          </p:nvPr>
        </p:nvSpPr>
        <p:spPr/>
        <p:txBody>
          <a:bodyPr/>
          <a:lstStyle>
            <a:lvl1pPr>
              <a:defRPr/>
            </a:lvl1pPr>
          </a:lstStyle>
          <a:p>
            <a:pPr>
              <a:defRPr/>
            </a:pPr>
            <a:r>
              <a:rPr lang="en-US"/>
              <a:t>19-</a:t>
            </a:r>
            <a:fld id="{60784C6A-E711-43CB-A9D2-3216D6CA1DA6}" type="slidenum">
              <a:rPr lang="en-US"/>
              <a:pPr>
                <a:defRPr/>
              </a:pPr>
              <a:t>‹#›</a:t>
            </a:fld>
            <a:endParaRPr lang="en-US"/>
          </a:p>
        </p:txBody>
      </p:sp>
    </p:spTree>
    <p:extLst>
      <p:ext uri="{BB962C8B-B14F-4D97-AF65-F5344CB8AC3E}">
        <p14:creationId xmlns:p14="http://schemas.microsoft.com/office/powerpoint/2010/main" val="248593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BA312E-2539-466A-8E39-6948C0243012}" type="datetime1">
              <a:rPr lang="en-US"/>
              <a:pPr>
                <a:defRPr/>
              </a:pPr>
              <a:t>12/9/2015</a:t>
            </a:fld>
            <a:endParaRPr lang="en-US"/>
          </a:p>
        </p:txBody>
      </p:sp>
      <p:sp>
        <p:nvSpPr>
          <p:cNvPr id="3" name="Footer Placeholder 2"/>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4" name="Slide Number Placeholder 3"/>
          <p:cNvSpPr>
            <a:spLocks noGrp="1"/>
          </p:cNvSpPr>
          <p:nvPr>
            <p:ph type="sldNum" sz="quarter" idx="12"/>
          </p:nvPr>
        </p:nvSpPr>
        <p:spPr/>
        <p:txBody>
          <a:bodyPr/>
          <a:lstStyle>
            <a:lvl1pPr>
              <a:defRPr/>
            </a:lvl1pPr>
          </a:lstStyle>
          <a:p>
            <a:pPr>
              <a:defRPr/>
            </a:pPr>
            <a:r>
              <a:rPr lang="en-US"/>
              <a:t>19-</a:t>
            </a:r>
            <a:fld id="{E5F75EBC-4771-42CA-BF38-BE52DFC684F2}" type="slidenum">
              <a:rPr lang="en-US"/>
              <a:pPr>
                <a:defRPr/>
              </a:pPr>
              <a:t>‹#›</a:t>
            </a:fld>
            <a:endParaRPr lang="en-US"/>
          </a:p>
        </p:txBody>
      </p:sp>
    </p:spTree>
    <p:extLst>
      <p:ext uri="{BB962C8B-B14F-4D97-AF65-F5344CB8AC3E}">
        <p14:creationId xmlns:p14="http://schemas.microsoft.com/office/powerpoint/2010/main" val="202424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CD1E1F7-FE83-4F8A-ADA3-4F21526C7663}" type="datetime1">
              <a:rPr lang="en-US"/>
              <a:pPr>
                <a:defRPr/>
              </a:pPr>
              <a:t>12/9/2015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19-</a:t>
            </a:r>
            <a:fld id="{6AFBBFB9-4F7C-4D3C-B8C7-9BC239FEFC2E}" type="slidenum">
              <a:rPr lang="en-US"/>
              <a:pPr>
                <a:defRPr/>
              </a:pPr>
              <a:t>‹#›</a:t>
            </a:fld>
            <a:endParaRPr lang="en-US"/>
          </a:p>
        </p:txBody>
      </p:sp>
    </p:spTree>
    <p:extLst>
      <p:ext uri="{BB962C8B-B14F-4D97-AF65-F5344CB8AC3E}">
        <p14:creationId xmlns:p14="http://schemas.microsoft.com/office/powerpoint/2010/main" val="264334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9F9B28B-6B06-4A56-952F-D0FC27ABCFAE}" type="datetime1">
              <a:rPr lang="en-US"/>
              <a:pPr>
                <a:defRPr/>
              </a:pPr>
              <a:t>12/9/2015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19-</a:t>
            </a:r>
            <a:fld id="{83896F70-D43B-4EBE-8644-9B7CFFCF0942}" type="slidenum">
              <a:rPr lang="en-US"/>
              <a:pPr>
                <a:defRPr/>
              </a:pPr>
              <a:t>‹#›</a:t>
            </a:fld>
            <a:endParaRPr lang="en-US"/>
          </a:p>
        </p:txBody>
      </p:sp>
    </p:spTree>
    <p:extLst>
      <p:ext uri="{BB962C8B-B14F-4D97-AF65-F5344CB8AC3E}">
        <p14:creationId xmlns:p14="http://schemas.microsoft.com/office/powerpoint/2010/main" val="133913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D247867-32E8-4365-8753-27902E79C329}" type="datetime1">
              <a:rPr lang="en-US"/>
              <a:pPr>
                <a:defRPr/>
              </a:pPr>
              <a:t>12/9/2015</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BB645098-CC0C-4B85-A2A0-52BAD02BF1D0}" type="slidenum">
              <a:rPr lang="en-US"/>
              <a:pPr>
                <a:defRPr/>
              </a:pPr>
              <a:t>‹#›</a:t>
            </a:fld>
            <a:endParaRPr lang="en-US"/>
          </a:p>
        </p:txBody>
      </p:sp>
      <p:pic>
        <p:nvPicPr>
          <p:cNvPr id="1031" name="Picture 2"/>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638800" y="457200"/>
            <a:ext cx="3276600" cy="1470025"/>
          </a:xfrm>
        </p:spPr>
        <p:txBody>
          <a:bodyPr/>
          <a:lstStyle/>
          <a:p>
            <a:pPr eaLnBrk="1" hangingPunct="1"/>
            <a:r>
              <a:rPr lang="en-US" smtClean="0"/>
              <a:t>Chapter 19</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defRPr/>
            </a:pPr>
            <a:r>
              <a:rPr lang="en-US" dirty="0" smtClean="0"/>
              <a:t>Java </a:t>
            </a:r>
            <a:br>
              <a:rPr lang="en-US" dirty="0" smtClean="0"/>
            </a:br>
            <a:r>
              <a:rPr lang="en-US" dirty="0" smtClean="0"/>
              <a:t>Never Ends</a:t>
            </a:r>
            <a:endParaRPr lang="en-US" dirty="0"/>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endParaRPr lang="en-US" sz="1400" dirty="0" smtClean="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smtClean="0">
                <a:solidFill>
                  <a:schemeClr val="tx1">
                    <a:alpha val="42000"/>
                  </a:schemeClr>
                </a:solidFill>
              </a:rPr>
              <a:t>Kenrick Mock, </a:t>
            </a:r>
            <a:r>
              <a:rPr lang="en-US" sz="1400" i="1" dirty="0" smtClean="0">
                <a:solidFill>
                  <a:schemeClr val="tx1">
                    <a:alpha val="42000"/>
                  </a:schemeClr>
                </a:solidFill>
              </a:rPr>
              <a:t>University of Alaska Anchorage</a:t>
            </a:r>
            <a:r>
              <a:rPr lang="en-US" sz="1400" dirty="0" smtClean="0">
                <a:solidFill>
                  <a:schemeClr val="tx1">
                    <a:alpha val="42000"/>
                  </a:schemeClr>
                </a:solidFill>
              </a:rPr>
              <a:t> </a:t>
            </a:r>
            <a:endParaRPr lang="en-US" sz="1400" dirty="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p:txBody>
      </p:sp>
      <p:sp>
        <p:nvSpPr>
          <p:cNvPr id="9" name="Rectangle 8"/>
          <p:cNvSpPr>
            <a:spLocks noChangeArrowheads="1"/>
          </p:cNvSpPr>
          <p:nvPr/>
        </p:nvSpPr>
        <p:spPr bwMode="auto">
          <a:xfrm>
            <a:off x="5670624"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latin typeface="Calibri" pitchFamily="34" charset="0"/>
              </a:rPr>
              <a:t>Copyright © </a:t>
            </a:r>
            <a:r>
              <a:rPr lang="en-US" sz="1100" dirty="0" smtClean="0">
                <a:latin typeface="Calibri" pitchFamily="34" charset="0"/>
              </a:rPr>
              <a:t>2016 </a:t>
            </a:r>
            <a:r>
              <a:rPr lang="en-US" sz="1100" dirty="0">
                <a:latin typeface="Calibri" pitchFamily="34" charset="0"/>
              </a:rPr>
              <a:t>Pearson </a:t>
            </a:r>
            <a:r>
              <a:rPr lang="en-US" sz="1100" dirty="0" smtClean="0">
                <a:latin typeface="Calibri" pitchFamily="34" charset="0"/>
              </a:rPr>
              <a:t>Inc. </a:t>
            </a:r>
            <a:r>
              <a:rPr lang="en-US" sz="1100" dirty="0">
                <a:latin typeface="Calibri" pitchFamily="34" charset="0"/>
              </a:rPr>
              <a:t>All rights reserved.</a:t>
            </a:r>
            <a:endParaRPr lang="en-CA" sz="1100" dirty="0">
              <a:latin typeface="Calibri" pitchFamily="34" charset="0"/>
            </a:endParaRPr>
          </a:p>
        </p:txBody>
      </p:sp>
      <p:pic>
        <p:nvPicPr>
          <p:cNvPr id="10" name="Picture 9"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3"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931224" y="6495612"/>
            <a:ext cx="1180952" cy="295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Nonresponsive GUI (Part 5 of 9) </a:t>
            </a:r>
          </a:p>
        </p:txBody>
      </p:sp>
      <p:sp>
        <p:nvSpPr>
          <p:cNvPr id="6" name="Slide Number Placeholder 5"/>
          <p:cNvSpPr>
            <a:spLocks noGrp="1"/>
          </p:cNvSpPr>
          <p:nvPr>
            <p:ph type="sldNum" sz="quarter" idx="11"/>
          </p:nvPr>
        </p:nvSpPr>
        <p:spPr/>
        <p:txBody>
          <a:bodyPr/>
          <a:lstStyle/>
          <a:p>
            <a:pPr>
              <a:defRPr/>
            </a:pPr>
            <a:r>
              <a:rPr lang="en-US"/>
              <a:t>19-</a:t>
            </a:r>
            <a:fld id="{A32D5944-6237-4D75-9DE7-3D5BA23C4628}"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43088"/>
            <a:ext cx="77708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Nonresponsive GUI (Part 6 of 9) </a:t>
            </a:r>
          </a:p>
        </p:txBody>
      </p:sp>
      <p:sp>
        <p:nvSpPr>
          <p:cNvPr id="6" name="Slide Number Placeholder 5"/>
          <p:cNvSpPr>
            <a:spLocks noGrp="1"/>
          </p:cNvSpPr>
          <p:nvPr>
            <p:ph type="sldNum" sz="quarter" idx="11"/>
          </p:nvPr>
        </p:nvSpPr>
        <p:spPr/>
        <p:txBody>
          <a:bodyPr/>
          <a:lstStyle/>
          <a:p>
            <a:pPr>
              <a:defRPr/>
            </a:pPr>
            <a:r>
              <a:rPr lang="en-US"/>
              <a:t>19-</a:t>
            </a:r>
            <a:fld id="{C90C4FF0-C109-4971-A84B-AA137557146F}"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8986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Nonresponsive GUI (Part 7 of 9) </a:t>
            </a:r>
          </a:p>
        </p:txBody>
      </p:sp>
      <p:sp>
        <p:nvSpPr>
          <p:cNvPr id="6" name="Slide Number Placeholder 5"/>
          <p:cNvSpPr>
            <a:spLocks noGrp="1"/>
          </p:cNvSpPr>
          <p:nvPr>
            <p:ph type="sldNum" sz="quarter" idx="11"/>
          </p:nvPr>
        </p:nvSpPr>
        <p:spPr/>
        <p:txBody>
          <a:bodyPr/>
          <a:lstStyle/>
          <a:p>
            <a:pPr>
              <a:defRPr/>
            </a:pPr>
            <a:r>
              <a:rPr lang="en-US"/>
              <a:t>19-</a:t>
            </a:r>
            <a:fld id="{CB29D85E-0816-4985-8F71-3C98353E7B5D}" type="slidenum">
              <a:rPr lang="en-US"/>
              <a:pPr>
                <a:defRPr/>
              </a:pPr>
              <a:t>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981200"/>
            <a:ext cx="75803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Nonresponsive GUI (Part 8 of 9) </a:t>
            </a:r>
          </a:p>
        </p:txBody>
      </p:sp>
      <p:sp>
        <p:nvSpPr>
          <p:cNvPr id="6" name="Slide Number Placeholder 5"/>
          <p:cNvSpPr>
            <a:spLocks noGrp="1"/>
          </p:cNvSpPr>
          <p:nvPr>
            <p:ph type="sldNum" sz="quarter" idx="11"/>
          </p:nvPr>
        </p:nvSpPr>
        <p:spPr/>
        <p:txBody>
          <a:bodyPr/>
          <a:lstStyle/>
          <a:p>
            <a:pPr>
              <a:defRPr/>
            </a:pPr>
            <a:r>
              <a:rPr lang="en-US"/>
              <a:t>19-</a:t>
            </a:r>
            <a:fld id="{20CBE62F-9F96-4A0C-AEE6-D8A8FA4BA322}"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962150"/>
            <a:ext cx="770413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Nonresponsive GUI (Part 9 of 9) </a:t>
            </a:r>
          </a:p>
        </p:txBody>
      </p:sp>
      <p:sp>
        <p:nvSpPr>
          <p:cNvPr id="6" name="Slide Number Placeholder 5"/>
          <p:cNvSpPr>
            <a:spLocks noGrp="1"/>
          </p:cNvSpPr>
          <p:nvPr>
            <p:ph type="sldNum" sz="quarter" idx="11"/>
          </p:nvPr>
        </p:nvSpPr>
        <p:spPr/>
        <p:txBody>
          <a:bodyPr/>
          <a:lstStyle/>
          <a:p>
            <a:pPr>
              <a:defRPr/>
            </a:pPr>
            <a:r>
              <a:rPr lang="en-US"/>
              <a:t>19-</a:t>
            </a:r>
            <a:fld id="{A1EBB0BD-D2E6-48A9-8EAD-EBEDA5D50900}" type="slidenum">
              <a:rPr lang="en-US"/>
              <a:pPr>
                <a:defRPr/>
              </a:pPr>
              <a:t>14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105025"/>
            <a:ext cx="77422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smtClean="0"/>
              <a:t>Fixing a Nonresponsive Program Using Threads</a:t>
            </a:r>
          </a:p>
        </p:txBody>
      </p:sp>
      <p:sp>
        <p:nvSpPr>
          <p:cNvPr id="27651" name="Rectangle 3"/>
          <p:cNvSpPr>
            <a:spLocks noGrp="1" noChangeArrowheads="1"/>
          </p:cNvSpPr>
          <p:nvPr>
            <p:ph type="body" idx="1"/>
          </p:nvPr>
        </p:nvSpPr>
        <p:spPr/>
        <p:txBody>
          <a:bodyPr/>
          <a:lstStyle/>
          <a:p>
            <a:pPr eaLnBrk="1" hangingPunct="1">
              <a:lnSpc>
                <a:spcPct val="90000"/>
              </a:lnSpc>
            </a:pPr>
            <a:r>
              <a:rPr lang="en-US" sz="2800" smtClean="0"/>
              <a:t>This is why the close-window button does not respond immediately:</a:t>
            </a:r>
          </a:p>
          <a:p>
            <a:pPr lvl="1" eaLnBrk="1" hangingPunct="1">
              <a:lnSpc>
                <a:spcPct val="90000"/>
              </a:lnSpc>
            </a:pPr>
            <a:r>
              <a:rPr lang="en-US" sz="2400" smtClean="0"/>
              <a:t>Because the method </a:t>
            </a:r>
            <a:r>
              <a:rPr lang="en-US" sz="2400" b="1" smtClean="0">
                <a:solidFill>
                  <a:srgbClr val="034CA1"/>
                </a:solidFill>
                <a:latin typeface="Courier New" pitchFamily="49" charset="0"/>
              </a:rPr>
              <a:t>fill</a:t>
            </a:r>
            <a:r>
              <a:rPr lang="en-US" sz="2400" smtClean="0"/>
              <a:t> is invoked in the body of the method </a:t>
            </a:r>
            <a:r>
              <a:rPr lang="en-US" sz="2400" b="1" smtClean="0">
                <a:solidFill>
                  <a:srgbClr val="034CA1"/>
                </a:solidFill>
                <a:latin typeface="Courier New" pitchFamily="49" charset="0"/>
              </a:rPr>
              <a:t>actionPerformed</a:t>
            </a:r>
            <a:r>
              <a:rPr lang="en-US" sz="2400" smtClean="0"/>
              <a:t>, the method </a:t>
            </a:r>
            <a:r>
              <a:rPr lang="en-US" sz="2400" b="1" smtClean="0">
                <a:solidFill>
                  <a:srgbClr val="034CA1"/>
                </a:solidFill>
                <a:latin typeface="Courier New" pitchFamily="49" charset="0"/>
              </a:rPr>
              <a:t>actionPerformed</a:t>
            </a:r>
            <a:r>
              <a:rPr lang="en-US" sz="2400" smtClean="0"/>
              <a:t> does not end until after the method </a:t>
            </a:r>
            <a:r>
              <a:rPr lang="en-US" sz="2400" b="1" smtClean="0">
                <a:solidFill>
                  <a:srgbClr val="034CA1"/>
                </a:solidFill>
                <a:latin typeface="Courier New" pitchFamily="49" charset="0"/>
              </a:rPr>
              <a:t>fill</a:t>
            </a:r>
            <a:r>
              <a:rPr lang="en-US" sz="2400" smtClean="0"/>
              <a:t> ends</a:t>
            </a:r>
          </a:p>
          <a:p>
            <a:pPr lvl="1" eaLnBrk="1" hangingPunct="1">
              <a:lnSpc>
                <a:spcPct val="90000"/>
              </a:lnSpc>
            </a:pPr>
            <a:r>
              <a:rPr lang="en-US" sz="2400" smtClean="0"/>
              <a:t>Therefore, the method </a:t>
            </a:r>
            <a:r>
              <a:rPr lang="en-US" sz="2400" b="1" smtClean="0">
                <a:solidFill>
                  <a:srgbClr val="034CA1"/>
                </a:solidFill>
                <a:latin typeface="Courier New" pitchFamily="49" charset="0"/>
              </a:rPr>
              <a:t>actionPerformed</a:t>
            </a:r>
            <a:r>
              <a:rPr lang="en-US" sz="2400" smtClean="0"/>
              <a:t> does not end until after the method </a:t>
            </a:r>
            <a:r>
              <a:rPr lang="en-US" sz="2400" b="1" smtClean="0">
                <a:solidFill>
                  <a:srgbClr val="034CA1"/>
                </a:solidFill>
                <a:latin typeface="Courier New" pitchFamily="49" charset="0"/>
              </a:rPr>
              <a:t>fill</a:t>
            </a:r>
            <a:r>
              <a:rPr lang="en-US" sz="2400" smtClean="0"/>
              <a:t> ends</a:t>
            </a:r>
          </a:p>
          <a:p>
            <a:pPr lvl="1" eaLnBrk="1" hangingPunct="1">
              <a:lnSpc>
                <a:spcPct val="90000"/>
              </a:lnSpc>
            </a:pPr>
            <a:r>
              <a:rPr lang="en-US" sz="2400" smtClean="0"/>
              <a:t>Until the method </a:t>
            </a:r>
            <a:r>
              <a:rPr lang="en-US" sz="2400" b="1" smtClean="0">
                <a:solidFill>
                  <a:srgbClr val="034CA1"/>
                </a:solidFill>
                <a:latin typeface="Courier New" pitchFamily="49" charset="0"/>
              </a:rPr>
              <a:t>actionPerformed</a:t>
            </a:r>
            <a:r>
              <a:rPr lang="en-US" sz="2400" smtClean="0"/>
              <a:t> ends, the GUI cannot respond to anything else</a:t>
            </a:r>
          </a:p>
        </p:txBody>
      </p:sp>
      <p:sp>
        <p:nvSpPr>
          <p:cNvPr id="6" name="Slide Number Placeholder 5"/>
          <p:cNvSpPr>
            <a:spLocks noGrp="1"/>
          </p:cNvSpPr>
          <p:nvPr>
            <p:ph type="sldNum" sz="quarter" idx="11"/>
          </p:nvPr>
        </p:nvSpPr>
        <p:spPr/>
        <p:txBody>
          <a:bodyPr/>
          <a:lstStyle/>
          <a:p>
            <a:pPr>
              <a:defRPr/>
            </a:pPr>
            <a:r>
              <a:rPr lang="en-US"/>
              <a:t>19-</a:t>
            </a:r>
            <a:fld id="{8D70D202-1BBA-4C15-A4E7-8DD534AF1D05}"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smtClean="0"/>
              <a:t>Fixing a Nonresponsive Program Using Threads</a:t>
            </a:r>
          </a:p>
        </p:txBody>
      </p:sp>
      <p:sp>
        <p:nvSpPr>
          <p:cNvPr id="28675" name="Rectangle 3"/>
          <p:cNvSpPr>
            <a:spLocks noGrp="1" noChangeArrowheads="1"/>
          </p:cNvSpPr>
          <p:nvPr>
            <p:ph type="body" idx="1"/>
          </p:nvPr>
        </p:nvSpPr>
        <p:spPr/>
        <p:txBody>
          <a:bodyPr/>
          <a:lstStyle/>
          <a:p>
            <a:pPr eaLnBrk="1" hangingPunct="1">
              <a:lnSpc>
                <a:spcPct val="80000"/>
              </a:lnSpc>
            </a:pPr>
            <a:r>
              <a:rPr lang="en-US" sz="2800" smtClean="0"/>
              <a:t>This is how to fix the problem:</a:t>
            </a:r>
          </a:p>
          <a:p>
            <a:pPr lvl="1" eaLnBrk="1" hangingPunct="1">
              <a:lnSpc>
                <a:spcPct val="80000"/>
              </a:lnSpc>
            </a:pPr>
            <a:r>
              <a:rPr lang="en-US" sz="2400" smtClean="0"/>
              <a:t>Have the </a:t>
            </a:r>
            <a:r>
              <a:rPr lang="en-US" sz="2400" b="1" smtClean="0">
                <a:solidFill>
                  <a:srgbClr val="034CA1"/>
                </a:solidFill>
                <a:latin typeface="Courier New" pitchFamily="49" charset="0"/>
              </a:rPr>
              <a:t>actionPerformed</a:t>
            </a:r>
            <a:r>
              <a:rPr lang="en-US" sz="2400" smtClean="0"/>
              <a:t> method create a new (independent) thread to draw the circles</a:t>
            </a:r>
          </a:p>
          <a:p>
            <a:pPr lvl="1" eaLnBrk="1" hangingPunct="1">
              <a:lnSpc>
                <a:spcPct val="80000"/>
              </a:lnSpc>
            </a:pPr>
            <a:r>
              <a:rPr lang="en-US" sz="2400" smtClean="0"/>
              <a:t>Once created, the new thread will be an independent process that proceeds on its own</a:t>
            </a:r>
          </a:p>
          <a:p>
            <a:pPr lvl="1" eaLnBrk="1" hangingPunct="1">
              <a:lnSpc>
                <a:spcPct val="80000"/>
              </a:lnSpc>
            </a:pPr>
            <a:r>
              <a:rPr lang="en-US" sz="2400" smtClean="0"/>
              <a:t>Now, the work of the </a:t>
            </a:r>
            <a:r>
              <a:rPr lang="en-US" sz="2400" b="1" smtClean="0">
                <a:solidFill>
                  <a:srgbClr val="034CA1"/>
                </a:solidFill>
                <a:latin typeface="Courier New" pitchFamily="49" charset="0"/>
              </a:rPr>
              <a:t>actionPerformed</a:t>
            </a:r>
            <a:r>
              <a:rPr lang="en-US" sz="2400" smtClean="0"/>
              <a:t> method is ended, and the main thread (containing </a:t>
            </a:r>
            <a:r>
              <a:rPr lang="en-US" sz="2400" b="1" smtClean="0">
                <a:solidFill>
                  <a:srgbClr val="034CA1"/>
                </a:solidFill>
                <a:latin typeface="Courier New" pitchFamily="49" charset="0"/>
              </a:rPr>
              <a:t>actionPerformed</a:t>
            </a:r>
            <a:r>
              <a:rPr lang="en-US" sz="2400" smtClean="0"/>
              <a:t>) is ready to respond to something else </a:t>
            </a:r>
          </a:p>
          <a:p>
            <a:pPr lvl="1" eaLnBrk="1" hangingPunct="1">
              <a:lnSpc>
                <a:spcPct val="80000"/>
              </a:lnSpc>
            </a:pPr>
            <a:r>
              <a:rPr lang="en-US" sz="2400" smtClean="0"/>
              <a:t>If the close-window button is clicked while the new thread draws the circles, then the program will end</a:t>
            </a:r>
          </a:p>
        </p:txBody>
      </p:sp>
      <p:sp>
        <p:nvSpPr>
          <p:cNvPr id="6" name="Slide Number Placeholder 5"/>
          <p:cNvSpPr>
            <a:spLocks noGrp="1"/>
          </p:cNvSpPr>
          <p:nvPr>
            <p:ph type="sldNum" sz="quarter" idx="11"/>
          </p:nvPr>
        </p:nvSpPr>
        <p:spPr/>
        <p:txBody>
          <a:bodyPr/>
          <a:lstStyle/>
          <a:p>
            <a:pPr>
              <a:defRPr/>
            </a:pPr>
            <a:r>
              <a:rPr lang="en-US"/>
              <a:t>19-</a:t>
            </a:r>
            <a:fld id="{DE214A0A-118B-49E1-A83C-4DA5C3AE5CF4}"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The Class </a:t>
            </a:r>
            <a:r>
              <a:rPr lang="en-US" b="1" smtClean="0">
                <a:latin typeface="Courier New" pitchFamily="49" charset="0"/>
              </a:rPr>
              <a:t>Thread</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In Java, a thread is an object of the class </a:t>
            </a:r>
            <a:r>
              <a:rPr lang="en-US" sz="2800" b="1" smtClean="0">
                <a:solidFill>
                  <a:srgbClr val="034CA1"/>
                </a:solidFill>
                <a:latin typeface="Courier New" pitchFamily="49" charset="0"/>
              </a:rPr>
              <a:t>Thread</a:t>
            </a:r>
          </a:p>
          <a:p>
            <a:pPr eaLnBrk="1" hangingPunct="1">
              <a:lnSpc>
                <a:spcPct val="90000"/>
              </a:lnSpc>
            </a:pPr>
            <a:r>
              <a:rPr lang="en-US" sz="2800" smtClean="0"/>
              <a:t>Usually, a derived class of </a:t>
            </a:r>
            <a:r>
              <a:rPr lang="en-US" sz="2800" b="1" smtClean="0">
                <a:solidFill>
                  <a:srgbClr val="034CA1"/>
                </a:solidFill>
                <a:latin typeface="Courier New" pitchFamily="49" charset="0"/>
              </a:rPr>
              <a:t>Thread</a:t>
            </a:r>
            <a:r>
              <a:rPr lang="en-US" sz="2800" smtClean="0"/>
              <a:t> is used to program a thread</a:t>
            </a:r>
          </a:p>
          <a:p>
            <a:pPr lvl="1" eaLnBrk="1" hangingPunct="1">
              <a:lnSpc>
                <a:spcPct val="90000"/>
              </a:lnSpc>
            </a:pPr>
            <a:r>
              <a:rPr lang="en-US" sz="2400" smtClean="0"/>
              <a:t>The methods </a:t>
            </a:r>
            <a:r>
              <a:rPr lang="en-US" sz="2400" b="1" smtClean="0">
                <a:solidFill>
                  <a:srgbClr val="034CA1"/>
                </a:solidFill>
                <a:latin typeface="Courier New" pitchFamily="49" charset="0"/>
              </a:rPr>
              <a:t>run</a:t>
            </a:r>
            <a:r>
              <a:rPr lang="en-US" sz="2400" smtClean="0"/>
              <a:t> and </a:t>
            </a:r>
            <a:r>
              <a:rPr lang="en-US" sz="2400" b="1" smtClean="0">
                <a:solidFill>
                  <a:srgbClr val="034CA1"/>
                </a:solidFill>
                <a:latin typeface="Courier New" pitchFamily="49" charset="0"/>
              </a:rPr>
              <a:t>start</a:t>
            </a:r>
            <a:r>
              <a:rPr lang="en-US" sz="2400" smtClean="0"/>
              <a:t> are inherited from </a:t>
            </a:r>
            <a:r>
              <a:rPr lang="en-US" sz="2400" b="1" smtClean="0">
                <a:solidFill>
                  <a:srgbClr val="034CA1"/>
                </a:solidFill>
                <a:latin typeface="Courier New" pitchFamily="49" charset="0"/>
              </a:rPr>
              <a:t>Thread</a:t>
            </a:r>
            <a:endParaRPr lang="en-US" sz="2400" smtClean="0"/>
          </a:p>
          <a:p>
            <a:pPr lvl="1" eaLnBrk="1" hangingPunct="1">
              <a:lnSpc>
                <a:spcPct val="90000"/>
              </a:lnSpc>
            </a:pPr>
            <a:r>
              <a:rPr lang="en-US" sz="2400" smtClean="0"/>
              <a:t>The derived class overrides the method </a:t>
            </a:r>
            <a:r>
              <a:rPr lang="en-US" sz="2400" b="1" smtClean="0">
                <a:solidFill>
                  <a:srgbClr val="034CA1"/>
                </a:solidFill>
                <a:latin typeface="Courier New" pitchFamily="49" charset="0"/>
              </a:rPr>
              <a:t>run</a:t>
            </a:r>
            <a:r>
              <a:rPr lang="en-US" sz="2400" smtClean="0"/>
              <a:t> to program the thread</a:t>
            </a:r>
          </a:p>
          <a:p>
            <a:pPr lvl="1" eaLnBrk="1" hangingPunct="1">
              <a:lnSpc>
                <a:spcPct val="90000"/>
              </a:lnSpc>
            </a:pPr>
            <a:r>
              <a:rPr lang="en-US" sz="2400" smtClean="0"/>
              <a:t>The method </a:t>
            </a:r>
            <a:r>
              <a:rPr lang="en-US" sz="2400" b="1" smtClean="0">
                <a:solidFill>
                  <a:srgbClr val="034CA1"/>
                </a:solidFill>
                <a:latin typeface="Courier New" pitchFamily="49" charset="0"/>
              </a:rPr>
              <a:t>start</a:t>
            </a:r>
            <a:r>
              <a:rPr lang="en-US" sz="2400" smtClean="0"/>
              <a:t> initiates the thread processing and invokes the </a:t>
            </a:r>
            <a:r>
              <a:rPr lang="en-US" sz="2400" b="1" smtClean="0">
                <a:solidFill>
                  <a:srgbClr val="034CA1"/>
                </a:solidFill>
                <a:latin typeface="Courier New" pitchFamily="49" charset="0"/>
              </a:rPr>
              <a:t>run</a:t>
            </a:r>
            <a:r>
              <a:rPr lang="en-US" sz="2400" smtClean="0"/>
              <a:t> method</a:t>
            </a:r>
          </a:p>
        </p:txBody>
      </p:sp>
      <p:sp>
        <p:nvSpPr>
          <p:cNvPr id="6" name="Slide Number Placeholder 5"/>
          <p:cNvSpPr>
            <a:spLocks noGrp="1"/>
          </p:cNvSpPr>
          <p:nvPr>
            <p:ph type="sldNum" sz="quarter" idx="11"/>
          </p:nvPr>
        </p:nvSpPr>
        <p:spPr/>
        <p:txBody>
          <a:bodyPr/>
          <a:lstStyle/>
          <a:p>
            <a:pPr>
              <a:defRPr/>
            </a:pPr>
            <a:r>
              <a:rPr lang="en-US"/>
              <a:t>19-</a:t>
            </a:r>
            <a:fld id="{237F793B-ECBA-4E9C-B2DB-C7BE8B8DC9D8}" type="slidenum">
              <a:rPr lang="en-US"/>
              <a:pPr>
                <a:defRPr/>
              </a:pPr>
              <a:t>17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smtClean="0"/>
              <a:t>A Multithreaded Program that Fixes a Nonresponsive GUI</a:t>
            </a:r>
          </a:p>
        </p:txBody>
      </p:sp>
      <p:sp>
        <p:nvSpPr>
          <p:cNvPr id="30723" name="Rectangle 3"/>
          <p:cNvSpPr>
            <a:spLocks noGrp="1" noChangeArrowheads="1"/>
          </p:cNvSpPr>
          <p:nvPr>
            <p:ph type="body" idx="1"/>
          </p:nvPr>
        </p:nvSpPr>
        <p:spPr/>
        <p:txBody>
          <a:bodyPr/>
          <a:lstStyle/>
          <a:p>
            <a:pPr eaLnBrk="1" hangingPunct="1">
              <a:lnSpc>
                <a:spcPct val="90000"/>
              </a:lnSpc>
            </a:pPr>
            <a:r>
              <a:rPr lang="en-US" sz="2400" smtClean="0"/>
              <a:t>The following program uses a main thread and a second thread to fix the nonresponsive GUI</a:t>
            </a:r>
          </a:p>
          <a:p>
            <a:pPr lvl="1" eaLnBrk="1" hangingPunct="1">
              <a:lnSpc>
                <a:spcPct val="90000"/>
              </a:lnSpc>
            </a:pPr>
            <a:r>
              <a:rPr lang="en-US" sz="2000" smtClean="0"/>
              <a:t>It creates an inner class </a:t>
            </a:r>
            <a:r>
              <a:rPr lang="en-US" sz="2000" b="1" smtClean="0">
                <a:solidFill>
                  <a:srgbClr val="034CA1"/>
                </a:solidFill>
                <a:latin typeface="Courier New" pitchFamily="49" charset="0"/>
              </a:rPr>
              <a:t>Packer</a:t>
            </a:r>
            <a:r>
              <a:rPr lang="en-US" sz="2000" smtClean="0"/>
              <a:t> that is a derived class of </a:t>
            </a:r>
            <a:r>
              <a:rPr lang="en-US" sz="2000" b="1" smtClean="0">
                <a:solidFill>
                  <a:srgbClr val="034CA1"/>
                </a:solidFill>
                <a:latin typeface="Courier New" pitchFamily="49" charset="0"/>
              </a:rPr>
              <a:t>Thread</a:t>
            </a:r>
          </a:p>
          <a:p>
            <a:pPr lvl="1" eaLnBrk="1" hangingPunct="1">
              <a:lnSpc>
                <a:spcPct val="90000"/>
              </a:lnSpc>
            </a:pPr>
            <a:r>
              <a:rPr lang="en-US" sz="2000" smtClean="0"/>
              <a:t>The method </a:t>
            </a:r>
            <a:r>
              <a:rPr lang="en-US" sz="2000" b="1" smtClean="0">
                <a:solidFill>
                  <a:srgbClr val="034CA1"/>
                </a:solidFill>
                <a:latin typeface="Courier New" pitchFamily="49" charset="0"/>
              </a:rPr>
              <a:t>run</a:t>
            </a:r>
            <a:r>
              <a:rPr lang="en-US" sz="2000" smtClean="0"/>
              <a:t> is defined in the same way as the previous method </a:t>
            </a:r>
            <a:r>
              <a:rPr lang="en-US" sz="2000" b="1" smtClean="0">
                <a:solidFill>
                  <a:srgbClr val="034CA1"/>
                </a:solidFill>
                <a:latin typeface="Courier New" pitchFamily="49" charset="0"/>
              </a:rPr>
              <a:t>fill</a:t>
            </a:r>
          </a:p>
          <a:p>
            <a:pPr lvl="1" eaLnBrk="1" hangingPunct="1">
              <a:lnSpc>
                <a:spcPct val="90000"/>
              </a:lnSpc>
            </a:pPr>
            <a:r>
              <a:rPr lang="en-US" sz="2000" smtClean="0"/>
              <a:t>Instead of invoking </a:t>
            </a:r>
            <a:r>
              <a:rPr lang="en-US" sz="2000" b="1" smtClean="0">
                <a:solidFill>
                  <a:srgbClr val="034CA1"/>
                </a:solidFill>
                <a:latin typeface="Courier New" pitchFamily="49" charset="0"/>
              </a:rPr>
              <a:t>fill</a:t>
            </a:r>
            <a:r>
              <a:rPr lang="en-US" sz="2000" smtClean="0"/>
              <a:t>, the </a:t>
            </a:r>
            <a:r>
              <a:rPr lang="en-US" sz="2000" b="1" smtClean="0">
                <a:solidFill>
                  <a:srgbClr val="034CA1"/>
                </a:solidFill>
                <a:latin typeface="Courier New" pitchFamily="49" charset="0"/>
              </a:rPr>
              <a:t>actionPerformed</a:t>
            </a:r>
            <a:r>
              <a:rPr lang="en-US" sz="2000" smtClean="0"/>
              <a:t> method now creates an instance of </a:t>
            </a:r>
            <a:r>
              <a:rPr lang="en-US" sz="2000" b="1" smtClean="0">
                <a:solidFill>
                  <a:srgbClr val="034CA1"/>
                </a:solidFill>
                <a:latin typeface="Courier New" pitchFamily="49" charset="0"/>
              </a:rPr>
              <a:t>Packer</a:t>
            </a:r>
            <a:r>
              <a:rPr lang="en-US" sz="2000" smtClean="0"/>
              <a:t>, a new independent thread named </a:t>
            </a:r>
            <a:r>
              <a:rPr lang="en-US" sz="2000" b="1" smtClean="0">
                <a:solidFill>
                  <a:srgbClr val="034CA1"/>
                </a:solidFill>
                <a:latin typeface="Courier New" pitchFamily="49" charset="0"/>
              </a:rPr>
              <a:t>packerThread</a:t>
            </a:r>
          </a:p>
          <a:p>
            <a:pPr lvl="1" eaLnBrk="1" hangingPunct="1">
              <a:lnSpc>
                <a:spcPct val="90000"/>
              </a:lnSpc>
            </a:pPr>
            <a:r>
              <a:rPr lang="en-US" sz="2000" smtClean="0"/>
              <a:t>The </a:t>
            </a:r>
            <a:r>
              <a:rPr lang="en-US" sz="2000" b="1" smtClean="0">
                <a:solidFill>
                  <a:srgbClr val="034CA1"/>
                </a:solidFill>
                <a:latin typeface="Courier New" pitchFamily="49" charset="0"/>
              </a:rPr>
              <a:t>packerThread</a:t>
            </a:r>
            <a:r>
              <a:rPr lang="en-US" sz="2000" smtClean="0"/>
              <a:t> object then invokes its </a:t>
            </a:r>
            <a:r>
              <a:rPr lang="en-US" sz="2000" b="1" smtClean="0">
                <a:solidFill>
                  <a:srgbClr val="034CA1"/>
                </a:solidFill>
                <a:latin typeface="Courier New" pitchFamily="49" charset="0"/>
              </a:rPr>
              <a:t>start</a:t>
            </a:r>
            <a:r>
              <a:rPr lang="en-US" sz="2000" smtClean="0"/>
              <a:t> method</a:t>
            </a:r>
          </a:p>
          <a:p>
            <a:pPr lvl="1" eaLnBrk="1" hangingPunct="1">
              <a:lnSpc>
                <a:spcPct val="90000"/>
              </a:lnSpc>
            </a:pPr>
            <a:r>
              <a:rPr lang="en-US" sz="2000" smtClean="0"/>
              <a:t>The </a:t>
            </a:r>
            <a:r>
              <a:rPr lang="en-US" sz="2000" b="1" smtClean="0">
                <a:solidFill>
                  <a:srgbClr val="034CA1"/>
                </a:solidFill>
                <a:latin typeface="Courier New" pitchFamily="49" charset="0"/>
              </a:rPr>
              <a:t>start</a:t>
            </a:r>
            <a:r>
              <a:rPr lang="en-US" sz="2000" smtClean="0"/>
              <a:t> method initiates processing and invokes </a:t>
            </a:r>
            <a:r>
              <a:rPr lang="en-US" sz="2000" b="1" smtClean="0">
                <a:solidFill>
                  <a:srgbClr val="034CA1"/>
                </a:solidFill>
                <a:latin typeface="Courier New" pitchFamily="49" charset="0"/>
              </a:rPr>
              <a:t>run</a:t>
            </a:r>
          </a:p>
        </p:txBody>
      </p:sp>
      <p:sp>
        <p:nvSpPr>
          <p:cNvPr id="6" name="Slide Number Placeholder 5"/>
          <p:cNvSpPr>
            <a:spLocks noGrp="1"/>
          </p:cNvSpPr>
          <p:nvPr>
            <p:ph type="sldNum" sz="quarter" idx="11"/>
          </p:nvPr>
        </p:nvSpPr>
        <p:spPr/>
        <p:txBody>
          <a:bodyPr/>
          <a:lstStyle/>
          <a:p>
            <a:pPr>
              <a:defRPr/>
            </a:pPr>
            <a:r>
              <a:rPr lang="en-US"/>
              <a:t>19-</a:t>
            </a:r>
            <a:fld id="{B45D3107-52F1-4199-8BAF-DFB16F0C4583}" type="slidenum">
              <a:rPr lang="en-US"/>
              <a:pPr>
                <a:defRPr/>
              </a:pPr>
              <a:t>18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200" smtClean="0"/>
              <a:t>Threaded Version of </a:t>
            </a:r>
            <a:r>
              <a:rPr lang="en-US" sz="3200" b="1" smtClean="0">
                <a:latin typeface="Courier New" pitchFamily="49" charset="0"/>
              </a:rPr>
              <a:t>FillDemo </a:t>
            </a:r>
            <a:r>
              <a:rPr lang="en-US" sz="3200" smtClean="0"/>
              <a:t>(Part 1 of 6)</a:t>
            </a:r>
          </a:p>
        </p:txBody>
      </p:sp>
      <p:sp>
        <p:nvSpPr>
          <p:cNvPr id="6" name="Slide Number Placeholder 5"/>
          <p:cNvSpPr>
            <a:spLocks noGrp="1"/>
          </p:cNvSpPr>
          <p:nvPr>
            <p:ph type="sldNum" sz="quarter" idx="11"/>
          </p:nvPr>
        </p:nvSpPr>
        <p:spPr/>
        <p:txBody>
          <a:bodyPr/>
          <a:lstStyle/>
          <a:p>
            <a:pPr>
              <a:defRPr/>
            </a:pPr>
            <a:r>
              <a:rPr lang="en-US"/>
              <a:t>19-</a:t>
            </a:r>
            <a:fld id="{8019156D-9EB0-4486-89CA-6EF11A873503}"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31749" name="TextBox 8"/>
          <p:cNvSpPr txBox="1">
            <a:spLocks noChangeArrowheads="1"/>
          </p:cNvSpPr>
          <p:nvPr/>
        </p:nvSpPr>
        <p:spPr bwMode="auto">
          <a:xfrm>
            <a:off x="1219200" y="4343400"/>
            <a:ext cx="6477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rPr>
              <a:t>The GUI produced is identical to the GUI produced by Display 19.1 except that in this version the close window button works even while the circles are being drawn, so you can end the GUI early if you get bored.</a:t>
            </a:r>
          </a:p>
        </p:txBody>
      </p:sp>
      <p:pic>
        <p:nvPicPr>
          <p:cNvPr id="317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79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Multithreading</a:t>
            </a:r>
          </a:p>
        </p:txBody>
      </p:sp>
      <p:sp>
        <p:nvSpPr>
          <p:cNvPr id="14339" name="Rectangle 3"/>
          <p:cNvSpPr>
            <a:spLocks noGrp="1" noChangeArrowheads="1"/>
          </p:cNvSpPr>
          <p:nvPr>
            <p:ph type="body" idx="1"/>
          </p:nvPr>
        </p:nvSpPr>
        <p:spPr>
          <a:xfrm>
            <a:off x="914400" y="1676400"/>
            <a:ext cx="7620000" cy="4038600"/>
          </a:xfrm>
        </p:spPr>
        <p:txBody>
          <a:bodyPr/>
          <a:lstStyle/>
          <a:p>
            <a:pPr eaLnBrk="1" hangingPunct="1">
              <a:lnSpc>
                <a:spcPct val="90000"/>
              </a:lnSpc>
            </a:pPr>
            <a:r>
              <a:rPr lang="en-US" sz="2400" smtClean="0"/>
              <a:t>In Java, programs can have multiple threads</a:t>
            </a:r>
          </a:p>
          <a:p>
            <a:pPr lvl="1" eaLnBrk="1" hangingPunct="1">
              <a:lnSpc>
                <a:spcPct val="90000"/>
              </a:lnSpc>
            </a:pPr>
            <a:r>
              <a:rPr lang="en-US" sz="2000" smtClean="0"/>
              <a:t>A </a:t>
            </a:r>
            <a:r>
              <a:rPr lang="en-US" sz="2000" i="1" smtClean="0"/>
              <a:t>thread </a:t>
            </a:r>
            <a:r>
              <a:rPr lang="en-US" sz="2000" smtClean="0"/>
              <a:t>is a separate computation process</a:t>
            </a:r>
          </a:p>
          <a:p>
            <a:pPr eaLnBrk="1" hangingPunct="1">
              <a:lnSpc>
                <a:spcPct val="90000"/>
              </a:lnSpc>
            </a:pPr>
            <a:r>
              <a:rPr lang="en-US" sz="2400" smtClean="0"/>
              <a:t>Threads are often thought of as computations that run in parallel</a:t>
            </a:r>
          </a:p>
          <a:p>
            <a:pPr lvl="1" eaLnBrk="1" hangingPunct="1">
              <a:lnSpc>
                <a:spcPct val="90000"/>
              </a:lnSpc>
            </a:pPr>
            <a:r>
              <a:rPr lang="en-US" sz="2000" smtClean="0"/>
              <a:t>Although they usually do not really execute in parallel</a:t>
            </a:r>
          </a:p>
          <a:p>
            <a:pPr lvl="1" eaLnBrk="1" hangingPunct="1">
              <a:lnSpc>
                <a:spcPct val="90000"/>
              </a:lnSpc>
            </a:pPr>
            <a:r>
              <a:rPr lang="en-US" sz="2000" smtClean="0"/>
              <a:t>Instead, the computer switches resources between threads so that each one does a little bit of computing in turn</a:t>
            </a:r>
          </a:p>
          <a:p>
            <a:pPr eaLnBrk="1" hangingPunct="1">
              <a:lnSpc>
                <a:spcPct val="90000"/>
              </a:lnSpc>
            </a:pPr>
            <a:r>
              <a:rPr lang="en-US" sz="2400" smtClean="0"/>
              <a:t>Modern operating systems allow more than one program to run at the same time</a:t>
            </a:r>
          </a:p>
          <a:p>
            <a:pPr lvl="1" eaLnBrk="1" hangingPunct="1">
              <a:lnSpc>
                <a:spcPct val="90000"/>
              </a:lnSpc>
            </a:pPr>
            <a:r>
              <a:rPr lang="en-US" sz="2000" smtClean="0"/>
              <a:t>An operating system uses threads to do this</a:t>
            </a:r>
          </a:p>
        </p:txBody>
      </p:sp>
      <p:sp>
        <p:nvSpPr>
          <p:cNvPr id="6" name="Slide Number Placeholder 5"/>
          <p:cNvSpPr>
            <a:spLocks noGrp="1"/>
          </p:cNvSpPr>
          <p:nvPr>
            <p:ph type="sldNum" sz="quarter" idx="11"/>
          </p:nvPr>
        </p:nvSpPr>
        <p:spPr/>
        <p:txBody>
          <a:bodyPr/>
          <a:lstStyle/>
          <a:p>
            <a:pPr>
              <a:defRPr/>
            </a:pPr>
            <a:r>
              <a:rPr lang="en-US"/>
              <a:t>19-</a:t>
            </a:r>
            <a:fld id="{213916BE-57BA-4BD0-8494-80D3D4F61E76}"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smtClean="0"/>
              <a:t>Threaded Version of </a:t>
            </a:r>
            <a:r>
              <a:rPr lang="en-US" sz="3200" b="1" smtClean="0">
                <a:latin typeface="Courier New" pitchFamily="49" charset="0"/>
              </a:rPr>
              <a:t>FillDemo </a:t>
            </a:r>
            <a:r>
              <a:rPr lang="en-US" sz="3200" smtClean="0"/>
              <a:t>(Part 2 of 6)</a:t>
            </a:r>
          </a:p>
        </p:txBody>
      </p:sp>
      <p:sp>
        <p:nvSpPr>
          <p:cNvPr id="6" name="Slide Number Placeholder 5"/>
          <p:cNvSpPr>
            <a:spLocks noGrp="1"/>
          </p:cNvSpPr>
          <p:nvPr>
            <p:ph type="sldNum" sz="quarter" idx="11"/>
          </p:nvPr>
        </p:nvSpPr>
        <p:spPr/>
        <p:txBody>
          <a:bodyPr/>
          <a:lstStyle/>
          <a:p>
            <a:pPr>
              <a:defRPr/>
            </a:pPr>
            <a:r>
              <a:rPr lang="en-US"/>
              <a:t>19-</a:t>
            </a:r>
            <a:fld id="{CCAD3C25-AE6A-4662-8C85-EF73468990B9}"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52550"/>
            <a:ext cx="7637463"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smtClean="0"/>
              <a:t>Threaded Version of </a:t>
            </a:r>
            <a:r>
              <a:rPr lang="en-US" sz="3200" b="1" smtClean="0">
                <a:latin typeface="Courier New" pitchFamily="49" charset="0"/>
              </a:rPr>
              <a:t>FillDemo </a:t>
            </a:r>
            <a:r>
              <a:rPr lang="en-US" sz="3200" smtClean="0"/>
              <a:t>(Part 3 of 6)</a:t>
            </a:r>
          </a:p>
        </p:txBody>
      </p:sp>
      <p:sp>
        <p:nvSpPr>
          <p:cNvPr id="6" name="Slide Number Placeholder 5"/>
          <p:cNvSpPr>
            <a:spLocks noGrp="1"/>
          </p:cNvSpPr>
          <p:nvPr>
            <p:ph type="sldNum" sz="quarter" idx="11"/>
          </p:nvPr>
        </p:nvSpPr>
        <p:spPr/>
        <p:txBody>
          <a:bodyPr/>
          <a:lstStyle/>
          <a:p>
            <a:pPr>
              <a:defRPr/>
            </a:pPr>
            <a:r>
              <a:rPr lang="en-US"/>
              <a:t>19-</a:t>
            </a:r>
            <a:fld id="{993AA842-5003-4416-84FC-BA394779E218}"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662113"/>
            <a:ext cx="73898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smtClean="0"/>
              <a:t>Threaded Version of </a:t>
            </a:r>
            <a:r>
              <a:rPr lang="en-US" sz="3200" b="1" smtClean="0">
                <a:latin typeface="Courier New" pitchFamily="49" charset="0"/>
              </a:rPr>
              <a:t>FillDemo </a:t>
            </a:r>
            <a:r>
              <a:rPr lang="en-US" sz="3200" smtClean="0"/>
              <a:t>(Part 4 of 6)</a:t>
            </a:r>
          </a:p>
        </p:txBody>
      </p:sp>
      <p:sp>
        <p:nvSpPr>
          <p:cNvPr id="6" name="Slide Number Placeholder 5"/>
          <p:cNvSpPr>
            <a:spLocks noGrp="1"/>
          </p:cNvSpPr>
          <p:nvPr>
            <p:ph type="sldNum" sz="quarter" idx="11"/>
          </p:nvPr>
        </p:nvSpPr>
        <p:spPr/>
        <p:txBody>
          <a:bodyPr/>
          <a:lstStyle/>
          <a:p>
            <a:pPr>
              <a:defRPr/>
            </a:pPr>
            <a:r>
              <a:rPr lang="en-US"/>
              <a:t>19-</a:t>
            </a:r>
            <a:fld id="{3BBB86D2-A387-4863-A6DA-BBEB2E1CF5D4}"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700213"/>
            <a:ext cx="772318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smtClean="0"/>
              <a:t>Threaded Version of </a:t>
            </a:r>
            <a:r>
              <a:rPr lang="en-US" sz="3200" b="1" smtClean="0">
                <a:latin typeface="Courier New" pitchFamily="49" charset="0"/>
              </a:rPr>
              <a:t>FillDemo </a:t>
            </a:r>
            <a:r>
              <a:rPr lang="en-US" sz="3200" smtClean="0"/>
              <a:t>(Part 5 of 6)</a:t>
            </a:r>
          </a:p>
        </p:txBody>
      </p:sp>
      <p:sp>
        <p:nvSpPr>
          <p:cNvPr id="6" name="Slide Number Placeholder 5"/>
          <p:cNvSpPr>
            <a:spLocks noGrp="1"/>
          </p:cNvSpPr>
          <p:nvPr>
            <p:ph type="sldNum" sz="quarter" idx="11"/>
          </p:nvPr>
        </p:nvSpPr>
        <p:spPr/>
        <p:txBody>
          <a:bodyPr/>
          <a:lstStyle/>
          <a:p>
            <a:pPr>
              <a:defRPr/>
            </a:pPr>
            <a:r>
              <a:rPr lang="en-US"/>
              <a:t>19-</a:t>
            </a:r>
            <a:fld id="{BA740AC7-D6FB-44AF-9592-696BD0C47784}"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05013"/>
            <a:ext cx="778986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smtClean="0"/>
              <a:t>Threaded Version of </a:t>
            </a:r>
            <a:r>
              <a:rPr lang="en-US" sz="3200" b="1" smtClean="0">
                <a:latin typeface="Courier New" pitchFamily="49" charset="0"/>
              </a:rPr>
              <a:t>FillDemo </a:t>
            </a:r>
            <a:r>
              <a:rPr lang="en-US" sz="3200" smtClean="0"/>
              <a:t>(Part 6 of 6)</a:t>
            </a:r>
          </a:p>
        </p:txBody>
      </p:sp>
      <p:sp>
        <p:nvSpPr>
          <p:cNvPr id="6" name="Slide Number Placeholder 5"/>
          <p:cNvSpPr>
            <a:spLocks noGrp="1"/>
          </p:cNvSpPr>
          <p:nvPr>
            <p:ph type="sldNum" sz="quarter" idx="11"/>
          </p:nvPr>
        </p:nvSpPr>
        <p:spPr/>
        <p:txBody>
          <a:bodyPr/>
          <a:lstStyle/>
          <a:p>
            <a:pPr>
              <a:defRPr/>
            </a:pPr>
            <a:r>
              <a:rPr lang="en-US"/>
              <a:t>19-</a:t>
            </a:r>
            <a:fld id="{072B2773-A80F-4F6D-B1B6-858B1630216A}" type="slidenum">
              <a:rPr lang="en-US"/>
              <a:pPr>
                <a:defRPr/>
              </a:pPr>
              <a:t>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90675"/>
            <a:ext cx="77898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Runnable</a:t>
            </a:r>
            <a:r>
              <a:rPr lang="en-US" smtClean="0"/>
              <a:t> Interface</a:t>
            </a:r>
          </a:p>
        </p:txBody>
      </p:sp>
      <p:sp>
        <p:nvSpPr>
          <p:cNvPr id="37891" name="Rectangle 3"/>
          <p:cNvSpPr>
            <a:spLocks noGrp="1" noChangeArrowheads="1"/>
          </p:cNvSpPr>
          <p:nvPr>
            <p:ph type="body" idx="1"/>
          </p:nvPr>
        </p:nvSpPr>
        <p:spPr/>
        <p:txBody>
          <a:bodyPr/>
          <a:lstStyle/>
          <a:p>
            <a:pPr eaLnBrk="1" hangingPunct="1"/>
            <a:r>
              <a:rPr lang="en-US" sz="2800" smtClean="0"/>
              <a:t>Another way to create a thread is to have a class implement the </a:t>
            </a:r>
            <a:r>
              <a:rPr lang="en-US" sz="2800" b="1" smtClean="0">
                <a:solidFill>
                  <a:srgbClr val="034CA1"/>
                </a:solidFill>
                <a:latin typeface="Courier New" pitchFamily="49" charset="0"/>
              </a:rPr>
              <a:t>Runnable</a:t>
            </a:r>
            <a:r>
              <a:rPr lang="en-US" sz="2800" smtClean="0"/>
              <a:t> interface</a:t>
            </a:r>
          </a:p>
          <a:p>
            <a:pPr lvl="1" eaLnBrk="1" hangingPunct="1"/>
            <a:r>
              <a:rPr lang="en-US" sz="2400" smtClean="0"/>
              <a:t>The </a:t>
            </a:r>
            <a:r>
              <a:rPr lang="en-US" sz="2400" b="1" smtClean="0">
                <a:solidFill>
                  <a:srgbClr val="034CA1"/>
                </a:solidFill>
                <a:latin typeface="Courier New" pitchFamily="49" charset="0"/>
              </a:rPr>
              <a:t>Runnable</a:t>
            </a:r>
            <a:r>
              <a:rPr lang="en-US" sz="2400" smtClean="0"/>
              <a:t> interface has one method heading:</a:t>
            </a:r>
          </a:p>
          <a:p>
            <a:pPr lvl="2" eaLnBrk="1" hangingPunct="1">
              <a:buFontTx/>
              <a:buNone/>
            </a:pPr>
            <a:r>
              <a:rPr lang="en-US" sz="2000" b="1" smtClean="0">
                <a:solidFill>
                  <a:srgbClr val="034CA1"/>
                </a:solidFill>
                <a:latin typeface="Courier New" pitchFamily="49" charset="0"/>
              </a:rPr>
              <a:t>public void run();</a:t>
            </a:r>
          </a:p>
          <a:p>
            <a:pPr eaLnBrk="1" hangingPunct="1"/>
            <a:r>
              <a:rPr lang="en-US" sz="2800" smtClean="0"/>
              <a:t>A class that implements </a:t>
            </a:r>
            <a:r>
              <a:rPr lang="en-US" sz="2800" b="1" smtClean="0">
                <a:solidFill>
                  <a:srgbClr val="034CA1"/>
                </a:solidFill>
                <a:latin typeface="Courier New" pitchFamily="49" charset="0"/>
              </a:rPr>
              <a:t>Runnable</a:t>
            </a:r>
            <a:r>
              <a:rPr lang="en-US" sz="2800" smtClean="0"/>
              <a:t> must still be run from an instance of </a:t>
            </a:r>
            <a:r>
              <a:rPr lang="en-US" sz="2800" b="1" smtClean="0">
                <a:solidFill>
                  <a:srgbClr val="034CA1"/>
                </a:solidFill>
                <a:latin typeface="Courier New" pitchFamily="49" charset="0"/>
              </a:rPr>
              <a:t>Thread</a:t>
            </a:r>
          </a:p>
          <a:p>
            <a:pPr lvl="1" eaLnBrk="1" hangingPunct="1"/>
            <a:r>
              <a:rPr lang="en-US" sz="2400" smtClean="0"/>
              <a:t>This is usually done by passing the </a:t>
            </a:r>
            <a:r>
              <a:rPr lang="en-US" sz="2400" b="1" smtClean="0">
                <a:solidFill>
                  <a:srgbClr val="034CA1"/>
                </a:solidFill>
                <a:latin typeface="Courier New" pitchFamily="49" charset="0"/>
              </a:rPr>
              <a:t>Runnable</a:t>
            </a:r>
            <a:r>
              <a:rPr lang="en-US" sz="2400" smtClean="0"/>
              <a:t> object as an argument to the thread constructor</a:t>
            </a:r>
          </a:p>
        </p:txBody>
      </p:sp>
      <p:sp>
        <p:nvSpPr>
          <p:cNvPr id="6" name="Slide Number Placeholder 5"/>
          <p:cNvSpPr>
            <a:spLocks noGrp="1"/>
          </p:cNvSpPr>
          <p:nvPr>
            <p:ph type="sldNum" sz="quarter" idx="11"/>
          </p:nvPr>
        </p:nvSpPr>
        <p:spPr/>
        <p:txBody>
          <a:bodyPr/>
          <a:lstStyle/>
          <a:p>
            <a:pPr>
              <a:defRPr/>
            </a:pPr>
            <a:r>
              <a:rPr lang="en-US"/>
              <a:t>19-</a:t>
            </a:r>
            <a:fld id="{D097EC54-EC80-445C-ABAA-26911EE5EEC3}" type="slidenum">
              <a:rPr lang="en-US"/>
              <a:pPr>
                <a:defRPr/>
              </a:pPr>
              <a:t>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smtClean="0"/>
              <a:t>The </a:t>
            </a:r>
            <a:r>
              <a:rPr lang="en-US" sz="3200" b="1" smtClean="0">
                <a:latin typeface="Courier New" pitchFamily="49" charset="0"/>
              </a:rPr>
              <a:t>Runnable</a:t>
            </a:r>
            <a:r>
              <a:rPr lang="en-US" sz="3200" smtClean="0"/>
              <a:t> Interface:  Suggested  Implementation Outline</a:t>
            </a:r>
          </a:p>
        </p:txBody>
      </p:sp>
      <p:sp>
        <p:nvSpPr>
          <p:cNvPr id="38915" name="Rectangle 3"/>
          <p:cNvSpPr>
            <a:spLocks noGrp="1" noChangeArrowheads="1"/>
          </p:cNvSpPr>
          <p:nvPr>
            <p:ph type="body" idx="1"/>
          </p:nvPr>
        </p:nvSpPr>
        <p:spPr>
          <a:xfrm>
            <a:off x="914400" y="1676400"/>
            <a:ext cx="7543800" cy="4419600"/>
          </a:xfrm>
        </p:spPr>
        <p:txBody>
          <a:bodyPr/>
          <a:lstStyle/>
          <a:p>
            <a:pPr eaLnBrk="1" hangingPunct="1">
              <a:lnSpc>
                <a:spcPct val="80000"/>
              </a:lnSpc>
              <a:buFontTx/>
              <a:buNone/>
            </a:pPr>
            <a:r>
              <a:rPr lang="en-US" sz="1800" b="1" smtClean="0">
                <a:solidFill>
                  <a:srgbClr val="034CA1"/>
                </a:solidFill>
                <a:latin typeface="Courier New" pitchFamily="49" charset="0"/>
              </a:rPr>
              <a:t>public class </a:t>
            </a:r>
            <a:r>
              <a:rPr lang="en-US" sz="1800" b="1" i="1" smtClean="0">
                <a:solidFill>
                  <a:srgbClr val="034CA1"/>
                </a:solidFill>
                <a:latin typeface="Courier New" pitchFamily="49" charset="0"/>
              </a:rPr>
              <a:t>ClassToRun</a:t>
            </a:r>
            <a:r>
              <a:rPr lang="en-US" sz="1800" b="1" smtClean="0">
                <a:solidFill>
                  <a:srgbClr val="034CA1"/>
                </a:solidFill>
                <a:latin typeface="Courier New" pitchFamily="49" charset="0"/>
              </a:rPr>
              <a:t> extends </a:t>
            </a:r>
            <a:r>
              <a:rPr lang="en-US" sz="1800" b="1" i="1" smtClean="0">
                <a:solidFill>
                  <a:srgbClr val="034CA1"/>
                </a:solidFill>
                <a:latin typeface="Courier New" pitchFamily="49" charset="0"/>
              </a:rPr>
              <a:t>SomeClass</a:t>
            </a:r>
            <a:r>
              <a:rPr lang="en-US" sz="1800" b="1" smtClean="0">
                <a:solidFill>
                  <a:srgbClr val="034CA1"/>
                </a:solidFill>
                <a:latin typeface="Courier New" pitchFamily="49" charset="0"/>
              </a:rPr>
              <a:t> implements Runnable</a:t>
            </a:r>
          </a:p>
          <a:p>
            <a:pPr eaLnBrk="1" hangingPunct="1">
              <a:lnSpc>
                <a:spcPct val="80000"/>
              </a:lnSpc>
              <a:buFontTx/>
              <a:buNone/>
            </a:pPr>
            <a:r>
              <a:rPr lang="en-US" sz="1800" b="1" smtClean="0">
                <a:solidFill>
                  <a:srgbClr val="034CA1"/>
                </a:solidFill>
                <a:latin typeface="Courier New" pitchFamily="49" charset="0"/>
              </a:rPr>
              <a:t>{ . . .</a:t>
            </a:r>
          </a:p>
          <a:p>
            <a:pPr eaLnBrk="1" hangingPunct="1">
              <a:lnSpc>
                <a:spcPct val="80000"/>
              </a:lnSpc>
              <a:buFontTx/>
              <a:buNone/>
            </a:pPr>
            <a:r>
              <a:rPr lang="en-US" sz="1800" b="1" smtClean="0">
                <a:solidFill>
                  <a:srgbClr val="034CA1"/>
                </a:solidFill>
                <a:latin typeface="Courier New" pitchFamily="49" charset="0"/>
              </a:rPr>
              <a:t>  public void run()</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 Fill this as if </a:t>
            </a:r>
            <a:r>
              <a:rPr lang="en-US" sz="1800" b="1" i="1" smtClean="0">
                <a:solidFill>
                  <a:srgbClr val="034CA1"/>
                </a:solidFill>
                <a:latin typeface="Courier New" pitchFamily="49" charset="0"/>
              </a:rPr>
              <a:t>ClassToRun</a:t>
            </a:r>
          </a:p>
          <a:p>
            <a:pPr eaLnBrk="1" hangingPunct="1">
              <a:lnSpc>
                <a:spcPct val="80000"/>
              </a:lnSpc>
              <a:buFontTx/>
              <a:buNone/>
            </a:pPr>
            <a:r>
              <a:rPr lang="en-US" sz="1800" b="1" smtClean="0">
                <a:solidFill>
                  <a:srgbClr val="034CA1"/>
                </a:solidFill>
                <a:latin typeface="Courier New" pitchFamily="49" charset="0"/>
              </a:rPr>
              <a:t>    // were derived from Thread</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 . .</a:t>
            </a:r>
          </a:p>
          <a:p>
            <a:pPr eaLnBrk="1" hangingPunct="1">
              <a:lnSpc>
                <a:spcPct val="80000"/>
              </a:lnSpc>
              <a:buFontTx/>
              <a:buNone/>
            </a:pPr>
            <a:r>
              <a:rPr lang="en-US" sz="1800" b="1" smtClean="0">
                <a:solidFill>
                  <a:srgbClr val="034CA1"/>
                </a:solidFill>
                <a:latin typeface="Courier New" pitchFamily="49" charset="0"/>
              </a:rPr>
              <a:t>  public void </a:t>
            </a:r>
            <a:r>
              <a:rPr lang="en-US" sz="1800" b="1" i="1" smtClean="0">
                <a:solidFill>
                  <a:srgbClr val="034CA1"/>
                </a:solidFill>
                <a:latin typeface="Courier New" pitchFamily="49" charset="0"/>
              </a:rPr>
              <a:t>startThread</a:t>
            </a:r>
            <a:r>
              <a:rPr lang="en-US" sz="1800" b="1" smtClean="0">
                <a:solidFill>
                  <a:srgbClr val="034CA1"/>
                </a:solidFill>
                <a:latin typeface="Courier New" pitchFamily="49" charset="0"/>
              </a:rPr>
              <a:t>()</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Thread </a:t>
            </a:r>
            <a:r>
              <a:rPr lang="en-US" sz="1800" b="1" i="1" smtClean="0">
                <a:solidFill>
                  <a:srgbClr val="034CA1"/>
                </a:solidFill>
                <a:latin typeface="Courier New" pitchFamily="49" charset="0"/>
              </a:rPr>
              <a:t>theThread</a:t>
            </a:r>
            <a:r>
              <a:rPr lang="en-US" sz="1800" b="1" smtClean="0">
                <a:solidFill>
                  <a:srgbClr val="034CA1"/>
                </a:solidFill>
                <a:latin typeface="Courier New" pitchFamily="49" charset="0"/>
              </a:rPr>
              <a:t> = new Thread(this);</a:t>
            </a:r>
          </a:p>
          <a:p>
            <a:pPr eaLnBrk="1" hangingPunct="1">
              <a:lnSpc>
                <a:spcPct val="80000"/>
              </a:lnSpc>
              <a:buFontTx/>
              <a:buNone/>
            </a:pPr>
            <a:r>
              <a:rPr lang="en-US" sz="1800" b="1" smtClean="0">
                <a:solidFill>
                  <a:srgbClr val="034CA1"/>
                </a:solidFill>
                <a:latin typeface="Courier New" pitchFamily="49" charset="0"/>
              </a:rPr>
              <a:t>    theThread.run();</a:t>
            </a:r>
          </a:p>
          <a:p>
            <a:pPr eaLnBrk="1" hangingPunct="1">
              <a:lnSpc>
                <a:spcPct val="80000"/>
              </a:lnSpc>
              <a:buFontTx/>
              <a:buNone/>
            </a:pPr>
            <a:r>
              <a:rPr lang="en-US" sz="1800" b="1" smtClean="0">
                <a:solidFill>
                  <a:srgbClr val="034CA1"/>
                </a:solidFill>
                <a:latin typeface="Courier New" pitchFamily="49" charset="0"/>
              </a:rPr>
              <a:t>  }</a:t>
            </a:r>
          </a:p>
          <a:p>
            <a:pPr eaLnBrk="1" hangingPunct="1">
              <a:lnSpc>
                <a:spcPct val="80000"/>
              </a:lnSpc>
              <a:buFontTx/>
              <a:buNone/>
            </a:pPr>
            <a:r>
              <a:rPr lang="en-US" sz="1800" b="1" smtClean="0">
                <a:solidFill>
                  <a:srgbClr val="034CA1"/>
                </a:solidFill>
                <a:latin typeface="Courier New" pitchFamily="49" charset="0"/>
              </a:rPr>
              <a:t>  . . .</a:t>
            </a:r>
          </a:p>
          <a:p>
            <a:pPr eaLnBrk="1" hangingPunct="1">
              <a:lnSpc>
                <a:spcPct val="80000"/>
              </a:lnSpc>
              <a:buFontTx/>
              <a:buNone/>
            </a:pPr>
            <a:r>
              <a:rPr lang="en-US" sz="1800" b="1" smtClean="0">
                <a:solidFill>
                  <a:srgbClr val="034CA1"/>
                </a:solidFill>
                <a:latin typeface="Courier New" pitchFamily="49" charset="0"/>
              </a:rPr>
              <a:t>}</a:t>
            </a:r>
          </a:p>
        </p:txBody>
      </p:sp>
      <p:sp>
        <p:nvSpPr>
          <p:cNvPr id="6" name="Slide Number Placeholder 5"/>
          <p:cNvSpPr>
            <a:spLocks noGrp="1"/>
          </p:cNvSpPr>
          <p:nvPr>
            <p:ph type="sldNum" sz="quarter" idx="11"/>
          </p:nvPr>
        </p:nvSpPr>
        <p:spPr/>
        <p:txBody>
          <a:bodyPr/>
          <a:lstStyle/>
          <a:p>
            <a:pPr>
              <a:defRPr/>
            </a:pPr>
            <a:r>
              <a:rPr lang="en-US"/>
              <a:t>19-</a:t>
            </a:r>
            <a:fld id="{AAB2C08D-241B-4CDB-B44E-0F97736E2BAE}" type="slidenum">
              <a:rPr lang="en-US"/>
              <a:pPr>
                <a:defRPr/>
              </a:pPr>
              <a:t>26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1 of 5)</a:t>
            </a:r>
          </a:p>
        </p:txBody>
      </p:sp>
      <p:sp>
        <p:nvSpPr>
          <p:cNvPr id="6" name="Slide Number Placeholder 5"/>
          <p:cNvSpPr>
            <a:spLocks noGrp="1"/>
          </p:cNvSpPr>
          <p:nvPr>
            <p:ph type="sldNum" sz="quarter" idx="11"/>
          </p:nvPr>
        </p:nvSpPr>
        <p:spPr/>
        <p:txBody>
          <a:bodyPr/>
          <a:lstStyle/>
          <a:p>
            <a:pPr>
              <a:defRPr/>
            </a:pPr>
            <a:r>
              <a:rPr lang="en-US"/>
              <a:t>19-</a:t>
            </a:r>
            <a:fld id="{E0147610-8141-4EB7-89F2-2443F4F26EE5}"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78986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2 of 5)</a:t>
            </a:r>
          </a:p>
        </p:txBody>
      </p:sp>
      <p:sp>
        <p:nvSpPr>
          <p:cNvPr id="6" name="Slide Number Placeholder 5"/>
          <p:cNvSpPr>
            <a:spLocks noGrp="1"/>
          </p:cNvSpPr>
          <p:nvPr>
            <p:ph type="sldNum" sz="quarter" idx="11"/>
          </p:nvPr>
        </p:nvSpPr>
        <p:spPr/>
        <p:txBody>
          <a:bodyPr/>
          <a:lstStyle/>
          <a:p>
            <a:pPr>
              <a:defRPr/>
            </a:pPr>
            <a:r>
              <a:rPr lang="en-US"/>
              <a:t>19-</a:t>
            </a:r>
            <a:fld id="{4B162B74-8850-4C4F-AAAD-9D5B14EA599A}" type="slidenum">
              <a:rPr lang="en-US"/>
              <a:pPr>
                <a:defRPr/>
              </a:pPr>
              <a:t>28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04938"/>
            <a:ext cx="7789863"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3 of 5)</a:t>
            </a:r>
          </a:p>
        </p:txBody>
      </p:sp>
      <p:sp>
        <p:nvSpPr>
          <p:cNvPr id="6" name="Slide Number Placeholder 5"/>
          <p:cNvSpPr>
            <a:spLocks noGrp="1"/>
          </p:cNvSpPr>
          <p:nvPr>
            <p:ph type="sldNum" sz="quarter" idx="11"/>
          </p:nvPr>
        </p:nvSpPr>
        <p:spPr/>
        <p:txBody>
          <a:bodyPr/>
          <a:lstStyle/>
          <a:p>
            <a:pPr>
              <a:defRPr/>
            </a:pPr>
            <a:r>
              <a:rPr lang="en-US"/>
              <a:t>19-</a:t>
            </a:r>
            <a:fld id="{3A1C3978-CFD6-4776-A6FD-DDFEAD9BEBB9}"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1933575"/>
            <a:ext cx="76279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latin typeface="Courier New" pitchFamily="49" charset="0"/>
              </a:rPr>
              <a:t>Thread.sleep</a:t>
            </a:r>
          </a:p>
        </p:txBody>
      </p:sp>
      <p:sp>
        <p:nvSpPr>
          <p:cNvPr id="15363" name="Rectangle 3"/>
          <p:cNvSpPr>
            <a:spLocks noGrp="1" noChangeArrowheads="1"/>
          </p:cNvSpPr>
          <p:nvPr>
            <p:ph type="body" idx="1"/>
          </p:nvPr>
        </p:nvSpPr>
        <p:spPr/>
        <p:txBody>
          <a:bodyPr/>
          <a:lstStyle/>
          <a:p>
            <a:pPr eaLnBrk="1" hangingPunct="1">
              <a:lnSpc>
                <a:spcPct val="90000"/>
              </a:lnSpc>
            </a:pPr>
            <a:r>
              <a:rPr lang="en-US" sz="2400" b="1" smtClean="0">
                <a:solidFill>
                  <a:srgbClr val="034CA1"/>
                </a:solidFill>
                <a:latin typeface="Courier New" pitchFamily="49" charset="0"/>
              </a:rPr>
              <a:t>Thread.sleep</a:t>
            </a:r>
            <a:r>
              <a:rPr lang="en-US" sz="2400" smtClean="0"/>
              <a:t> is a static method in the class </a:t>
            </a:r>
            <a:r>
              <a:rPr lang="en-US" sz="2400" b="1" smtClean="0">
                <a:solidFill>
                  <a:srgbClr val="034CA1"/>
                </a:solidFill>
                <a:latin typeface="Courier New" pitchFamily="49" charset="0"/>
              </a:rPr>
              <a:t>Thread</a:t>
            </a:r>
            <a:r>
              <a:rPr lang="en-US" sz="2400" smtClean="0"/>
              <a:t> that pauses the thread that includes the invocation</a:t>
            </a:r>
          </a:p>
          <a:p>
            <a:pPr lvl="1" eaLnBrk="1" hangingPunct="1">
              <a:lnSpc>
                <a:spcPct val="90000"/>
              </a:lnSpc>
            </a:pPr>
            <a:r>
              <a:rPr lang="en-US" sz="2000" smtClean="0"/>
              <a:t>It pauses for the number of milliseconds given as an argument</a:t>
            </a:r>
          </a:p>
          <a:p>
            <a:pPr lvl="1" eaLnBrk="1" hangingPunct="1">
              <a:lnSpc>
                <a:spcPct val="90000"/>
              </a:lnSpc>
            </a:pPr>
            <a:r>
              <a:rPr lang="en-US" sz="2000" smtClean="0"/>
              <a:t>Note that it may be invoked in an ordinary program to insert a pause in the single thread of that program</a:t>
            </a:r>
          </a:p>
          <a:p>
            <a:pPr eaLnBrk="1" hangingPunct="1">
              <a:lnSpc>
                <a:spcPct val="90000"/>
              </a:lnSpc>
            </a:pPr>
            <a:r>
              <a:rPr lang="en-US" sz="2400" smtClean="0"/>
              <a:t>It may throw a checked exception, </a:t>
            </a:r>
            <a:r>
              <a:rPr lang="en-US" sz="2400" b="1" smtClean="0">
                <a:solidFill>
                  <a:srgbClr val="034CA1"/>
                </a:solidFill>
                <a:latin typeface="Courier New" pitchFamily="49" charset="0"/>
              </a:rPr>
              <a:t>InterruptedException</a:t>
            </a:r>
            <a:r>
              <a:rPr lang="en-US" sz="2400" smtClean="0"/>
              <a:t>, which must be caught or declared</a:t>
            </a:r>
          </a:p>
          <a:p>
            <a:pPr lvl="1" eaLnBrk="1" hangingPunct="1">
              <a:lnSpc>
                <a:spcPct val="90000"/>
              </a:lnSpc>
            </a:pPr>
            <a:r>
              <a:rPr lang="en-US" sz="2000" smtClean="0"/>
              <a:t>Both the </a:t>
            </a:r>
            <a:r>
              <a:rPr lang="en-US" sz="2000" b="1" smtClean="0">
                <a:solidFill>
                  <a:srgbClr val="034CA1"/>
                </a:solidFill>
                <a:latin typeface="Courier New" pitchFamily="49" charset="0"/>
              </a:rPr>
              <a:t>Thread</a:t>
            </a:r>
            <a:r>
              <a:rPr lang="en-US" sz="2000" smtClean="0"/>
              <a:t> and </a:t>
            </a:r>
            <a:r>
              <a:rPr lang="en-US" sz="2000" b="1" smtClean="0">
                <a:solidFill>
                  <a:srgbClr val="034CA1"/>
                </a:solidFill>
                <a:latin typeface="Courier New" pitchFamily="49" charset="0"/>
              </a:rPr>
              <a:t>InterruptedException </a:t>
            </a:r>
            <a:r>
              <a:rPr lang="en-US" sz="2000" smtClean="0"/>
              <a:t>classes are in the package </a:t>
            </a:r>
            <a:r>
              <a:rPr lang="en-US" sz="2000" b="1" smtClean="0">
                <a:solidFill>
                  <a:srgbClr val="034CA1"/>
                </a:solidFill>
                <a:latin typeface="Courier New" pitchFamily="49" charset="0"/>
              </a:rPr>
              <a:t>java.lang</a:t>
            </a:r>
            <a:endParaRPr lang="en-US" sz="2000" smtClean="0"/>
          </a:p>
        </p:txBody>
      </p:sp>
      <p:sp>
        <p:nvSpPr>
          <p:cNvPr id="6" name="Slide Number Placeholder 5"/>
          <p:cNvSpPr>
            <a:spLocks noGrp="1"/>
          </p:cNvSpPr>
          <p:nvPr>
            <p:ph type="sldNum" sz="quarter" idx="11"/>
          </p:nvPr>
        </p:nvSpPr>
        <p:spPr/>
        <p:txBody>
          <a:bodyPr/>
          <a:lstStyle/>
          <a:p>
            <a:pPr>
              <a:defRPr/>
            </a:pPr>
            <a:r>
              <a:rPr lang="en-US"/>
              <a:t>19-</a:t>
            </a:r>
            <a:fld id="{A11D4F21-56B0-405D-87F4-44DBB5237D0E}"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4 of 5)</a:t>
            </a:r>
          </a:p>
        </p:txBody>
      </p:sp>
      <p:sp>
        <p:nvSpPr>
          <p:cNvPr id="6" name="Slide Number Placeholder 5"/>
          <p:cNvSpPr>
            <a:spLocks noGrp="1"/>
          </p:cNvSpPr>
          <p:nvPr>
            <p:ph type="sldNum" sz="quarter" idx="11"/>
          </p:nvPr>
        </p:nvSpPr>
        <p:spPr/>
        <p:txBody>
          <a:bodyPr/>
          <a:lstStyle/>
          <a:p>
            <a:pPr>
              <a:defRPr/>
            </a:pPr>
            <a:r>
              <a:rPr lang="en-US"/>
              <a:t>19-</a:t>
            </a:r>
            <a:fld id="{8E415A7B-E153-42D8-B6CD-2437C7E4D349}"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357313"/>
            <a:ext cx="77898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The Runnable Interface (Part 5 of 5)</a:t>
            </a:r>
          </a:p>
        </p:txBody>
      </p:sp>
      <p:sp>
        <p:nvSpPr>
          <p:cNvPr id="6" name="Slide Number Placeholder 5"/>
          <p:cNvSpPr>
            <a:spLocks noGrp="1"/>
          </p:cNvSpPr>
          <p:nvPr>
            <p:ph type="sldNum" sz="quarter" idx="11"/>
          </p:nvPr>
        </p:nvSpPr>
        <p:spPr/>
        <p:txBody>
          <a:bodyPr/>
          <a:lstStyle/>
          <a:p>
            <a:pPr>
              <a:defRPr/>
            </a:pPr>
            <a:r>
              <a:rPr lang="en-US"/>
              <a:t>19-</a:t>
            </a:r>
            <a:fld id="{74E96EA1-848A-47BC-AA5E-4664AFC8055E}" type="slidenum">
              <a:rPr lang="en-US"/>
              <a:pPr>
                <a:defRPr/>
              </a:pPr>
              <a:t>31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78986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Conditions</a:t>
            </a:r>
            <a:endParaRPr lang="en-US" dirty="0"/>
          </a:p>
        </p:txBody>
      </p:sp>
      <p:sp>
        <p:nvSpPr>
          <p:cNvPr id="3" name="Content Placeholder 2"/>
          <p:cNvSpPr>
            <a:spLocks noGrp="1"/>
          </p:cNvSpPr>
          <p:nvPr>
            <p:ph idx="1"/>
          </p:nvPr>
        </p:nvSpPr>
        <p:spPr/>
        <p:txBody>
          <a:bodyPr/>
          <a:lstStyle/>
          <a:p>
            <a:r>
              <a:rPr lang="en-US" dirty="0"/>
              <a:t>When multiple threads change a shared variable it is sometimes possible that the variable will end up with the wrong (and often unpredictable) </a:t>
            </a:r>
            <a:r>
              <a:rPr lang="en-US" dirty="0" smtClean="0"/>
              <a:t>value.</a:t>
            </a:r>
          </a:p>
          <a:p>
            <a:r>
              <a:rPr lang="en-US" dirty="0" smtClean="0"/>
              <a:t>This </a:t>
            </a:r>
            <a:r>
              <a:rPr lang="en-US" dirty="0"/>
              <a:t>is called a race condition because the final value depends on the sequence in which the threads access the shared value</a:t>
            </a:r>
            <a:r>
              <a:rPr lang="en-US" dirty="0" smtClean="0"/>
              <a:t>.</a:t>
            </a:r>
          </a:p>
          <a:p>
            <a:r>
              <a:rPr lang="en-US" dirty="0" smtClean="0"/>
              <a:t>We will use the Counter class to demonstrate a race condition.</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32</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spTree>
    <p:extLst>
      <p:ext uri="{BB962C8B-B14F-4D97-AF65-F5344CB8AC3E}">
        <p14:creationId xmlns:p14="http://schemas.microsoft.com/office/powerpoint/2010/main" val="2907898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 Class</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33</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28" y="1676400"/>
            <a:ext cx="738028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939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 Example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Create </a:t>
            </a:r>
            <a:r>
              <a:rPr lang="en-US" sz="2400" dirty="0"/>
              <a:t>a single instance of the Counter class.</a:t>
            </a:r>
          </a:p>
          <a:p>
            <a:pPr marL="514350" indent="-514350">
              <a:buFont typeface="+mj-lt"/>
              <a:buAutoNum type="arabicPeriod"/>
            </a:pPr>
            <a:r>
              <a:rPr lang="en-US" sz="2400" dirty="0" smtClean="0"/>
              <a:t>Create </a:t>
            </a:r>
            <a:r>
              <a:rPr lang="en-US" sz="2400" dirty="0"/>
              <a:t>an array of many threads (30,000 in the example) where each thread references the single instance of the Counter class.</a:t>
            </a:r>
          </a:p>
          <a:p>
            <a:pPr marL="514350" indent="-514350">
              <a:buFont typeface="+mj-lt"/>
              <a:buAutoNum type="arabicPeriod"/>
            </a:pPr>
            <a:r>
              <a:rPr lang="en-US" sz="2400" dirty="0" smtClean="0"/>
              <a:t>Each </a:t>
            </a:r>
            <a:r>
              <a:rPr lang="en-US" sz="2400" dirty="0"/>
              <a:t>thread runs and invokes the increment() method.</a:t>
            </a:r>
          </a:p>
          <a:p>
            <a:pPr marL="514350" indent="-514350">
              <a:buFont typeface="+mj-lt"/>
              <a:buAutoNum type="arabicPeriod"/>
            </a:pPr>
            <a:r>
              <a:rPr lang="en-US" sz="2400" dirty="0" smtClean="0"/>
              <a:t>Wait </a:t>
            </a:r>
            <a:r>
              <a:rPr lang="en-US" sz="2400" dirty="0"/>
              <a:t>for each thread to finish and then output the value of the counter.  If there were no race conditions then its value should be 30,000.  If there were race conditions then the value will be less than 30,000.</a:t>
            </a:r>
          </a:p>
          <a:p>
            <a:pPr marL="514350" indent="-514350">
              <a:buFont typeface="+mj-lt"/>
              <a:buAutoNum type="arabicPeriod"/>
            </a:pPr>
            <a:endParaRPr lang="en-US" sz="2400"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34</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spTree>
    <p:extLst>
      <p:ext uri="{BB962C8B-B14F-4D97-AF65-F5344CB8AC3E}">
        <p14:creationId xmlns:p14="http://schemas.microsoft.com/office/powerpoint/2010/main" val="3779647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 Test Class (1 of 3)</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35</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2314575"/>
            <a:ext cx="727551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042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 Test Class (2 of 3)</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36</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1138"/>
            <a:ext cx="731361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680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Condition Test Class (3 of 3)</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37</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419225"/>
            <a:ext cx="7456487"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982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Synchronization</a:t>
            </a:r>
            <a:endParaRPr lang="en-US" dirty="0"/>
          </a:p>
        </p:txBody>
      </p:sp>
      <p:sp>
        <p:nvSpPr>
          <p:cNvPr id="3" name="Content Placeholder 2"/>
          <p:cNvSpPr>
            <a:spLocks noGrp="1"/>
          </p:cNvSpPr>
          <p:nvPr>
            <p:ph idx="1"/>
          </p:nvPr>
        </p:nvSpPr>
        <p:spPr/>
        <p:txBody>
          <a:bodyPr/>
          <a:lstStyle/>
          <a:p>
            <a:r>
              <a:rPr lang="en-US" dirty="0"/>
              <a:t>The solution is to make each thread wait so </a:t>
            </a:r>
            <a:r>
              <a:rPr lang="en-US" dirty="0" smtClean="0"/>
              <a:t>only one </a:t>
            </a:r>
            <a:r>
              <a:rPr lang="en-US" dirty="0"/>
              <a:t>thread can run the code </a:t>
            </a:r>
            <a:r>
              <a:rPr lang="en-US" dirty="0" smtClean="0"/>
              <a:t>in increment</a:t>
            </a:r>
            <a:r>
              <a:rPr lang="en-US" dirty="0"/>
              <a:t>() at a </a:t>
            </a:r>
            <a:r>
              <a:rPr lang="en-US" dirty="0" smtClean="0"/>
              <a:t>time.</a:t>
            </a:r>
          </a:p>
          <a:p>
            <a:r>
              <a:rPr lang="en-US" dirty="0"/>
              <a:t>T</a:t>
            </a:r>
            <a:r>
              <a:rPr lang="en-US" dirty="0" smtClean="0"/>
              <a:t>his </a:t>
            </a:r>
            <a:r>
              <a:rPr lang="en-US" dirty="0"/>
              <a:t>section of code is </a:t>
            </a:r>
            <a:r>
              <a:rPr lang="en-US" dirty="0" smtClean="0"/>
              <a:t>called a </a:t>
            </a:r>
            <a:r>
              <a:rPr lang="en-US" b="1" dirty="0"/>
              <a:t>critical region </a:t>
            </a:r>
            <a:r>
              <a:rPr lang="en-US" dirty="0"/>
              <a:t>. Java allows you to add the keyword </a:t>
            </a:r>
            <a:r>
              <a:rPr lang="en-US" b="1" dirty="0">
                <a:solidFill>
                  <a:srgbClr val="0070C0"/>
                </a:solidFill>
              </a:rPr>
              <a:t>synchronized</a:t>
            </a:r>
            <a:r>
              <a:rPr lang="en-US" dirty="0">
                <a:solidFill>
                  <a:srgbClr val="0070C0"/>
                </a:solidFill>
              </a:rPr>
              <a:t> </a:t>
            </a:r>
            <a:r>
              <a:rPr lang="en-US" dirty="0" smtClean="0"/>
              <a:t>around a critical region to enforce that only one thread can run this code at a time.</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38</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spTree>
    <p:extLst>
      <p:ext uri="{BB962C8B-B14F-4D97-AF65-F5344CB8AC3E}">
        <p14:creationId xmlns:p14="http://schemas.microsoft.com/office/powerpoint/2010/main" val="2561409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Synchronized</a:t>
            </a:r>
            <a:endParaRPr lang="en-US" dirty="0"/>
          </a:p>
        </p:txBody>
      </p:sp>
      <p:sp>
        <p:nvSpPr>
          <p:cNvPr id="3" name="Content Placeholder 2"/>
          <p:cNvSpPr>
            <a:spLocks noGrp="1"/>
          </p:cNvSpPr>
          <p:nvPr>
            <p:ph idx="1"/>
          </p:nvPr>
        </p:nvSpPr>
        <p:spPr/>
        <p:txBody>
          <a:bodyPr/>
          <a:lstStyle/>
          <a:p>
            <a:r>
              <a:rPr lang="en-US" dirty="0" smtClean="0"/>
              <a:t>Two solutions:</a:t>
            </a:r>
            <a:endParaRPr lang="en-US" dirty="0"/>
          </a:p>
        </p:txBody>
      </p:sp>
      <p:sp>
        <p:nvSpPr>
          <p:cNvPr id="4" name="Slide Number Placeholder 3"/>
          <p:cNvSpPr>
            <a:spLocks noGrp="1"/>
          </p:cNvSpPr>
          <p:nvPr>
            <p:ph type="sldNum" sz="quarter" idx="11"/>
          </p:nvPr>
        </p:nvSpPr>
        <p:spPr/>
        <p:txBody>
          <a:bodyPr/>
          <a:lstStyle/>
          <a:p>
            <a:pPr>
              <a:defRPr/>
            </a:pPr>
            <a:r>
              <a:rPr lang="en-US" smtClean="0"/>
              <a:t>19-</a:t>
            </a:r>
            <a:fld id="{453CDADA-6C2F-43F9-B446-D4C936042E9A}" type="slidenum">
              <a:rPr lang="en-US" smtClean="0"/>
              <a:pPr>
                <a:defRPr/>
              </a:pPr>
              <a:t>39</a:t>
            </a:fld>
            <a:endParaRPr lang="en-US"/>
          </a:p>
        </p:txBody>
      </p:sp>
      <p:sp>
        <p:nvSpPr>
          <p:cNvPr id="5" name="Footer Placeholder 4"/>
          <p:cNvSpPr>
            <a:spLocks noGrp="1"/>
          </p:cNvSpPr>
          <p:nvPr>
            <p:ph type="ftr" sz="quarter" idx="12"/>
          </p:nvPr>
        </p:nvSpPr>
        <p:spPr/>
        <p:txBody>
          <a:bodyPr/>
          <a:lstStyle/>
          <a:p>
            <a:r>
              <a:rPr lang="en-US" dirty="0" smtClean="0"/>
              <a:t>Copyright © 2016 Pearson Inc. All rights reserved.</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35" y="2962275"/>
            <a:ext cx="35433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235" y="3038475"/>
            <a:ext cx="24384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4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getGraphics</a:t>
            </a:r>
            <a:r>
              <a:rPr lang="en-US" smtClean="0"/>
              <a:t> Method</a:t>
            </a:r>
          </a:p>
        </p:txBody>
      </p:sp>
      <p:sp>
        <p:nvSpPr>
          <p:cNvPr id="16387" name="Rectangle 3"/>
          <p:cNvSpPr>
            <a:spLocks noGrp="1" noChangeArrowheads="1"/>
          </p:cNvSpPr>
          <p:nvPr>
            <p:ph type="body" idx="1"/>
          </p:nvPr>
        </p:nvSpPr>
        <p:spPr/>
        <p:txBody>
          <a:bodyPr/>
          <a:lstStyle/>
          <a:p>
            <a:pPr eaLnBrk="1" hangingPunct="1"/>
            <a:r>
              <a:rPr lang="en-US" smtClean="0"/>
              <a:t>The method </a:t>
            </a:r>
            <a:r>
              <a:rPr lang="en-US" b="1" smtClean="0">
                <a:solidFill>
                  <a:srgbClr val="034CA1"/>
                </a:solidFill>
                <a:latin typeface="Courier New" pitchFamily="49" charset="0"/>
              </a:rPr>
              <a:t>getGraphics</a:t>
            </a:r>
            <a:r>
              <a:rPr lang="en-US" smtClean="0"/>
              <a:t> is an accessor method that returns the associated </a:t>
            </a:r>
            <a:r>
              <a:rPr lang="en-US" b="1" smtClean="0">
                <a:solidFill>
                  <a:srgbClr val="034CA1"/>
                </a:solidFill>
                <a:latin typeface="Courier New" pitchFamily="49" charset="0"/>
              </a:rPr>
              <a:t>Graphics</a:t>
            </a:r>
            <a:r>
              <a:rPr lang="en-US" smtClean="0"/>
              <a:t> object of its calling object</a:t>
            </a:r>
          </a:p>
          <a:p>
            <a:pPr lvl="1" eaLnBrk="1" hangingPunct="1"/>
            <a:r>
              <a:rPr lang="en-US" smtClean="0"/>
              <a:t>Every </a:t>
            </a:r>
            <a:r>
              <a:rPr lang="en-US" b="1" smtClean="0">
                <a:solidFill>
                  <a:srgbClr val="034CA1"/>
                </a:solidFill>
                <a:latin typeface="Courier New" pitchFamily="49" charset="0"/>
              </a:rPr>
              <a:t>JComponent</a:t>
            </a:r>
            <a:r>
              <a:rPr lang="en-US" smtClean="0"/>
              <a:t> has an associated </a:t>
            </a:r>
            <a:r>
              <a:rPr lang="en-US" b="1" smtClean="0">
                <a:solidFill>
                  <a:srgbClr val="034CA1"/>
                </a:solidFill>
                <a:latin typeface="Courier New" pitchFamily="49" charset="0"/>
              </a:rPr>
              <a:t>Graphics</a:t>
            </a:r>
            <a:r>
              <a:rPr lang="en-US" smtClean="0"/>
              <a:t> object</a:t>
            </a:r>
          </a:p>
          <a:p>
            <a:pPr lvl="1" eaLnBrk="1" hangingPunct="1">
              <a:buFontTx/>
              <a:buNone/>
            </a:pPr>
            <a:endParaRPr lang="en-US" sz="1000" smtClean="0"/>
          </a:p>
          <a:p>
            <a:pPr lvl="2" eaLnBrk="1" hangingPunct="1">
              <a:buFontTx/>
              <a:buNone/>
            </a:pPr>
            <a:r>
              <a:rPr lang="en-US" b="1" i="1" smtClean="0">
                <a:solidFill>
                  <a:srgbClr val="034CA1"/>
                </a:solidFill>
                <a:latin typeface="Courier New" pitchFamily="49" charset="0"/>
              </a:rPr>
              <a:t>Component</a:t>
            </a:r>
            <a:r>
              <a:rPr lang="en-US" b="1" smtClean="0">
                <a:solidFill>
                  <a:srgbClr val="034CA1"/>
                </a:solidFill>
                <a:latin typeface="Courier New" pitchFamily="49" charset="0"/>
              </a:rPr>
              <a:t>.getGraphics();</a:t>
            </a:r>
          </a:p>
        </p:txBody>
      </p:sp>
      <p:sp>
        <p:nvSpPr>
          <p:cNvPr id="6" name="Slide Number Placeholder 5"/>
          <p:cNvSpPr>
            <a:spLocks noGrp="1"/>
          </p:cNvSpPr>
          <p:nvPr>
            <p:ph type="sldNum" sz="quarter" idx="11"/>
          </p:nvPr>
        </p:nvSpPr>
        <p:spPr/>
        <p:txBody>
          <a:bodyPr/>
          <a:lstStyle/>
          <a:p>
            <a:pPr>
              <a:defRPr/>
            </a:pPr>
            <a:r>
              <a:rPr lang="en-US"/>
              <a:t>19-</a:t>
            </a:r>
            <a:fld id="{8D1B7594-A7D7-439E-8735-1C8B39A45BAF}"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A Nonresponsive GUI</a:t>
            </a:r>
          </a:p>
        </p:txBody>
      </p:sp>
      <p:sp>
        <p:nvSpPr>
          <p:cNvPr id="17411" name="Rectangle 3"/>
          <p:cNvSpPr>
            <a:spLocks noGrp="1" noChangeArrowheads="1"/>
          </p:cNvSpPr>
          <p:nvPr>
            <p:ph type="body" idx="1"/>
          </p:nvPr>
        </p:nvSpPr>
        <p:spPr/>
        <p:txBody>
          <a:bodyPr/>
          <a:lstStyle/>
          <a:p>
            <a:pPr eaLnBrk="1" hangingPunct="1">
              <a:lnSpc>
                <a:spcPct val="80000"/>
              </a:lnSpc>
            </a:pPr>
            <a:r>
              <a:rPr lang="en-US" sz="2800" smtClean="0"/>
              <a:t>The following program contains a simple GUI that draws circles one after the other when the "Start" button is clicked</a:t>
            </a:r>
          </a:p>
          <a:p>
            <a:pPr lvl="1" eaLnBrk="1" hangingPunct="1">
              <a:lnSpc>
                <a:spcPct val="80000"/>
              </a:lnSpc>
            </a:pPr>
            <a:r>
              <a:rPr lang="en-US" sz="2400" smtClean="0"/>
              <a:t>There is a 1/10 of a second pause between drawing each circle</a:t>
            </a:r>
          </a:p>
          <a:p>
            <a:pPr eaLnBrk="1" hangingPunct="1">
              <a:lnSpc>
                <a:spcPct val="80000"/>
              </a:lnSpc>
            </a:pPr>
            <a:r>
              <a:rPr lang="en-US" sz="2800" smtClean="0"/>
              <a:t>If the close-window button is clicked, nothing happens until the program is finished drawing all its circles</a:t>
            </a:r>
          </a:p>
          <a:p>
            <a:pPr eaLnBrk="1" hangingPunct="1">
              <a:lnSpc>
                <a:spcPct val="80000"/>
              </a:lnSpc>
            </a:pPr>
            <a:r>
              <a:rPr lang="en-US" sz="2800" smtClean="0"/>
              <a:t>Note the use of the </a:t>
            </a:r>
            <a:r>
              <a:rPr lang="en-US" sz="2800" b="1" smtClean="0">
                <a:solidFill>
                  <a:srgbClr val="034CA1"/>
                </a:solidFill>
                <a:latin typeface="Courier New" pitchFamily="49" charset="0"/>
              </a:rPr>
              <a:t>Thread.sleep</a:t>
            </a:r>
            <a:r>
              <a:rPr lang="en-US" sz="2800" smtClean="0"/>
              <a:t> (in the method </a:t>
            </a:r>
            <a:r>
              <a:rPr lang="en-US" sz="2800" b="1" smtClean="0">
                <a:solidFill>
                  <a:srgbClr val="034CA1"/>
                </a:solidFill>
                <a:latin typeface="Courier New" pitchFamily="49" charset="0"/>
              </a:rPr>
              <a:t>doNothing</a:t>
            </a:r>
            <a:r>
              <a:rPr lang="en-US" sz="2800" smtClean="0"/>
              <a:t>) and </a:t>
            </a:r>
            <a:r>
              <a:rPr lang="en-US" sz="2800" b="1" smtClean="0">
                <a:solidFill>
                  <a:srgbClr val="034CA1"/>
                </a:solidFill>
                <a:latin typeface="Courier New" pitchFamily="49" charset="0"/>
              </a:rPr>
              <a:t>getGraphics</a:t>
            </a:r>
            <a:r>
              <a:rPr lang="en-US" sz="2800" smtClean="0"/>
              <a:t> (in the method </a:t>
            </a:r>
            <a:r>
              <a:rPr lang="en-US" sz="2800" b="1" smtClean="0">
                <a:solidFill>
                  <a:srgbClr val="034CA1"/>
                </a:solidFill>
                <a:latin typeface="Courier New" pitchFamily="49" charset="0"/>
              </a:rPr>
              <a:t>fill</a:t>
            </a:r>
            <a:r>
              <a:rPr lang="en-US" sz="2800" smtClean="0"/>
              <a:t>) methods</a:t>
            </a:r>
          </a:p>
        </p:txBody>
      </p:sp>
      <p:sp>
        <p:nvSpPr>
          <p:cNvPr id="6" name="Slide Number Placeholder 5"/>
          <p:cNvSpPr>
            <a:spLocks noGrp="1"/>
          </p:cNvSpPr>
          <p:nvPr>
            <p:ph type="sldNum" sz="quarter" idx="11"/>
          </p:nvPr>
        </p:nvSpPr>
        <p:spPr/>
        <p:txBody>
          <a:bodyPr/>
          <a:lstStyle/>
          <a:p>
            <a:pPr>
              <a:defRPr/>
            </a:pPr>
            <a:r>
              <a:rPr lang="en-US"/>
              <a:t>19-</a:t>
            </a:r>
            <a:fld id="{2902EB06-68D0-4A83-A9DF-5B6E071EA1AC}" type="slidenum">
              <a:rPr lang="en-US"/>
              <a:pPr>
                <a:defRPr/>
              </a:pPr>
              <a:t>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Nonresponsive GUI (Part 1 of 9) </a:t>
            </a:r>
          </a:p>
        </p:txBody>
      </p:sp>
      <p:sp>
        <p:nvSpPr>
          <p:cNvPr id="6" name="Slide Number Placeholder 5"/>
          <p:cNvSpPr>
            <a:spLocks noGrp="1"/>
          </p:cNvSpPr>
          <p:nvPr>
            <p:ph type="sldNum" sz="quarter" idx="11"/>
          </p:nvPr>
        </p:nvSpPr>
        <p:spPr/>
        <p:txBody>
          <a:bodyPr/>
          <a:lstStyle/>
          <a:p>
            <a:pPr>
              <a:defRPr/>
            </a:pPr>
            <a:r>
              <a:rPr lang="en-US"/>
              <a:t>19-</a:t>
            </a:r>
            <a:fld id="{0775BAD7-270E-45D8-86BA-B480A132F01E}"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266950"/>
            <a:ext cx="77898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Nonresponsive GUI (Part 2 of 9) </a:t>
            </a:r>
          </a:p>
        </p:txBody>
      </p:sp>
      <p:sp>
        <p:nvSpPr>
          <p:cNvPr id="6" name="Slide Number Placeholder 5"/>
          <p:cNvSpPr>
            <a:spLocks noGrp="1"/>
          </p:cNvSpPr>
          <p:nvPr>
            <p:ph type="sldNum" sz="quarter" idx="11"/>
          </p:nvPr>
        </p:nvSpPr>
        <p:spPr/>
        <p:txBody>
          <a:bodyPr/>
          <a:lstStyle/>
          <a:p>
            <a:pPr>
              <a:defRPr/>
            </a:pPr>
            <a:r>
              <a:rPr lang="en-US"/>
              <a:t>19-</a:t>
            </a:r>
            <a:fld id="{F08733E5-B19C-411F-AC77-02329D694CDF}"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81150"/>
            <a:ext cx="77898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Nonresponsive GUI (Part 3 of 9) </a:t>
            </a:r>
          </a:p>
        </p:txBody>
      </p:sp>
      <p:sp>
        <p:nvSpPr>
          <p:cNvPr id="6" name="Slide Number Placeholder 5"/>
          <p:cNvSpPr>
            <a:spLocks noGrp="1"/>
          </p:cNvSpPr>
          <p:nvPr>
            <p:ph type="sldNum" sz="quarter" idx="11"/>
          </p:nvPr>
        </p:nvSpPr>
        <p:spPr/>
        <p:txBody>
          <a:bodyPr/>
          <a:lstStyle/>
          <a:p>
            <a:pPr>
              <a:defRPr/>
            </a:pPr>
            <a:r>
              <a:rPr lang="en-US"/>
              <a:t>19-</a:t>
            </a:r>
            <a:fld id="{1DD35FD5-8B97-47F4-9900-A51337B753F0}"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23988"/>
            <a:ext cx="7789863"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Nonresponsive GUI (Part 4 of 9) </a:t>
            </a:r>
          </a:p>
        </p:txBody>
      </p:sp>
      <p:sp>
        <p:nvSpPr>
          <p:cNvPr id="6" name="Slide Number Placeholder 5"/>
          <p:cNvSpPr>
            <a:spLocks noGrp="1"/>
          </p:cNvSpPr>
          <p:nvPr>
            <p:ph type="sldNum" sz="quarter" idx="11"/>
          </p:nvPr>
        </p:nvSpPr>
        <p:spPr/>
        <p:txBody>
          <a:bodyPr/>
          <a:lstStyle/>
          <a:p>
            <a:pPr>
              <a:defRPr/>
            </a:pPr>
            <a:r>
              <a:rPr lang="en-US"/>
              <a:t>19-</a:t>
            </a:r>
            <a:fld id="{D5E9F20F-C637-40F9-9564-25E4C5911267}"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809750"/>
            <a:ext cx="77898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1637</Words>
  <Application>Microsoft Office PowerPoint</Application>
  <PresentationFormat>On-screen Show (4:3)</PresentationFormat>
  <Paragraphs>222</Paragraphs>
  <Slides>39</Slides>
  <Notes>31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Chapter 19</vt:lpstr>
      <vt:lpstr>Multithreading</vt:lpstr>
      <vt:lpstr>Thread.sleep</vt:lpstr>
      <vt:lpstr>The getGraphics Method</vt:lpstr>
      <vt:lpstr>A Nonresponsive GUI</vt:lpstr>
      <vt:lpstr>Nonresponsive GUI (Part 1 of 9) </vt:lpstr>
      <vt:lpstr>Nonresponsive GUI (Part 2 of 9) </vt:lpstr>
      <vt:lpstr>Nonresponsive GUI (Part 3 of 9) </vt:lpstr>
      <vt:lpstr>Nonresponsive GUI (Part 4 of 9) </vt:lpstr>
      <vt:lpstr>Nonresponsive GUI (Part 5 of 9) </vt:lpstr>
      <vt:lpstr>Nonresponsive GUI (Part 6 of 9) </vt:lpstr>
      <vt:lpstr>Nonresponsive GUI (Part 7 of 9) </vt:lpstr>
      <vt:lpstr>Nonresponsive GUI (Part 8 of 9) </vt:lpstr>
      <vt:lpstr>Nonresponsive GUI (Part 9 of 9) </vt:lpstr>
      <vt:lpstr>Fixing a Nonresponsive Program Using Threads</vt:lpstr>
      <vt:lpstr>Fixing a Nonresponsive Program Using Threads</vt:lpstr>
      <vt:lpstr>The Class Thread</vt:lpstr>
      <vt:lpstr>A Multithreaded Program that Fixes a Nonresponsive GUI</vt:lpstr>
      <vt:lpstr>Threaded Version of FillDemo (Part 1 of 6)</vt:lpstr>
      <vt:lpstr>Threaded Version of FillDemo (Part 2 of 6)</vt:lpstr>
      <vt:lpstr>Threaded Version of FillDemo (Part 3 of 6)</vt:lpstr>
      <vt:lpstr>Threaded Version of FillDemo (Part 4 of 6)</vt:lpstr>
      <vt:lpstr>Threaded Version of FillDemo (Part 5 of 6)</vt:lpstr>
      <vt:lpstr>Threaded Version of FillDemo (Part 6 of 6)</vt:lpstr>
      <vt:lpstr>The Runnable Interface</vt:lpstr>
      <vt:lpstr>The Runnable Interface:  Suggested  Implementation Outline</vt:lpstr>
      <vt:lpstr>The Runnable Interface (Part 1 of 5)</vt:lpstr>
      <vt:lpstr>The Runnable Interface (Part 2 of 5)</vt:lpstr>
      <vt:lpstr>The Runnable Interface (Part 3 of 5)</vt:lpstr>
      <vt:lpstr>The Runnable Interface (Part 4 of 5)</vt:lpstr>
      <vt:lpstr>The Runnable Interface (Part 5 of 5)</vt:lpstr>
      <vt:lpstr>Race Conditions</vt:lpstr>
      <vt:lpstr>Counter Class</vt:lpstr>
      <vt:lpstr>Race Condition Example</vt:lpstr>
      <vt:lpstr>Race Condition Test Class (1 of 3)</vt:lpstr>
      <vt:lpstr>Race Condition Test Class (2 of 3)</vt:lpstr>
      <vt:lpstr>Race Condition Test Class (3 of 3)</vt:lpstr>
      <vt:lpstr>Thread Synchronization</vt:lpstr>
      <vt:lpstr>Synchronized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choang</cp:lastModifiedBy>
  <cp:revision>88</cp:revision>
  <dcterms:created xsi:type="dcterms:W3CDTF">2006-08-16T00:00:00Z</dcterms:created>
  <dcterms:modified xsi:type="dcterms:W3CDTF">2015-12-09T13:22:34Z</dcterms:modified>
</cp:coreProperties>
</file>